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</p:sldMasterIdLst>
  <p:notesMasterIdLst>
    <p:notesMasterId r:id="rId36"/>
  </p:notesMasterIdLst>
  <p:handoutMasterIdLst>
    <p:handoutMasterId r:id="rId37"/>
  </p:handoutMasterIdLst>
  <p:sldIdLst>
    <p:sldId id="321" r:id="rId7"/>
    <p:sldId id="322" r:id="rId8"/>
    <p:sldId id="337" r:id="rId9"/>
    <p:sldId id="325" r:id="rId10"/>
    <p:sldId id="323" r:id="rId11"/>
    <p:sldId id="343" r:id="rId12"/>
    <p:sldId id="386" r:id="rId13"/>
    <p:sldId id="346" r:id="rId14"/>
    <p:sldId id="350" r:id="rId15"/>
    <p:sldId id="353" r:id="rId16"/>
    <p:sldId id="354" r:id="rId17"/>
    <p:sldId id="357" r:id="rId18"/>
    <p:sldId id="358" r:id="rId19"/>
    <p:sldId id="359" r:id="rId20"/>
    <p:sldId id="360" r:id="rId21"/>
    <p:sldId id="364" r:id="rId22"/>
    <p:sldId id="365" r:id="rId23"/>
    <p:sldId id="366" r:id="rId24"/>
    <p:sldId id="367" r:id="rId25"/>
    <p:sldId id="387" r:id="rId26"/>
    <p:sldId id="370" r:id="rId27"/>
    <p:sldId id="371" r:id="rId28"/>
    <p:sldId id="372" r:id="rId29"/>
    <p:sldId id="375" r:id="rId30"/>
    <p:sldId id="376" r:id="rId31"/>
    <p:sldId id="379" r:id="rId32"/>
    <p:sldId id="382" r:id="rId33"/>
    <p:sldId id="384" r:id="rId34"/>
    <p:sldId id="385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4" name="Picture 17" descr="Dodge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4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F769D82-0C5B-4EF8-B0B5-C240A1171BDC}" type="slidenum">
              <a:rPr lang="en-US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1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C750-54AE-42C5-B5FC-5059A40486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D94B-59BA-423B-B088-420048B57C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1FBC0-FABF-4F2C-AE97-6815055CBC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6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73A4-12F4-4F04-8AC6-4746FB111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E55C-DA16-46EB-92B2-2400287BB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1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9A48-99B7-43B2-944F-0365B70CCC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16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4084-21F9-4936-87F9-5911124879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C5C2-98FB-401B-BAEF-8DB76E346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6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EA6B-1DBA-4E8D-ACE8-B334ACF75C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F4802-6B75-4336-80A4-F4C9843077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915F-9091-4599-9BF0-EBF41EBC6C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4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28062-3B5D-4883-AE51-84F879CC98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5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FE776-D91F-4DEE-8BA8-1C2EF2E959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2AF2-209F-4D40-BBE9-FCC6EA7706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14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8A52-47CD-481C-BAEC-643DD15B94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kumimoji="1"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6FF6A8-C6F3-449F-8087-23D8E20D718D}" type="slidenum">
              <a:rPr lang="en-US" altLang="en-US">
                <a:solidFill>
                  <a:srgbClr val="000000"/>
                </a:solidFill>
                <a:latin typeface="Tahoma" pitchFamily="34" charset="0"/>
                <a:cs typeface="+mn-cs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038" name="Picture 14" descr="Dodge"/>
          <p:cNvPicPr>
            <a:picLocks noChangeAspect="1" noChangeArrowheads="1"/>
          </p:cNvPicPr>
          <p:nvPr userDrawn="1"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  <p:sldLayoutId id="2147490516" r:id="rId15"/>
    <p:sldLayoutId id="21474905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April 20,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social and economic characteristics of postwar and 	1950s America.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1950s Vocab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1950s </a:t>
            </a:r>
            <a:r>
              <a:rPr lang="en-US" sz="2800" dirty="0" smtClean="0"/>
              <a:t>America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Post-War America </a:t>
            </a:r>
            <a:r>
              <a:rPr lang="en-US" sz="2000" dirty="0" smtClean="0"/>
              <a:t>(26:00 – 39:00)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CLOSURE</a:t>
            </a:r>
            <a:r>
              <a:rPr lang="en-US" sz="2800" dirty="0" smtClean="0"/>
              <a:t>: </a:t>
            </a:r>
            <a:r>
              <a:rPr lang="en-US" sz="2800" dirty="0" smtClean="0"/>
              <a:t>1950s Summary Questions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*****SBAC Math Testing ALL NEXT WEEK in this class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1950s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Suburb			4)   Baby boom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Franchise		5)   Consumerism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Conglomerate		6)   “White Flight” </a:t>
            </a:r>
            <a:r>
              <a:rPr lang="en-US" sz="1800" dirty="0" smtClean="0">
                <a:solidFill>
                  <a:prstClr val="black"/>
                </a:solidFill>
              </a:rPr>
              <a:t>(See the bottom of P. 660)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766887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WOMEN’S ROLES IN THE 1950S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3657600" cy="4038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During the 1950s, the role of homemaker and mother was glorified in popular magazines, movies and television</a:t>
            </a:r>
          </a:p>
        </p:txBody>
      </p:sp>
      <p:pic>
        <p:nvPicPr>
          <p:cNvPr id="34820" name="Picture 6" descr="women in the 5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209800"/>
            <a:ext cx="5257800" cy="4478338"/>
          </a:xfrm>
        </p:spPr>
      </p:pic>
    </p:spTree>
    <p:extLst>
      <p:ext uri="{BB962C8B-B14F-4D97-AF65-F5344CB8AC3E}">
        <p14:creationId xmlns:p14="http://schemas.microsoft.com/office/powerpoint/2010/main" val="34468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WOMEN AT WORK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267200" cy="4724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Those women who did work were finding job opportunities limited to fields such as nursing, teaching and office support</a:t>
            </a:r>
          </a:p>
          <a:p>
            <a:pPr eaLnBrk="1" hangingPunct="1"/>
            <a:r>
              <a:rPr lang="en-US" altLang="en-US" sz="2800" b="1" smtClean="0"/>
              <a:t>Women earned far less than man for comparable jobs</a:t>
            </a:r>
          </a:p>
        </p:txBody>
      </p:sp>
      <p:pic>
        <p:nvPicPr>
          <p:cNvPr id="35844" name="Picture 9" descr="nur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2057400" cy="2438400"/>
          </a:xfrm>
        </p:spPr>
      </p:pic>
      <p:pic>
        <p:nvPicPr>
          <p:cNvPr id="35845" name="Picture 13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21320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5" descr="secret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1939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smtClean="0"/>
              <a:t>THE AUTOMOBILE CULTURE</a:t>
            </a:r>
          </a:p>
        </p:txBody>
      </p:sp>
      <p:pic>
        <p:nvPicPr>
          <p:cNvPr id="38915" name="Picture 6" descr="animated car bounc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5000"/>
            <a:ext cx="4038600" cy="2362200"/>
          </a:xfrm>
        </p:spPr>
      </p:pic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81500"/>
            <a:ext cx="7772400" cy="24765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After the rationing of WWII, inexpensive and plentiful fuel and easy credit led many to buy cars</a:t>
            </a:r>
          </a:p>
          <a:p>
            <a:pPr eaLnBrk="1" hangingPunct="1"/>
            <a:r>
              <a:rPr lang="en-US" altLang="en-US" sz="2800" b="1" smtClean="0"/>
              <a:t>By 1960, over 60 million Americans owned autos</a:t>
            </a:r>
          </a:p>
        </p:txBody>
      </p:sp>
    </p:spTree>
    <p:extLst>
      <p:ext uri="{BB962C8B-B14F-4D97-AF65-F5344CB8AC3E}">
        <p14:creationId xmlns:p14="http://schemas.microsoft.com/office/powerpoint/2010/main" val="6830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INTERSTATE HIGHWAY ACT 1956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2362200" cy="4114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In 1956 Ike authorized a nationwide highway network – 41,000 miles of road linking America</a:t>
            </a:r>
          </a:p>
        </p:txBody>
      </p:sp>
      <p:pic>
        <p:nvPicPr>
          <p:cNvPr id="39940" name="Picture 7" descr="USA_Interstate-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09800"/>
            <a:ext cx="6705600" cy="4318000"/>
          </a:xfrm>
        </p:spPr>
      </p:pic>
      <p:pic>
        <p:nvPicPr>
          <p:cNvPr id="39941" name="Picture 8" descr="animated car67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5953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2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715375" cy="12954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THE INTERSTATE HIGHWAY SYSTEM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4495800" cy="4343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“Automania” spurred the construction of roads linking major cities while connecting schools, shopping centers and workplaces to residential suburbs</a:t>
            </a:r>
            <a:r>
              <a:rPr lang="en-US" altLang="en-US" sz="2800" smtClean="0"/>
              <a:t> </a:t>
            </a:r>
          </a:p>
        </p:txBody>
      </p:sp>
      <p:pic>
        <p:nvPicPr>
          <p:cNvPr id="40964" name="Picture 8" descr="roa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2438400"/>
            <a:ext cx="3578225" cy="4191000"/>
          </a:xfrm>
        </p:spPr>
      </p:pic>
      <p:pic>
        <p:nvPicPr>
          <p:cNvPr id="40965" name="Picture 9" descr="animated car 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33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IMPACT OF THE HIGHWAY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860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   The Interstate Highway system resulted in: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800" smtClean="0"/>
              <a:t>More trucking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800" smtClean="0"/>
              <a:t>Less railroad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800" smtClean="0"/>
              <a:t>More suburbs, further away </a:t>
            </a:r>
          </a:p>
        </p:txBody>
      </p:sp>
      <p:pic>
        <p:nvPicPr>
          <p:cNvPr id="41988" name="Picture 6" descr="truc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3429000" cy="2955925"/>
          </a:xfrm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838200" y="53340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333399"/>
                </a:solidFill>
                <a:latin typeface="Arial" charset="0"/>
                <a:cs typeface="+mn-cs"/>
              </a:rPr>
              <a:t>Trucking is the #1 means of moving cargo in the United States today</a:t>
            </a:r>
          </a:p>
        </p:txBody>
      </p:sp>
    </p:spTree>
    <p:extLst>
      <p:ext uri="{BB962C8B-B14F-4D97-AF65-F5344CB8AC3E}">
        <p14:creationId xmlns:p14="http://schemas.microsoft.com/office/powerpoint/2010/main" val="12684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RISE OF CONSUMERISM</a:t>
            </a:r>
            <a:r>
              <a:rPr lang="en-US" altLang="en-US" sz="4000" smtClean="0"/>
              <a:t> 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By the mid-1950s, nearly 60% of Americans were members of the middle class</a:t>
            </a:r>
          </a:p>
          <a:p>
            <a:pPr eaLnBrk="1" hangingPunct="1"/>
            <a:r>
              <a:rPr lang="en-US" altLang="en-US" sz="2800" b="1" smtClean="0"/>
              <a:t>Consumerism (buying material goods) came to be equated with success and status</a:t>
            </a:r>
          </a:p>
        </p:txBody>
      </p:sp>
      <p:pic>
        <p:nvPicPr>
          <p:cNvPr id="46084" name="Picture 6" descr="consumer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897313" cy="4724400"/>
          </a:xfrm>
        </p:spPr>
      </p:pic>
    </p:spTree>
    <p:extLst>
      <p:ext uri="{BB962C8B-B14F-4D97-AF65-F5344CB8AC3E}">
        <p14:creationId xmlns:p14="http://schemas.microsoft.com/office/powerpoint/2010/main" val="310850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onsumerism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4005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NEW PRODUCTS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4191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One new product after another appeared in the marketplace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Appliances, electronics, and other household goods were especially popular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The first credit card (Diner’s Club) appeared in 1950 and American Express was introduced in 1958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Personal debt increased nearly 3x in the 1950s</a:t>
            </a:r>
          </a:p>
        </p:txBody>
      </p:sp>
    </p:spTree>
    <p:extLst>
      <p:ext uri="{BB962C8B-B14F-4D97-AF65-F5344CB8AC3E}">
        <p14:creationId xmlns:p14="http://schemas.microsoft.com/office/powerpoint/2010/main" val="60064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THE ADVERTISING AGE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495800" cy="4343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The advertising industry capitalized on runaway consumerism by encouraging more spending</a:t>
            </a:r>
          </a:p>
          <a:p>
            <a:pPr eaLnBrk="1" hangingPunct="1"/>
            <a:r>
              <a:rPr lang="en-US" altLang="en-US" sz="2800" b="1" smtClean="0"/>
              <a:t>Ads were everywhere</a:t>
            </a:r>
          </a:p>
          <a:p>
            <a:pPr eaLnBrk="1" hangingPunct="1"/>
            <a:r>
              <a:rPr lang="en-US" altLang="en-US" sz="2800" b="1" smtClean="0"/>
              <a:t>Ad agencies increased their spending 50% during the 1950s</a:t>
            </a:r>
          </a:p>
        </p:txBody>
      </p:sp>
      <p:pic>
        <p:nvPicPr>
          <p:cNvPr id="48132" name="Picture 6" descr="time-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90800"/>
            <a:ext cx="4267200" cy="3200400"/>
          </a:xfrm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648200" y="57912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333399"/>
                </a:solidFill>
                <a:latin typeface="Arial" charset="0"/>
                <a:cs typeface="+mn-cs"/>
              </a:rPr>
              <a:t>Advertising is everywhere today in America</a:t>
            </a:r>
          </a:p>
        </p:txBody>
      </p:sp>
    </p:spTree>
    <p:extLst>
      <p:ext uri="{BB962C8B-B14F-4D97-AF65-F5344CB8AC3E}">
        <p14:creationId xmlns:p14="http://schemas.microsoft.com/office/powerpoint/2010/main" val="337220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538287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/>
              <a:t>POP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CULTURE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57400"/>
            <a:ext cx="381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A new era of mass media led by television emerged in the 1950s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In 1948, only 9% of homes had T.V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In 1950, 55% of homes had T.V.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By 1960, 90% of American homes had T.V.</a:t>
            </a:r>
          </a:p>
        </p:txBody>
      </p:sp>
      <p:pic>
        <p:nvPicPr>
          <p:cNvPr id="49156" name="Picture 6" descr="TV_in_the_1950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648200" cy="4329113"/>
          </a:xfrm>
        </p:spPr>
      </p:pic>
    </p:spTree>
    <p:extLst>
      <p:ext uri="{BB962C8B-B14F-4D97-AF65-F5344CB8AC3E}">
        <p14:creationId xmlns:p14="http://schemas.microsoft.com/office/powerpoint/2010/main" val="150398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57200"/>
            <a:ext cx="6553200" cy="2209800"/>
          </a:xfrm>
        </p:spPr>
        <p:txBody>
          <a:bodyPr/>
          <a:lstStyle/>
          <a:p>
            <a:pPr algn="ctr" eaLnBrk="1" hangingPunct="1"/>
            <a:r>
              <a:rPr lang="en-US" altLang="en-US" sz="6000" b="1" smtClean="0">
                <a:solidFill>
                  <a:schemeClr val="tx1"/>
                </a:solidFill>
              </a:rPr>
              <a:t>THE POSTWAR BOOM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77000" cy="2819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THE AMERICAN DREAM IN THE 1950S</a:t>
            </a:r>
          </a:p>
        </p:txBody>
      </p:sp>
      <p:pic>
        <p:nvPicPr>
          <p:cNvPr id="3076" name="Picture 4" descr="animatedcopyright_gold_shimmer_lg_nw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6172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Arial" charset="0"/>
                <a:cs typeface="+mn-cs"/>
              </a:rPr>
              <a:t>John Naisbitt</a:t>
            </a:r>
          </a:p>
        </p:txBody>
      </p:sp>
      <p:pic>
        <p:nvPicPr>
          <p:cNvPr id="3078" name="Picture 13" descr="c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3124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57200"/>
            <a:ext cx="6553200" cy="2209800"/>
          </a:xfrm>
        </p:spPr>
        <p:txBody>
          <a:bodyPr/>
          <a:lstStyle/>
          <a:p>
            <a:pPr algn="ctr" eaLnBrk="1" hangingPunct="1"/>
            <a:r>
              <a:rPr lang="en-US" altLang="en-US" sz="6000" b="1" smtClean="0">
                <a:solidFill>
                  <a:schemeClr val="tx1"/>
                </a:solidFill>
              </a:rPr>
              <a:t>THE POSTWAR BOOM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77000" cy="2819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THE AMERICAN DREAM IN THE 1950S</a:t>
            </a:r>
          </a:p>
        </p:txBody>
      </p:sp>
      <p:pic>
        <p:nvPicPr>
          <p:cNvPr id="3076" name="Picture 4" descr="animatedcopyright_gold_shimmer_lg_nw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6172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00"/>
                </a:solidFill>
                <a:latin typeface="Arial" charset="0"/>
              </a:rPr>
              <a:t>John Naisbitt</a:t>
            </a:r>
          </a:p>
        </p:txBody>
      </p:sp>
      <p:pic>
        <p:nvPicPr>
          <p:cNvPr id="3078" name="Picture 13" descr="c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3124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9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15375" cy="1600200"/>
          </a:xfrm>
        </p:spPr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chemeClr val="folHlink"/>
                </a:solidFill>
              </a:rPr>
              <a:t>POSTWAR </a:t>
            </a:r>
            <a:br>
              <a:rPr lang="en-US" altLang="en-US" sz="5400" b="1" dirty="0" smtClean="0">
                <a:solidFill>
                  <a:schemeClr val="folHlink"/>
                </a:solidFill>
              </a:rPr>
            </a:br>
            <a:r>
              <a:rPr lang="en-US" altLang="en-US" sz="5400" b="1" dirty="0" smtClean="0">
                <a:solidFill>
                  <a:schemeClr val="folHlink"/>
                </a:solidFill>
              </a:rPr>
              <a:t>AMERICA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4495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After WWII, returning vets faced a severe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____________________</a:t>
            </a:r>
            <a:endParaRPr lang="en-US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response to the crisis, developers used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___________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methods to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______________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houses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Developer William Levitt bragged that his company could build a home in 16 minutes for $7,000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___________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were born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6" descr="subur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971800"/>
            <a:ext cx="3505200" cy="2473325"/>
          </a:xfrm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953000" y="54864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smtClean="0">
                <a:solidFill>
                  <a:srgbClr val="333399"/>
                </a:solidFill>
                <a:latin typeface="Arial" charset="0"/>
              </a:rPr>
              <a:t>With the help of the GI Bill, many veterans moved into suburbs</a:t>
            </a:r>
          </a:p>
        </p:txBody>
      </p:sp>
    </p:spTree>
    <p:extLst>
      <p:ext uri="{BB962C8B-B14F-4D97-AF65-F5344CB8AC3E}">
        <p14:creationId xmlns:p14="http://schemas.microsoft.com/office/powerpoint/2010/main" val="2801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THE SUBURBAN LIFESTYLE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953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Most Americans worked in cities, but fewer and fewer of them lived there</a:t>
            </a:r>
          </a:p>
          <a:p>
            <a:pPr eaLnBrk="1" hangingPunct="1"/>
            <a:r>
              <a:rPr lang="en-US" altLang="en-US" sz="2400" b="1" dirty="0" smtClean="0"/>
              <a:t>_____________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and the affordability </a:t>
            </a:r>
            <a:r>
              <a:rPr lang="en-US" altLang="en-US" sz="2400" b="1" dirty="0" smtClean="0"/>
              <a:t>of ________ </a:t>
            </a:r>
            <a:r>
              <a:rPr lang="en-US" altLang="en-US" sz="2400" b="1" dirty="0" smtClean="0"/>
              <a:t>and </a:t>
            </a:r>
            <a:r>
              <a:rPr lang="en-US" altLang="en-US" sz="2400" b="1" dirty="0" smtClean="0"/>
              <a:t>____________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made commuting possible</a:t>
            </a:r>
          </a:p>
          <a:p>
            <a:pPr eaLnBrk="1" hangingPunct="1"/>
            <a:r>
              <a:rPr lang="en-US" altLang="en-US" sz="2400" b="1" dirty="0" smtClean="0"/>
              <a:t>Of the 13 million homes built in the 1950s, 85% were built in </a:t>
            </a:r>
            <a:r>
              <a:rPr lang="en-US" altLang="en-US" sz="2400" b="1" dirty="0" smtClean="0"/>
              <a:t>__________</a:t>
            </a:r>
            <a:endParaRPr lang="en-US" altLang="en-US" sz="2400" b="1" dirty="0" smtClean="0"/>
          </a:p>
          <a:p>
            <a:pPr eaLnBrk="1" hangingPunct="1"/>
            <a:r>
              <a:rPr lang="en-US" altLang="en-US" sz="2400" b="1" dirty="0" smtClean="0"/>
              <a:t>For many, the suburbs were the </a:t>
            </a:r>
            <a:r>
              <a:rPr lang="en-US" altLang="en-US" sz="2400" b="1" dirty="0" smtClean="0"/>
              <a:t>____________________</a:t>
            </a:r>
            <a:endParaRPr lang="en-US" altLang="en-US" sz="2400" b="1" dirty="0" smtClean="0"/>
          </a:p>
        </p:txBody>
      </p:sp>
      <p:pic>
        <p:nvPicPr>
          <p:cNvPr id="24580" name="Picture 9" descr="cond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229100" cy="4229100"/>
          </a:xfrm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333399"/>
                </a:solidFill>
                <a:latin typeface="Arial" charset="0"/>
              </a:rPr>
              <a:t>The American Dream complete with a white picket fence</a:t>
            </a:r>
          </a:p>
        </p:txBody>
      </p:sp>
    </p:spTree>
    <p:extLst>
      <p:ext uri="{BB962C8B-B14F-4D97-AF65-F5344CB8AC3E}">
        <p14:creationId xmlns:p14="http://schemas.microsoft.com/office/powerpoint/2010/main" val="744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081087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THE BABY BOOM</a:t>
            </a:r>
          </a:p>
        </p:txBody>
      </p:sp>
      <p:sp>
        <p:nvSpPr>
          <p:cNvPr id="256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During the late 1940s and through the early 1960s the birthrate in the U.S. </a:t>
            </a:r>
            <a:r>
              <a:rPr lang="en-US" altLang="en-US" sz="2400" b="1" dirty="0" smtClean="0"/>
              <a:t>_____________</a:t>
            </a: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At its height in </a:t>
            </a:r>
            <a:r>
              <a:rPr lang="en-US" altLang="en-US" sz="2400" b="1" dirty="0" smtClean="0"/>
              <a:t>____</a:t>
            </a:r>
            <a:r>
              <a:rPr lang="en-US" altLang="en-US" sz="2400" b="1" dirty="0" smtClean="0"/>
              <a:t>, </a:t>
            </a:r>
            <a:r>
              <a:rPr lang="en-US" altLang="en-US" sz="2400" b="1" dirty="0" smtClean="0"/>
              <a:t>a baby was born in America every </a:t>
            </a:r>
            <a:r>
              <a:rPr lang="en-US" altLang="en-US" sz="2400" b="1" dirty="0" smtClean="0"/>
              <a:t>_____ </a:t>
            </a:r>
            <a:r>
              <a:rPr lang="en-US" altLang="en-US" sz="2400" b="1" dirty="0" smtClean="0"/>
              <a:t>seconds </a:t>
            </a:r>
            <a:r>
              <a:rPr lang="en-US" altLang="en-US" sz="2400" b="1" dirty="0" smtClean="0"/>
              <a:t>(over </a:t>
            </a:r>
            <a:r>
              <a:rPr lang="en-US" altLang="en-US" sz="2400" b="1" dirty="0" smtClean="0"/>
              <a:t>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million babies in ’57 alone)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________________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represent the largest generation in the nation’s history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771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IMPACT OF BABY BOOM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96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As a result of the baby boom 10 million students entered </a:t>
            </a:r>
            <a:r>
              <a:rPr lang="en-US" altLang="en-US" sz="2400" b="1" dirty="0" smtClean="0"/>
              <a:t>_________________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in the 1950s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___________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built a new school every 7 days in the late ’50s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reached an all-time high in 1958 when $1.25 billion in toys were sold</a:t>
            </a:r>
          </a:p>
        </p:txBody>
      </p:sp>
      <p:pic>
        <p:nvPicPr>
          <p:cNvPr id="31748" name="Picture 6" descr="toys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362200"/>
            <a:ext cx="4572000" cy="3352800"/>
          </a:xfrm>
        </p:spPr>
      </p:pic>
    </p:spTree>
    <p:extLst>
      <p:ext uri="{BB962C8B-B14F-4D97-AF65-F5344CB8AC3E}">
        <p14:creationId xmlns:p14="http://schemas.microsoft.com/office/powerpoint/2010/main" val="176646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766887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WOMEN’S ROLES IN THE 1950S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3657600" cy="4038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During the 1950s, the role of </a:t>
            </a:r>
            <a:r>
              <a:rPr lang="en-US" altLang="en-US" sz="2800" b="1" dirty="0" smtClean="0"/>
              <a:t>_________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and </a:t>
            </a:r>
            <a:r>
              <a:rPr lang="en-US" altLang="en-US" sz="2800" b="1" dirty="0" smtClean="0"/>
              <a:t>__________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was glorified in popular magazines, movies and television</a:t>
            </a:r>
          </a:p>
        </p:txBody>
      </p:sp>
      <p:pic>
        <p:nvPicPr>
          <p:cNvPr id="34820" name="Picture 6" descr="women in the 5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209800"/>
            <a:ext cx="5257800" cy="4478338"/>
          </a:xfrm>
        </p:spPr>
      </p:pic>
    </p:spTree>
    <p:extLst>
      <p:ext uri="{BB962C8B-B14F-4D97-AF65-F5344CB8AC3E}">
        <p14:creationId xmlns:p14="http://schemas.microsoft.com/office/powerpoint/2010/main" val="42296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INTERSTATE HIGHWAY ACT 1956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23622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In 1956 Ike authorized a nationwide highway network – </a:t>
            </a:r>
            <a:r>
              <a:rPr lang="en-US" altLang="en-US" sz="2400" b="1" dirty="0" smtClean="0"/>
              <a:t>_________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miles of road linking America</a:t>
            </a:r>
          </a:p>
        </p:txBody>
      </p:sp>
      <p:pic>
        <p:nvPicPr>
          <p:cNvPr id="39940" name="Picture 7" descr="USA_Interstate-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09800"/>
            <a:ext cx="6705600" cy="4318000"/>
          </a:xfrm>
        </p:spPr>
      </p:pic>
      <p:pic>
        <p:nvPicPr>
          <p:cNvPr id="39941" name="Picture 8" descr="animated car67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5953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RISE OF CONSUMERISM</a:t>
            </a:r>
            <a:r>
              <a:rPr lang="en-US" altLang="en-US" sz="4000" smtClean="0"/>
              <a:t> 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By the mid-1950s, nearly 60% of Americans were members of the </a:t>
            </a:r>
            <a:r>
              <a:rPr lang="en-US" altLang="en-US" sz="2800" b="1" dirty="0" smtClean="0"/>
              <a:t>_________________</a:t>
            </a:r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Consumerism (buying material goods) came to be equated with </a:t>
            </a:r>
            <a:r>
              <a:rPr lang="en-US" altLang="en-US" sz="2800" b="1" dirty="0" smtClean="0"/>
              <a:t>______________</a:t>
            </a:r>
            <a:r>
              <a:rPr lang="en-US" altLang="en-US" sz="2800" b="1" dirty="0" smtClean="0"/>
              <a:t> and ______________</a:t>
            </a:r>
            <a:endParaRPr lang="en-US" altLang="en-US" sz="2800" b="1" dirty="0" smtClean="0"/>
          </a:p>
        </p:txBody>
      </p:sp>
      <p:pic>
        <p:nvPicPr>
          <p:cNvPr id="46084" name="Picture 6" descr="consumer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897313" cy="4724400"/>
          </a:xfrm>
        </p:spPr>
      </p:pic>
    </p:spTree>
    <p:extLst>
      <p:ext uri="{BB962C8B-B14F-4D97-AF65-F5344CB8AC3E}">
        <p14:creationId xmlns:p14="http://schemas.microsoft.com/office/powerpoint/2010/main" val="111166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THE ADVERTISING AGE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495800" cy="4343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The advertising industry capitalized on runaway </a:t>
            </a:r>
            <a:r>
              <a:rPr lang="en-US" altLang="en-US" sz="2800" b="1" dirty="0" smtClean="0"/>
              <a:t>_______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by encouraging more </a:t>
            </a:r>
            <a:r>
              <a:rPr lang="en-US" altLang="en-US" sz="2800" b="1" dirty="0" smtClean="0"/>
              <a:t>______________</a:t>
            </a:r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Ads were everywhere</a:t>
            </a:r>
          </a:p>
          <a:p>
            <a:pPr eaLnBrk="1" hangingPunct="1"/>
            <a:r>
              <a:rPr lang="en-US" altLang="en-US" sz="2800" b="1" dirty="0" smtClean="0"/>
              <a:t>Ad agencies increased their spending </a:t>
            </a:r>
            <a:r>
              <a:rPr lang="en-US" altLang="en-US" sz="2800" b="1" dirty="0" smtClean="0"/>
              <a:t>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during the 1950s</a:t>
            </a:r>
          </a:p>
        </p:txBody>
      </p:sp>
      <p:pic>
        <p:nvPicPr>
          <p:cNvPr id="48132" name="Picture 6" descr="time-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90800"/>
            <a:ext cx="4267200" cy="3200400"/>
          </a:xfrm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648200" y="57912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333399"/>
                </a:solidFill>
                <a:latin typeface="Arial" charset="0"/>
              </a:rPr>
              <a:t>Advertising is everywhere today in America</a:t>
            </a:r>
          </a:p>
        </p:txBody>
      </p:sp>
    </p:spTree>
    <p:extLst>
      <p:ext uri="{BB962C8B-B14F-4D97-AF65-F5344CB8AC3E}">
        <p14:creationId xmlns:p14="http://schemas.microsoft.com/office/powerpoint/2010/main" val="278118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538287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/>
              <a:t>POP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CULTURE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57400"/>
            <a:ext cx="381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A new era of mass media led by television emerged in the 1950s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In 1948, only </a:t>
            </a:r>
            <a:r>
              <a:rPr lang="en-US" altLang="en-US" sz="2800" b="1" dirty="0" smtClean="0"/>
              <a:t>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of homes had T.V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In 1950, </a:t>
            </a:r>
            <a:r>
              <a:rPr lang="en-US" altLang="en-US" sz="2800" b="1" dirty="0" smtClean="0"/>
              <a:t>______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of homes had T.V.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By 1960, </a:t>
            </a:r>
            <a:r>
              <a:rPr lang="en-US" altLang="en-US" sz="2800" b="1" dirty="0" smtClean="0"/>
              <a:t>_______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of American homes had T.V.</a:t>
            </a:r>
          </a:p>
        </p:txBody>
      </p:sp>
      <p:pic>
        <p:nvPicPr>
          <p:cNvPr id="49156" name="Picture 6" descr="TV_in_the_1950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648200" cy="4329113"/>
          </a:xfrm>
        </p:spPr>
      </p:pic>
    </p:spTree>
    <p:extLst>
      <p:ext uri="{BB962C8B-B14F-4D97-AF65-F5344CB8AC3E}">
        <p14:creationId xmlns:p14="http://schemas.microsoft.com/office/powerpoint/2010/main" val="277059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486775" cy="1385887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/>
              <a:t>THE AMERICAN DREAM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IN THE FIFTIES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267200" cy="4572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After WWII ended, Americans turned their attention to their families and jobs</a:t>
            </a:r>
          </a:p>
          <a:p>
            <a:pPr eaLnBrk="1" hangingPunct="1"/>
            <a:r>
              <a:rPr lang="en-US" altLang="en-US" sz="2400" b="1" smtClean="0"/>
              <a:t>New businesses and technology created  opportunities for many</a:t>
            </a:r>
          </a:p>
          <a:p>
            <a:pPr eaLnBrk="1" hangingPunct="1"/>
            <a:r>
              <a:rPr lang="en-US" altLang="en-US" sz="2400" b="1" smtClean="0"/>
              <a:t>By the end of the 1950s, Americans were enjoying the highest standard of living in the world</a:t>
            </a:r>
          </a:p>
          <a:p>
            <a:pPr eaLnBrk="1" hangingPunct="1"/>
            <a:endParaRPr lang="en-US" altLang="en-US" sz="2400" b="1" smtClean="0"/>
          </a:p>
        </p:txBody>
      </p:sp>
      <p:pic>
        <p:nvPicPr>
          <p:cNvPr id="18436" name="Picture 6" descr="ozzie and harri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267200" cy="3405188"/>
          </a:xfrm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876800" y="58674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smtClean="0">
                <a:solidFill>
                  <a:srgbClr val="333399"/>
                </a:solidFill>
                <a:latin typeface="Arial" charset="0"/>
                <a:cs typeface="+mn-cs"/>
              </a:rPr>
              <a:t>Ozzie and Harriet reflected the perfect American family</a:t>
            </a:r>
          </a:p>
        </p:txBody>
      </p:sp>
    </p:spTree>
    <p:extLst>
      <p:ext uri="{BB962C8B-B14F-4D97-AF65-F5344CB8AC3E}">
        <p14:creationId xmlns:p14="http://schemas.microsoft.com/office/powerpoint/2010/main" val="276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1000"/>
            <a:ext cx="4191000" cy="2590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folHlink"/>
                </a:solidFill>
              </a:rPr>
              <a:t>REMARKABLE ECONOMIC RECOVERY</a:t>
            </a:r>
          </a:p>
        </p:txBody>
      </p:sp>
      <p:pic>
        <p:nvPicPr>
          <p:cNvPr id="6147" name="Picture 8" descr="Applianc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4724400" cy="3149600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14800"/>
            <a:ext cx="8382000" cy="27432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Experts who predicted a postwar depression were proved wrong as they failed to consider the $135 billion in savings Americans had accumulated from defense work, service pay, and investments in war bonds</a:t>
            </a:r>
          </a:p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Americans were ready to buy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32164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15375" cy="1600200"/>
          </a:xfrm>
        </p:spPr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chemeClr val="folHlink"/>
                </a:solidFill>
              </a:rPr>
              <a:t>POSTWAR </a:t>
            </a:r>
            <a:br>
              <a:rPr lang="en-US" altLang="en-US" sz="5400" b="1" dirty="0" smtClean="0">
                <a:solidFill>
                  <a:schemeClr val="folHlink"/>
                </a:solidFill>
              </a:rPr>
            </a:br>
            <a:r>
              <a:rPr lang="en-US" altLang="en-US" sz="5400" b="1" dirty="0" smtClean="0">
                <a:solidFill>
                  <a:schemeClr val="folHlink"/>
                </a:solidFill>
              </a:rPr>
              <a:t>AMERICA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4495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0000"/>
                </a:solidFill>
              </a:rPr>
              <a:t>After WWII, returning vets faced a severe housing shortage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0000"/>
                </a:solidFill>
              </a:rPr>
              <a:t>In response to the crisis, developers used assembly-line methods to mass-produce houses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0000"/>
                </a:solidFill>
              </a:rPr>
              <a:t>Developer William Levitt bragged that his company could build a home in 16 minutes for $7,000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0000"/>
                </a:solidFill>
              </a:rPr>
              <a:t>Suburbs were born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smtClean="0">
              <a:solidFill>
                <a:srgbClr val="000000"/>
              </a:solidFill>
            </a:endParaRPr>
          </a:p>
        </p:txBody>
      </p:sp>
      <p:pic>
        <p:nvPicPr>
          <p:cNvPr id="4100" name="Picture 6" descr="subur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971800"/>
            <a:ext cx="3505200" cy="2473325"/>
          </a:xfrm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953000" y="54864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smtClean="0">
                <a:solidFill>
                  <a:srgbClr val="333399"/>
                </a:solidFill>
                <a:latin typeface="Arial" charset="0"/>
                <a:cs typeface="+mn-cs"/>
              </a:rPr>
              <a:t>With the help of the GI Bill, many veterans moved into suburbs</a:t>
            </a:r>
          </a:p>
        </p:txBody>
      </p:sp>
    </p:spTree>
    <p:extLst>
      <p:ext uri="{BB962C8B-B14F-4D97-AF65-F5344CB8AC3E}">
        <p14:creationId xmlns:p14="http://schemas.microsoft.com/office/powerpoint/2010/main" val="6063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THE SUBURBAN LIFESTYLE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953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Most Americans worked in cities, but fewer and fewer of them lived there</a:t>
            </a:r>
          </a:p>
          <a:p>
            <a:pPr eaLnBrk="1" hangingPunct="1"/>
            <a:r>
              <a:rPr lang="en-US" altLang="en-US" sz="2400" b="1" smtClean="0"/>
              <a:t>New highways and the affordability of cars and gasoline made commuting possible</a:t>
            </a:r>
          </a:p>
          <a:p>
            <a:pPr eaLnBrk="1" hangingPunct="1"/>
            <a:r>
              <a:rPr lang="en-US" altLang="en-US" sz="2400" b="1" smtClean="0"/>
              <a:t>Of the 13 million homes built in the 1950s, 85% were built in suburbs</a:t>
            </a:r>
          </a:p>
          <a:p>
            <a:pPr eaLnBrk="1" hangingPunct="1"/>
            <a:r>
              <a:rPr lang="en-US" altLang="en-US" sz="2400" b="1" smtClean="0"/>
              <a:t>For many, the suburbs were the American Dream</a:t>
            </a:r>
          </a:p>
        </p:txBody>
      </p:sp>
      <p:pic>
        <p:nvPicPr>
          <p:cNvPr id="24580" name="Picture 9" descr="cond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229100" cy="4229100"/>
          </a:xfrm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smtClean="0">
                <a:solidFill>
                  <a:srgbClr val="333399"/>
                </a:solidFill>
                <a:latin typeface="Arial" charset="0"/>
                <a:cs typeface="+mn-cs"/>
              </a:rPr>
              <a:t>The American Dream complete with a white picket fence</a:t>
            </a:r>
          </a:p>
        </p:txBody>
      </p:sp>
    </p:spTree>
    <p:extLst>
      <p:ext uri="{BB962C8B-B14F-4D97-AF65-F5344CB8AC3E}">
        <p14:creationId xmlns:p14="http://schemas.microsoft.com/office/powerpoint/2010/main" val="3406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081087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/>
              <a:t>THE BABY BOOM</a:t>
            </a:r>
          </a:p>
        </p:txBody>
      </p:sp>
      <p:sp>
        <p:nvSpPr>
          <p:cNvPr id="256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During the late 1940s and through the early 1960s the birthrate in the U.S. soared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At its height in 1957, a baby was born in America every 7 seconds (over 4.3 million babies in ’57 alone)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Baby boomers represent the largest generation in the nation’s history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771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0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WHY SO MANY BABIES?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514600"/>
            <a:ext cx="4495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/>
              <a:t>   Why did the baby boom occur when it did?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400" b="1" smtClean="0"/>
              <a:t>Husbands returning from war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400" b="1" smtClean="0"/>
              <a:t>Decreasing marriage age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400" b="1" smtClean="0"/>
              <a:t>Desirability of large families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400" b="1" smtClean="0"/>
              <a:t>Confidence in economy</a:t>
            </a:r>
          </a:p>
          <a:p>
            <a:pPr eaLnBrk="1" hangingPunct="1">
              <a:buClr>
                <a:srgbClr val="806000"/>
              </a:buClr>
            </a:pPr>
            <a:r>
              <a:rPr lang="en-US" altLang="en-US" sz="2400" b="1" smtClean="0"/>
              <a:t>Advances in medicine</a:t>
            </a:r>
          </a:p>
        </p:txBody>
      </p:sp>
      <p:pic>
        <p:nvPicPr>
          <p:cNvPr id="27652" name="Picture 7" descr="babyboo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40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IMPACT OF BABY BOOM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96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As a result of the baby boom 10 million students entered elementary schools in the 1950s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California built a new school every 7 days in the late ’50s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Toy sales reached an all-time high in 1958 when $1.25 billion in toys were sold</a:t>
            </a:r>
          </a:p>
        </p:txBody>
      </p:sp>
      <p:pic>
        <p:nvPicPr>
          <p:cNvPr id="31748" name="Picture 6" descr="toys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362200"/>
            <a:ext cx="4572000" cy="3352800"/>
          </a:xfrm>
        </p:spPr>
      </p:pic>
    </p:spTree>
    <p:extLst>
      <p:ext uri="{BB962C8B-B14F-4D97-AF65-F5344CB8AC3E}">
        <p14:creationId xmlns:p14="http://schemas.microsoft.com/office/powerpoint/2010/main" val="1032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1081</Words>
  <Application>Microsoft Office PowerPoint</Application>
  <PresentationFormat>On-screen Show (4:3)</PresentationFormat>
  <Paragraphs>131</Paragraphs>
  <Slides>29</Slides>
  <Notes>0</Notes>
  <HiddenSlides>10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15_TP030004031</vt:lpstr>
      <vt:lpstr>Title Slide</vt:lpstr>
      <vt:lpstr>Basic Slide</vt:lpstr>
      <vt:lpstr>Transition Slide</vt:lpstr>
      <vt:lpstr>1_Basic Slide</vt:lpstr>
      <vt:lpstr>Blends</vt:lpstr>
      <vt:lpstr>Monday April 20, 2015 Mr. Goblirsch – U.S. History</vt:lpstr>
      <vt:lpstr>THE POSTWAR BOOM</vt:lpstr>
      <vt:lpstr>THE AMERICAN DREAM  IN THE FIFTIES</vt:lpstr>
      <vt:lpstr>REMARKABLE ECONOMIC RECOVERY</vt:lpstr>
      <vt:lpstr>POSTWAR  AMERICA</vt:lpstr>
      <vt:lpstr>THE SUBURBAN LIFESTYLE</vt:lpstr>
      <vt:lpstr>THE BABY BOOM</vt:lpstr>
      <vt:lpstr>WHY SO MANY BABIES?</vt:lpstr>
      <vt:lpstr>IMPACT OF BABY BOOM</vt:lpstr>
      <vt:lpstr>WOMEN’S ROLES IN THE 1950S</vt:lpstr>
      <vt:lpstr>WOMEN AT WORK</vt:lpstr>
      <vt:lpstr>THE AUTOMOBILE CULTURE</vt:lpstr>
      <vt:lpstr>INTERSTATE HIGHWAY ACT 1956</vt:lpstr>
      <vt:lpstr>THE INTERSTATE HIGHWAY SYSTEM</vt:lpstr>
      <vt:lpstr>IMPACT OF THE HIGHWAY</vt:lpstr>
      <vt:lpstr>RISE OF CONSUMERISM </vt:lpstr>
      <vt:lpstr>NEW PRODUCTS</vt:lpstr>
      <vt:lpstr>THE ADVERTISING AGE</vt:lpstr>
      <vt:lpstr>POP CULTURE</vt:lpstr>
      <vt:lpstr>THE POSTWAR BOOM</vt:lpstr>
      <vt:lpstr>POSTWAR  AMERICA</vt:lpstr>
      <vt:lpstr>THE SUBURBAN LIFESTYLE</vt:lpstr>
      <vt:lpstr>THE BABY BOOM</vt:lpstr>
      <vt:lpstr>IMPACT OF BABY BOOM</vt:lpstr>
      <vt:lpstr>WOMEN’S ROLES IN THE 1950S</vt:lpstr>
      <vt:lpstr>INTERSTATE HIGHWAY ACT 1956</vt:lpstr>
      <vt:lpstr>RISE OF CONSUMERISM </vt:lpstr>
      <vt:lpstr>THE ADVERTISING AGE</vt:lpstr>
      <vt:lpstr>POP CULTURE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254</cp:revision>
  <cp:lastPrinted>2015-04-20T13:56:37Z</cp:lastPrinted>
  <dcterms:created xsi:type="dcterms:W3CDTF">2013-10-22T21:15:14Z</dcterms:created>
  <dcterms:modified xsi:type="dcterms:W3CDTF">2015-04-20T14:38:35Z</dcterms:modified>
</cp:coreProperties>
</file>