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8" r:id="rId1"/>
    <p:sldMasterId id="2147489789" r:id="rId2"/>
    <p:sldMasterId id="2147489791" r:id="rId3"/>
    <p:sldMasterId id="2147489794" r:id="rId4"/>
    <p:sldMasterId id="2147489999" r:id="rId5"/>
    <p:sldMasterId id="2147490552" r:id="rId6"/>
    <p:sldMasterId id="2147490555" r:id="rId7"/>
    <p:sldMasterId id="2147490617" r:id="rId8"/>
  </p:sldMasterIdLst>
  <p:notesMasterIdLst>
    <p:notesMasterId r:id="rId15"/>
  </p:notesMasterIdLst>
  <p:handoutMasterIdLst>
    <p:handoutMasterId r:id="rId16"/>
  </p:handoutMasterIdLst>
  <p:sldIdLst>
    <p:sldId id="321" r:id="rId9"/>
    <p:sldId id="322" r:id="rId10"/>
    <p:sldId id="349" r:id="rId11"/>
    <p:sldId id="351" r:id="rId12"/>
    <p:sldId id="352" r:id="rId13"/>
    <p:sldId id="350" r:id="rId14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7178" cy="350760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7118" y="0"/>
            <a:ext cx="4027178" cy="350760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97918E-00B5-4905-A927-91176E0F0DE2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443"/>
            <a:ext cx="4027178" cy="350760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7118" y="6658443"/>
            <a:ext cx="4027178" cy="350760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DEA6AB-4248-4480-8DC0-FCA8D2EE5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42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EDC471-D451-4B43-8AA3-EFF79CDEC276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482" y="3330420"/>
            <a:ext cx="7435436" cy="31544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7FD529-555B-454D-8DC3-FF678C9DA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436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1F6740ED-C395-4AB5-BD2E-18ACF17B0F51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CA66ECCC-310D-4C63-A257-6EB567BF6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7E5F821D-ADD2-4D0D-A61D-14C52DD781B0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C90A77C-9F89-4662-B92B-9CE58B5A7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7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6132548-4F42-4419-A734-E94684DCAA2A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985EE24-2DB2-4C68-A830-92CB7C5C7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77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993775" y="4205288"/>
            <a:ext cx="692150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904240" y="3436621"/>
            <a:ext cx="6502400" cy="768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04240" y="4255771"/>
            <a:ext cx="6502400" cy="539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6940" y="4814571"/>
            <a:ext cx="6502400" cy="717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0709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7639" y="6137276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3DE57136-2F4D-467F-B0B4-D3E31A9A4516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  <a:cs typeface="+mn-cs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2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3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55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7639" y="6137276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BD68DDB4-6D20-49DA-A7C5-FC7458D7D35E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  <a:cs typeface="+mn-cs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2" y="539286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3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24243" y="3475845"/>
            <a:ext cx="7061200" cy="7096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6663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7639" y="6137276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55085E04-C808-48E3-907C-4ACAF96BB18E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2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3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18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7639" y="6137276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4FAC07A0-805E-40A2-8BB8-0D2F31D40A7D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2" y="539286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32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4118" y="1308497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8167" y="6136482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defTabSz="457200"/>
            <a:fld id="{AFE0B64A-157B-4F33-A60C-14DFC801C9B7}" type="slidenum">
              <a:rPr lang="en-US" altLang="en-US" sz="1200" smtClean="0">
                <a:solidFill>
                  <a:srgbClr val="000000"/>
                </a:solidFill>
                <a:latin typeface="Lucida Sans" pitchFamily="34" charset="0"/>
                <a:cs typeface="+mn-cs"/>
              </a:rPr>
              <a:pPr algn="r" defTabSz="457200"/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1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3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634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8167" y="6136482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defTabSz="457200"/>
            <a:fld id="{2D1D21AB-E9BD-4985-90A0-D1537A6E7E1B}" type="slidenum">
              <a:rPr lang="en-US" altLang="en-US" sz="1200" smtClean="0">
                <a:solidFill>
                  <a:srgbClr val="000000"/>
                </a:solidFill>
                <a:latin typeface="Lucida Sans" pitchFamily="34" charset="0"/>
                <a:cs typeface="+mn-cs"/>
              </a:rPr>
              <a:pPr algn="r" defTabSz="457200"/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4118" y="184666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1" y="539286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560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D0CB43F-BED1-4194-8F91-14EE7A455B80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E5F98E17-E1F6-4DD2-A46F-2D8EAB690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57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581400"/>
            <a:ext cx="9144000" cy="781050"/>
          </a:xfrm>
        </p:spPr>
        <p:txBody>
          <a:bodyPr/>
          <a:lstStyle>
            <a:lvl1pPr algn="ctr">
              <a:defRPr sz="4400" b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546600"/>
            <a:ext cx="9144000" cy="787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13525"/>
            <a:ext cx="2133600" cy="168275"/>
          </a:xfrm>
        </p:spPr>
        <p:txBody>
          <a:bodyPr/>
          <a:lstStyle>
            <a:lvl1pPr>
              <a:defRPr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13525"/>
            <a:ext cx="2133600" cy="168275"/>
          </a:xfrm>
        </p:spPr>
        <p:txBody>
          <a:bodyPr/>
          <a:lstStyle>
            <a:lvl1pPr>
              <a:defRPr smtClean="0">
                <a:latin typeface="+mn-lt"/>
              </a:defRPr>
            </a:lvl1pPr>
          </a:lstStyle>
          <a:p>
            <a:pPr>
              <a:defRPr/>
            </a:pPr>
            <a:fld id="{5483A252-BC79-4BEF-8859-91B6D5B5B0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8599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2BADF-0C6A-43CC-B95A-509C92DDD7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4297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57BFF-4EAF-44D4-BF1B-CBDD6119A1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21071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38481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9100" y="685800"/>
            <a:ext cx="38481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18D3F-4F65-4E4B-A411-80EDF7892A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50691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1A101-62FA-4206-AC47-6596450C83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71239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02D92-3BD4-4032-BAEA-37366BEBBB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03965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7A502-E680-4A8D-AEBA-94DAF57E69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60425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4944F-7D4F-42C5-B584-D3E026C844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811838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6117D-B880-4969-AAEE-06B24A030D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13780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06472-7042-4C6D-B0DA-6C01DD872C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62274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AE277281-9B79-4B5D-8D34-5B295CE982A8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3379B2FC-FB21-4FCC-8287-1DC575DB1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896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15050" y="0"/>
            <a:ext cx="196215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573405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E2594-B987-4BD1-BEBD-B99B50E00A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75523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848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228600" y="685800"/>
            <a:ext cx="3848100" cy="5867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29100" y="685800"/>
            <a:ext cx="38481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52268-7D55-4DA1-87EC-1E7F19CDF2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34721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581400"/>
            <a:ext cx="9144000" cy="781050"/>
          </a:xfrm>
        </p:spPr>
        <p:txBody>
          <a:bodyPr/>
          <a:lstStyle>
            <a:lvl1pPr algn="ctr">
              <a:defRPr sz="4400" b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546600"/>
            <a:ext cx="9144000" cy="787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13525"/>
            <a:ext cx="2133600" cy="168275"/>
          </a:xfrm>
        </p:spPr>
        <p:txBody>
          <a:bodyPr/>
          <a:lstStyle>
            <a:lvl1pPr>
              <a:defRPr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13525"/>
            <a:ext cx="2133600" cy="168275"/>
          </a:xfrm>
        </p:spPr>
        <p:txBody>
          <a:bodyPr/>
          <a:lstStyle>
            <a:lvl1pPr>
              <a:defRPr smtClean="0">
                <a:latin typeface="+mn-lt"/>
              </a:defRPr>
            </a:lvl1pPr>
          </a:lstStyle>
          <a:p>
            <a:pPr>
              <a:defRPr/>
            </a:pPr>
            <a:fld id="{809856C7-4F98-4048-B69E-2E4EC96D93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842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03427-0B94-4E44-AA00-D28F2FACB0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937127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15D6D-C1A7-4331-9FAE-8E9430F428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637371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38481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9100" y="685800"/>
            <a:ext cx="38481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E2D63-992D-4914-8F78-DDF9A931C8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448960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7EBFE-92D1-4C4E-91E1-57108BDF51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378768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CE093-3775-4C29-A930-0C93693F93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363141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9F71C-02E5-4A8C-9779-B0A927D4B8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528986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23848-54C4-4149-9735-F4B0482803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8197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56F4D739-361C-44FF-946F-5AAF8EB9352A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B0F050A2-D5EB-40B6-89E8-A0CF8EDA9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949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B97F4-DB66-4F36-B238-E365BE4691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304887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CB4FE-045D-4E34-9E22-FF4EDD2ACA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22393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15050" y="0"/>
            <a:ext cx="196215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573405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407B7-F8FE-4C9B-B90F-0C062DD0D3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536744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848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228600" y="685800"/>
            <a:ext cx="3848100" cy="5867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29100" y="685800"/>
            <a:ext cx="38481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87867-8CF3-42CD-8D5E-79CDD3C891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13895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19A5EC8-865F-4C91-937A-79970CCBCDD0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D17C9652-8F26-4875-BA74-71A43FF8F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7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5CFE9CB3-50AF-4CB7-8A37-50671C10A81B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BBA350F-03F1-4DEB-91E1-EF8E976F6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1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9367B97D-F86A-433F-8616-ACB523A12B7D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ADC22AB8-4BAC-44BB-8954-5D0A675A7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05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B8DB94B8-8E6E-403E-8541-FB3CC3C7B7F1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FE2C9A8A-EF94-4ABE-B0FF-11E606368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84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70A3E3B5-78FB-45C8-88EC-B18279D8AA17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57E5CEB-5483-4749-9973-9E298B1DF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07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5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56C02DA-C204-4E43-8FE9-2F7B21F61BB9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98DB065-CD11-4B6E-BC43-641CFE31D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485" r:id="rId1"/>
    <p:sldLayoutId id="2147490486" r:id="rId2"/>
    <p:sldLayoutId id="2147490487" r:id="rId3"/>
    <p:sldLayoutId id="2147490488" r:id="rId4"/>
    <p:sldLayoutId id="2147490489" r:id="rId5"/>
    <p:sldLayoutId id="2147490490" r:id="rId6"/>
    <p:sldLayoutId id="2147490491" r:id="rId7"/>
    <p:sldLayoutId id="2147490492" r:id="rId8"/>
    <p:sldLayoutId id="2147490493" r:id="rId9"/>
    <p:sldLayoutId id="2147490494" r:id="rId10"/>
    <p:sldLayoutId id="21474904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LH_Title_v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9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RLH_Standard_v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97" r:id="rId1"/>
    <p:sldLayoutId id="214749049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9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RLH_Transition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8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RLH_Standard_v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99" r:id="rId1"/>
    <p:sldLayoutId id="214749050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RLH_Standard_v2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53" r:id="rId1"/>
    <p:sldLayoutId id="214749055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7848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685800"/>
            <a:ext cx="78486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8495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latin typeface="Tahoma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13525"/>
            <a:ext cx="289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latin typeface="Tahoma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3525"/>
            <a:ext cx="2133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Tahoma" charset="0"/>
              </a:defRPr>
            </a:lvl1pPr>
          </a:lstStyle>
          <a:p>
            <a:pPr>
              <a:defRPr/>
            </a:pPr>
            <a:fld id="{423587F2-9CF9-45CE-88E9-CECD1635E06F}" type="slidenum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87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56" r:id="rId1"/>
    <p:sldLayoutId id="2147490557" r:id="rId2"/>
    <p:sldLayoutId id="2147490558" r:id="rId3"/>
    <p:sldLayoutId id="2147490559" r:id="rId4"/>
    <p:sldLayoutId id="2147490560" r:id="rId5"/>
    <p:sldLayoutId id="2147490561" r:id="rId6"/>
    <p:sldLayoutId id="2147490562" r:id="rId7"/>
    <p:sldLayoutId id="2147490563" r:id="rId8"/>
    <p:sldLayoutId id="2147490564" r:id="rId9"/>
    <p:sldLayoutId id="2147490565" r:id="rId10"/>
    <p:sldLayoutId id="2147490566" r:id="rId11"/>
    <p:sldLayoutId id="2147490567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7848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685800"/>
            <a:ext cx="78486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8495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latin typeface="Tahoma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13525"/>
            <a:ext cx="289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latin typeface="Tahoma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3525"/>
            <a:ext cx="2133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Tahoma" charset="0"/>
              </a:defRPr>
            </a:lvl1pPr>
          </a:lstStyle>
          <a:p>
            <a:pPr>
              <a:defRPr/>
            </a:pPr>
            <a:fld id="{0BA650A2-AE2D-4B82-9FA7-F6E4A9FC42DE}" type="slidenum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662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618" r:id="rId1"/>
    <p:sldLayoutId id="2147490619" r:id="rId2"/>
    <p:sldLayoutId id="2147490620" r:id="rId3"/>
    <p:sldLayoutId id="2147490621" r:id="rId4"/>
    <p:sldLayoutId id="2147490622" r:id="rId5"/>
    <p:sldLayoutId id="2147490623" r:id="rId6"/>
    <p:sldLayoutId id="2147490624" r:id="rId7"/>
    <p:sldLayoutId id="2147490625" r:id="rId8"/>
    <p:sldLayoutId id="2147490626" r:id="rId9"/>
    <p:sldLayoutId id="2147490627" r:id="rId10"/>
    <p:sldLayoutId id="2147490628" r:id="rId11"/>
    <p:sldLayoutId id="2147490629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google.com/imgres?imgurl=http://www.crmvet.org/crmpics/pins/s-sncc.jpg&amp;imgrefurl=http://www.crmvet.org/info/lithome.htm&amp;h=241&amp;w=252&amp;sz=6&amp;hl=en&amp;start=3&amp;tbnid=CdszhUiL4COR9M:&amp;tbnh=106&amp;tbnw=111&amp;prev=/images?q%3DSNCC%26svnum%3D10%26hl%3Den%26rlz%3D1T4GWYX_en___US204" TargetMode="Externa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>
                <a:solidFill>
                  <a:srgbClr val="FF0000"/>
                </a:solidFill>
              </a:rPr>
              <a:t>Wednesday May 20, 2015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U.S. History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OBJECTIVE – </a:t>
            </a:r>
            <a:r>
              <a:rPr lang="en-US" sz="2800" b="1" u="sng" dirty="0" smtClean="0">
                <a:solidFill>
                  <a:schemeClr val="tx2"/>
                </a:solidFill>
              </a:rPr>
              <a:t>S</a:t>
            </a:r>
            <a:r>
              <a:rPr lang="en-US" sz="2800" b="1" dirty="0" smtClean="0">
                <a:solidFill>
                  <a:schemeClr val="tx2"/>
                </a:solidFill>
              </a:rPr>
              <a:t>tudents </a:t>
            </a:r>
            <a:r>
              <a:rPr lang="en-US" sz="2800" b="1" u="sng" dirty="0" smtClean="0">
                <a:solidFill>
                  <a:schemeClr val="tx2"/>
                </a:solidFill>
              </a:rPr>
              <a:t>W</a:t>
            </a:r>
            <a:r>
              <a:rPr lang="en-US" sz="2800" b="1" dirty="0" smtClean="0">
                <a:solidFill>
                  <a:schemeClr val="tx2"/>
                </a:solidFill>
              </a:rPr>
              <a:t>ill </a:t>
            </a:r>
            <a:r>
              <a:rPr lang="en-US" sz="2800" b="1" u="sng" dirty="0" smtClean="0">
                <a:solidFill>
                  <a:schemeClr val="tx2"/>
                </a:solidFill>
              </a:rPr>
              <a:t>B</a:t>
            </a:r>
            <a:r>
              <a:rPr lang="en-US" sz="2800" b="1" dirty="0" smtClean="0">
                <a:solidFill>
                  <a:schemeClr val="tx2"/>
                </a:solidFill>
              </a:rPr>
              <a:t>e </a:t>
            </a:r>
            <a:r>
              <a:rPr lang="en-US" sz="2800" b="1" u="sng" dirty="0" smtClean="0">
                <a:solidFill>
                  <a:schemeClr val="tx2"/>
                </a:solidFill>
              </a:rPr>
              <a:t>A</a:t>
            </a:r>
            <a:r>
              <a:rPr lang="en-US" sz="2800" b="1" dirty="0" smtClean="0">
                <a:solidFill>
                  <a:schemeClr val="tx2"/>
                </a:solidFill>
              </a:rPr>
              <a:t>ble </a:t>
            </a:r>
            <a:r>
              <a:rPr lang="en-US" sz="2800" b="1" u="sng" dirty="0" smtClean="0">
                <a:solidFill>
                  <a:schemeClr val="tx2"/>
                </a:solidFill>
              </a:rPr>
              <a:t>T</a:t>
            </a:r>
            <a:r>
              <a:rPr lang="en-US" sz="2800" b="1" dirty="0" smtClean="0">
                <a:solidFill>
                  <a:schemeClr val="tx2"/>
                </a:solidFill>
              </a:rPr>
              <a:t>o – SWBAT</a:t>
            </a:r>
            <a:r>
              <a:rPr lang="en-US" sz="2800" dirty="0" smtClean="0">
                <a:solidFill>
                  <a:schemeClr val="tx2"/>
                </a:solidFill>
              </a:rPr>
              <a:t>:</a:t>
            </a:r>
            <a:endParaRPr lang="en-US" sz="2800" dirty="0" smtClean="0"/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/>
              <a:t>Identify the different groups and forms of protest used during the Civil Rights Movement.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16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AGENDA:</a:t>
            </a:r>
            <a:endParaRPr lang="en-US" sz="28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WARM-UP: Civil Rights Groups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CONCEPT: MLK &amp; Civil Rights Groups</a:t>
            </a: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>
                <a:solidFill>
                  <a:prstClr val="black"/>
                </a:solidFill>
              </a:rPr>
              <a:t>VIDEO: The Civil Rights Movement </a:t>
            </a:r>
            <a:r>
              <a:rPr lang="en-US" sz="2000" dirty="0">
                <a:solidFill>
                  <a:prstClr val="black"/>
                </a:solidFill>
              </a:rPr>
              <a:t>(29:30 – 37:10)</a:t>
            </a:r>
            <a:endParaRPr lang="en-US" sz="2800" dirty="0">
              <a:solidFill>
                <a:prstClr val="black"/>
              </a:solidFill>
            </a:endParaRP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ARTICLE</a:t>
            </a:r>
            <a:r>
              <a:rPr lang="en-US" sz="2800" dirty="0" smtClean="0">
                <a:solidFill>
                  <a:prstClr val="black"/>
                </a:solidFill>
              </a:rPr>
              <a:t>: The Big 5 of Civil Rights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TIMELINE</a:t>
            </a:r>
            <a:r>
              <a:rPr lang="en-US" sz="2800" dirty="0" smtClean="0"/>
              <a:t>: Civil Rights </a:t>
            </a:r>
            <a:r>
              <a:rPr lang="en-US" sz="2800" dirty="0" smtClean="0"/>
              <a:t>Triumphs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1600" b="1" dirty="0" smtClean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600" b="1" dirty="0" smtClean="0">
                <a:solidFill>
                  <a:schemeClr val="tx2"/>
                </a:solidFill>
              </a:rPr>
              <a:t>Civil Rights Groups WARM-UP</a:t>
            </a:r>
            <a:r>
              <a:rPr lang="en-US" sz="2600" dirty="0" smtClean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rgbClr val="000000"/>
                </a:solidFill>
              </a:rPr>
              <a:t>(Follow the directions below)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/>
              <a:t>	***5 Minutes***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Define the terms below.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SCLC – Southern Christian Leadership Conference</a:t>
            </a:r>
            <a:endParaRPr lang="en-US" sz="2400" dirty="0">
              <a:solidFill>
                <a:prstClr val="black"/>
              </a:solidFill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SNCC – Student Non-Violent Coordinating Committee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CORE – Congress of Racial Equality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057400"/>
            <a:ext cx="9144000" cy="7810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TAKING ON SEGREGATION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200400"/>
            <a:ext cx="9144000" cy="787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Chapter 21, Section 1</a:t>
            </a:r>
          </a:p>
          <a:p>
            <a:pPr eaLnBrk="1" hangingPunct="1"/>
            <a:r>
              <a:rPr lang="en-US" altLang="en-US" dirty="0" smtClean="0"/>
              <a:t>Montgomery Bus Boycott</a:t>
            </a:r>
          </a:p>
        </p:txBody>
      </p:sp>
    </p:spTree>
    <p:extLst>
      <p:ext uri="{BB962C8B-B14F-4D97-AF65-F5344CB8AC3E}">
        <p14:creationId xmlns:p14="http://schemas.microsoft.com/office/powerpoint/2010/main" val="2016574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Martin Luther King, Jr.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MLK called his nonviolent resistance “soul force”</a:t>
            </a:r>
          </a:p>
          <a:p>
            <a:pPr eaLnBrk="1" hangingPunct="1"/>
            <a:r>
              <a:rPr lang="en-US" altLang="en-US" smtClean="0"/>
              <a:t>Influences</a:t>
            </a:r>
          </a:p>
          <a:p>
            <a:pPr lvl="1" eaLnBrk="1" hangingPunct="1"/>
            <a:r>
              <a:rPr lang="en-US" altLang="en-US" sz="2900" smtClean="0"/>
              <a:t>Jesus – love one’s enemies</a:t>
            </a:r>
          </a:p>
          <a:p>
            <a:pPr lvl="1" eaLnBrk="1" hangingPunct="1"/>
            <a:r>
              <a:rPr lang="en-US" altLang="en-US" sz="2900" smtClean="0"/>
              <a:t>Henry David Thoreau – concept of civil disobedience </a:t>
            </a:r>
          </a:p>
          <a:p>
            <a:pPr lvl="1" eaLnBrk="1" hangingPunct="1"/>
            <a:r>
              <a:rPr lang="en-US" altLang="en-US" sz="2900" smtClean="0"/>
              <a:t>A. Philip Randolph (helped end discrimination in defense hiring– massive demonstrations)</a:t>
            </a:r>
          </a:p>
          <a:p>
            <a:pPr lvl="1" eaLnBrk="1" hangingPunct="1"/>
            <a:r>
              <a:rPr lang="en-US" altLang="en-US" sz="2900" smtClean="0"/>
              <a:t>Gandhi – non violent resistance</a:t>
            </a:r>
          </a:p>
        </p:txBody>
      </p:sp>
    </p:spTree>
    <p:extLst>
      <p:ext uri="{BB962C8B-B14F-4D97-AF65-F5344CB8AC3E}">
        <p14:creationId xmlns:p14="http://schemas.microsoft.com/office/powerpoint/2010/main" val="14509239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848600" cy="6858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Southern Christian Leadership Conference (SCLC)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7848600" cy="5867400"/>
          </a:xfrm>
        </p:spPr>
        <p:txBody>
          <a:bodyPr/>
          <a:lstStyle/>
          <a:p>
            <a:pPr eaLnBrk="1" hangingPunct="1"/>
            <a:r>
              <a:rPr lang="en-US" altLang="en-US" smtClean="0"/>
              <a:t>SCLC founded in 1957 by MLK and other civil rights leaders</a:t>
            </a:r>
          </a:p>
          <a:p>
            <a:pPr eaLnBrk="1" hangingPunct="1"/>
            <a:r>
              <a:rPr lang="en-US" altLang="en-US" smtClean="0"/>
              <a:t>Purpose – carry on nonviolent crusades against discrimination</a:t>
            </a:r>
          </a:p>
          <a:p>
            <a:pPr eaLnBrk="1" hangingPunct="1"/>
            <a:r>
              <a:rPr lang="en-US" altLang="en-US" smtClean="0"/>
              <a:t>Used protests and demonstrations</a:t>
            </a:r>
          </a:p>
          <a:p>
            <a:pPr eaLnBrk="1" hangingPunct="1"/>
            <a:r>
              <a:rPr lang="en-US" altLang="en-US" smtClean="0"/>
              <a:t>Helped organize a student protest group (SNCC) – Student Nonviolent Coordinating Committee</a:t>
            </a:r>
          </a:p>
          <a:p>
            <a:pPr lvl="1" eaLnBrk="1" hangingPunct="1"/>
            <a:r>
              <a:rPr lang="en-US" altLang="en-US" smtClean="0"/>
              <a:t>Challenge the system!</a:t>
            </a:r>
          </a:p>
        </p:txBody>
      </p:sp>
      <p:pic>
        <p:nvPicPr>
          <p:cNvPr id="19460" name="Picture 5" descr="s-sncc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953000"/>
            <a:ext cx="1676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5150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Movement Spreads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077200" cy="6172200"/>
          </a:xfrm>
        </p:spPr>
        <p:txBody>
          <a:bodyPr/>
          <a:lstStyle/>
          <a:p>
            <a:pPr eaLnBrk="1" hangingPunct="1"/>
            <a:r>
              <a:rPr lang="en-US" altLang="en-US" smtClean="0"/>
              <a:t>Congress of Racial Equality (CORE) staged the first sit-in in 1942</a:t>
            </a:r>
          </a:p>
          <a:p>
            <a:pPr lvl="1" eaLnBrk="1" hangingPunct="1"/>
            <a:r>
              <a:rPr lang="en-US" altLang="en-US" smtClean="0"/>
              <a:t>African Americans would sit at segregated lunch counters and refuse to leave until they were served</a:t>
            </a:r>
          </a:p>
          <a:p>
            <a:pPr eaLnBrk="1" hangingPunct="1"/>
            <a:r>
              <a:rPr lang="en-US" altLang="en-US" smtClean="0"/>
              <a:t>1960 – students in North Carolina staged a sit-in at a lunch counter</a:t>
            </a:r>
          </a:p>
          <a:p>
            <a:pPr lvl="1" eaLnBrk="1" hangingPunct="1"/>
            <a:r>
              <a:rPr lang="en-US" altLang="en-US" smtClean="0"/>
              <a:t>Television crews covered the protest</a:t>
            </a:r>
          </a:p>
          <a:p>
            <a:pPr lvl="1" eaLnBrk="1" hangingPunct="1"/>
            <a:r>
              <a:rPr lang="en-US" altLang="en-US" smtClean="0"/>
              <a:t>African Americans were non-violent, but white resistance was not</a:t>
            </a:r>
          </a:p>
          <a:p>
            <a:pPr eaLnBrk="1" hangingPunct="1"/>
            <a:r>
              <a:rPr lang="en-US" altLang="en-US" smtClean="0"/>
              <a:t>Movement spread across nation (sit-ins in 48 cities)</a:t>
            </a:r>
          </a:p>
        </p:txBody>
      </p:sp>
    </p:spTree>
    <p:extLst>
      <p:ext uri="{BB962C8B-B14F-4D97-AF65-F5344CB8AC3E}">
        <p14:creationId xmlns:p14="http://schemas.microsoft.com/office/powerpoint/2010/main" val="18808387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219200"/>
          </a:xfrm>
        </p:spPr>
        <p:txBody>
          <a:bodyPr/>
          <a:lstStyle/>
          <a:p>
            <a:pPr eaLnBrk="1" hangingPunct="1"/>
            <a:r>
              <a:rPr lang="en-US" altLang="en-US" smtClean="0"/>
              <a:t>Structured Academic Discussion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7848600" cy="487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Martin </a:t>
            </a:r>
            <a:r>
              <a:rPr lang="en-US" altLang="en-US" dirty="0" smtClean="0"/>
              <a:t>Luther King, Jr. </a:t>
            </a:r>
            <a:r>
              <a:rPr lang="en-US" altLang="en-US" dirty="0" smtClean="0"/>
              <a:t>…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smtClean="0"/>
              <a:t>SNCC …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smtClean="0"/>
              <a:t>A Sit-In …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2278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ransition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Melancholy abstract design template">
  <a:themeElements>
    <a:clrScheme name="Melancholy abstract design templat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elancholy abstract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elancholy abstract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12">
        <a:dk1>
          <a:srgbClr val="777777"/>
        </a:dk1>
        <a:lt1>
          <a:srgbClr val="969696"/>
        </a:lt1>
        <a:dk2>
          <a:srgbClr val="686B5D"/>
        </a:dk2>
        <a:lt2>
          <a:srgbClr val="4E4E44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7F7F7F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Melancholy abstract design template">
  <a:themeElements>
    <a:clrScheme name="Melancholy abstract design templat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elancholy abstract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elancholy abstract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12">
        <a:dk1>
          <a:srgbClr val="777777"/>
        </a:dk1>
        <a:lt1>
          <a:srgbClr val="969696"/>
        </a:lt1>
        <a:dk2>
          <a:srgbClr val="686B5D"/>
        </a:dk2>
        <a:lt2>
          <a:srgbClr val="4E4E44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7F7F7F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9860</TotalTime>
  <Words>271</Words>
  <Application>Microsoft Office PowerPoint</Application>
  <PresentationFormat>On-screen Show (4:3)</PresentationFormat>
  <Paragraphs>46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15_TP030004031</vt:lpstr>
      <vt:lpstr>Title Slide</vt:lpstr>
      <vt:lpstr>Basic Slide</vt:lpstr>
      <vt:lpstr>Transition Slide</vt:lpstr>
      <vt:lpstr>1_Basic Slide</vt:lpstr>
      <vt:lpstr>2_Basic Slide</vt:lpstr>
      <vt:lpstr>Melancholy abstract design template</vt:lpstr>
      <vt:lpstr>2_Melancholy abstract design template</vt:lpstr>
      <vt:lpstr>Wednesday May 20, 2015 Mr. Goblirsch – U.S. History</vt:lpstr>
      <vt:lpstr>TAKING ON SEGREGATION</vt:lpstr>
      <vt:lpstr>Martin Luther King, Jr.</vt:lpstr>
      <vt:lpstr>Southern Christian Leadership Conference (SCLC)</vt:lpstr>
      <vt:lpstr>Movement Spreads</vt:lpstr>
      <vt:lpstr>Structured Academic Discussion</vt:lpstr>
    </vt:vector>
  </TitlesOfParts>
  <Company>Manteca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Wednesday October 23, 2013 U.S. History – Mr. Goblirsch</dc:title>
  <dc:creator>Windows User</dc:creator>
  <cp:lastModifiedBy>cgoblirsch</cp:lastModifiedBy>
  <cp:revision>354</cp:revision>
  <cp:lastPrinted>2015-05-13T14:04:29Z</cp:lastPrinted>
  <dcterms:created xsi:type="dcterms:W3CDTF">2013-10-22T21:15:14Z</dcterms:created>
  <dcterms:modified xsi:type="dcterms:W3CDTF">2015-05-20T16:39:49Z</dcterms:modified>
</cp:coreProperties>
</file>