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  <p:sldMasterId id="2147484000" r:id="rId2"/>
    <p:sldMasterId id="2147484016" r:id="rId3"/>
    <p:sldMasterId id="2147484040" r:id="rId4"/>
  </p:sldMasterIdLst>
  <p:notesMasterIdLst>
    <p:notesMasterId r:id="rId19"/>
  </p:notesMasterIdLst>
  <p:handoutMasterIdLst>
    <p:handoutMasterId r:id="rId20"/>
  </p:handoutMasterIdLst>
  <p:sldIdLst>
    <p:sldId id="275" r:id="rId5"/>
    <p:sldId id="305" r:id="rId6"/>
    <p:sldId id="313" r:id="rId7"/>
    <p:sldId id="311" r:id="rId8"/>
    <p:sldId id="314" r:id="rId9"/>
    <p:sldId id="312" r:id="rId10"/>
    <p:sldId id="307" r:id="rId11"/>
    <p:sldId id="308" r:id="rId12"/>
    <p:sldId id="309" r:id="rId13"/>
    <p:sldId id="310" r:id="rId14"/>
    <p:sldId id="298" r:id="rId15"/>
    <p:sldId id="301" r:id="rId16"/>
    <p:sldId id="302" r:id="rId17"/>
    <p:sldId id="303" r:id="rId1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75DE30-AA54-4403-A98E-D4B955F8E3CD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68ADA-D75B-45F2-912D-35461CBC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FFA8A9E-72A1-4601-BC41-335D3E7BE103}" type="datetimeFigureOut">
              <a:rPr lang="en-US"/>
              <a:pPr>
                <a:defRPr/>
              </a:pPr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0669B5B-B0C6-4F79-BD04-FE7A04E4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1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4415CF-DBB2-4C37-A3BC-992E70C19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59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DD27DE-3393-4564-88AF-3B8287C9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6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FF864C-709B-49B6-8D0B-F6F63B05D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590D82-D9CC-4785-9F05-BE4009ED4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0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B63-412B-4E20-8ECF-98DB21380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DBF434-26AF-40BB-9147-3E1FDA97F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51837E-10EC-46C0-853C-76146BD6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4F63D5-ABF3-4932-AE74-FE8D02B1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77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6A00DD-FF32-4399-85C6-64B76014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1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4410E3-A5BD-4121-B14C-AFFA27F20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9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13B1C7-31DD-4BE1-90B2-5C735625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00EB22-5E9E-463C-B66E-824EA26D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43F4B8-3C34-496B-BACE-9B6558CF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6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C4A807-D4B6-44D7-B369-78A881BBD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6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56102A-CE4A-47B8-A29A-4F06694B6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3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92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2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DFFB-95AF-411D-B7A2-8E04A6BB8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0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58C79-F3A2-49FD-ACB5-B7D06E986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07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39EC7-0AE1-48A2-8ADE-0D065C451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4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2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9FCE-6DD3-4CAF-882E-90CCC60D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57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77F4-4362-442E-9D21-64907718A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1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6887-7C20-4039-A8EF-50E508C24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51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E0B15-ED3F-4A6C-ABD9-51E3D1BB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6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767C-AF89-4C7A-B187-DADF2986B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4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9682-94D9-4E3E-AE94-A0C50718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7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51E49-FA6D-4127-8E61-C994E671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9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D700-4E20-43F1-9368-3ECC498ED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4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DB527-612C-45A5-9E7F-EA5D5FD2D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5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D4AB5B-3F90-41D5-98F2-FFC598DF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3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DD10C8-6CF2-479B-BC00-281D3716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10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DF403-9113-41CD-A185-E5DDDC45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25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4CE25B-C74B-4E69-99E8-E683F368A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8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DA5A64-F799-41FC-8F4F-896ABBF99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82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C16A55-F125-4240-B3E5-8213E282E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1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BC528F-0865-4306-BE90-35A882AD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0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5FDE2E-4887-49A8-B300-A876187C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B25ADE-60D5-4164-ADD4-2B8AFAFC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05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C2A37-5438-40A5-BBE1-69D2ED9B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83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21EE6B-8B3C-4B51-80B7-8B20DA9F1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59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3532D-6E9E-4D92-BE94-86DC5B77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718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3DD9E8-DAD0-4C20-B47F-15DF65D2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81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23ADB7-5A53-4AB3-9737-CBC6F76DB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2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2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2/19/2015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55A481-AC83-4EC1-93BD-AAEE8D98A66B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55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 sz="20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81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81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7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28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32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81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105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481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 sz="20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86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7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8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89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0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1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092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>
                    <a:defRPr/>
                  </a:pPr>
                  <a:endParaRPr lang="en-US" altLang="en-US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81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81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A54296-4695-4FD8-9476-52FC5CB1D13D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670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8FCBB7-2949-4AD4-9770-FFBE5E1A9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08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Thursday February 19,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Describe the flaws &amp; proposed reforms of the Electoral College system.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Electoral College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JIGSAW: Electoral College: Flaws &amp; Proposed Reforms</a:t>
            </a:r>
            <a:endParaRPr lang="en-US" sz="24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TASK: Red State, Blue State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13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*****Workbook Pgs. 62 &amp; 63 – DUE TOMORROW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Electoral College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</a:t>
            </a:r>
            <a:r>
              <a:rPr lang="en-US" sz="2400" dirty="0" smtClean="0">
                <a:solidFill>
                  <a:prstClr val="black"/>
                </a:solidFill>
              </a:rPr>
              <a:t>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Analyze the Political Cartoon on P. 383 &amp; the Chart on P. 381.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cartoon on P. 383, what details in the cartoon suggest that the electoral college is one of the most complex parts of the political process?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chart on P. 381, how do these results illustrate the significance of the “winner-take-all” factor of the electoral college?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Look at the chart on P. 381, what affect do you think Ralph Nader’s third-party candidacy had on the election results?</a:t>
            </a:r>
          </a:p>
        </p:txBody>
      </p:sp>
    </p:spTree>
    <p:extLst>
      <p:ext uri="{BB962C8B-B14F-4D97-AF65-F5344CB8AC3E}">
        <p14:creationId xmlns:p14="http://schemas.microsoft.com/office/powerpoint/2010/main" val="5259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19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2012</a:t>
            </a:r>
            <a:br>
              <a:rPr lang="en-US" altLang="en-US" sz="3600" smtClean="0"/>
            </a:br>
            <a:r>
              <a:rPr lang="en-US" altLang="en-US" sz="3600" smtClean="0"/>
              <a:t>Red = M. Romney	Blue = B. Obama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43001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5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TICKET: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>What do you think of the Electoral College?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The Founding Fathers created the Electoral College as our system to elect the President of the U.S..  Write a paragraph defending or opposing the Electoral College system.  Use examples as to why you think it is a good system or a flawed system.</a:t>
            </a:r>
          </a:p>
          <a:p>
            <a:pPr lvl="1" eaLnBrk="1" hangingPunct="1"/>
            <a:endParaRPr lang="en-US" altLang="en-US" sz="2400" b="1" dirty="0" smtClean="0">
              <a:latin typeface="Arial Black" pitchFamily="34" charset="0"/>
            </a:endParaRPr>
          </a:p>
          <a:p>
            <a:pPr lvl="1" eaLnBrk="1" hangingPunct="1"/>
            <a:r>
              <a:rPr lang="en-US" altLang="en-US" sz="2400" b="1" dirty="0" smtClean="0">
                <a:latin typeface="Arial Black" pitchFamily="34" charset="0"/>
              </a:rPr>
              <a:t>Hints:  Not popular vote, winner-take-all in States, Apportionment of Electors</a:t>
            </a:r>
          </a:p>
        </p:txBody>
      </p:sp>
    </p:spTree>
    <p:extLst>
      <p:ext uri="{BB962C8B-B14F-4D97-AF65-F5344CB8AC3E}">
        <p14:creationId xmlns:p14="http://schemas.microsoft.com/office/powerpoint/2010/main" val="1276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Proposed Reforms </a:t>
            </a:r>
            <a:br>
              <a:rPr lang="en-US" sz="2800" smtClean="0"/>
            </a:br>
            <a:r>
              <a:rPr lang="en-US" sz="2800" smtClean="0"/>
              <a:t>to the Electoral College</a:t>
            </a:r>
            <a:r>
              <a:rPr lang="en-US" sz="2000" smtClean="0"/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I. District Plan</a:t>
            </a:r>
          </a:p>
          <a:p>
            <a:pPr lvl="1" eaLnBrk="1" hangingPunct="1">
              <a:defRPr/>
            </a:pPr>
            <a:r>
              <a:rPr lang="en-US" smtClean="0"/>
              <a:t>A.  District electors of state cast vote for the winner of their district</a:t>
            </a:r>
          </a:p>
          <a:p>
            <a:pPr lvl="1" eaLnBrk="1" hangingPunct="1">
              <a:defRPr/>
            </a:pPr>
            <a:r>
              <a:rPr lang="en-US" smtClean="0"/>
              <a:t>B.  State’s 2 at-large electors (representing senate seats) cast vote for candidate who wins entire state</a:t>
            </a:r>
          </a:p>
          <a:p>
            <a:pPr lvl="2" eaLnBrk="1" hangingPunct="1">
              <a:defRPr/>
            </a:pPr>
            <a:r>
              <a:rPr lang="en-US" smtClean="0"/>
              <a:t>Pros – eliminates winner-take-all system</a:t>
            </a:r>
          </a:p>
          <a:p>
            <a:pPr lvl="2" eaLnBrk="1" hangingPunct="1">
              <a:defRPr/>
            </a:pPr>
            <a:r>
              <a:rPr lang="en-US" smtClean="0"/>
              <a:t>Cons – increases importance of congressional redistricting and gerrymandering</a:t>
            </a:r>
          </a:p>
        </p:txBody>
      </p:sp>
      <p:pic>
        <p:nvPicPr>
          <p:cNvPr id="51204" name="Picture 4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Proposed Reforms </a:t>
            </a:r>
            <a:br>
              <a:rPr lang="en-US" sz="2800" smtClean="0"/>
            </a:br>
            <a:r>
              <a:rPr lang="en-US" sz="2800" smtClean="0"/>
              <a:t>to the Electoral College</a:t>
            </a:r>
            <a:r>
              <a:rPr lang="en-US" sz="2000" smtClean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II. Proportional Plan</a:t>
            </a:r>
            <a:r>
              <a:rPr lang="en-US" sz="2400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A. Candidates receive electoral votes in proportion to popular vote in state</a:t>
            </a:r>
          </a:p>
          <a:p>
            <a:pPr lvl="2" eaLnBrk="1" hangingPunct="1">
              <a:defRPr/>
            </a:pPr>
            <a:r>
              <a:rPr lang="en-US" smtClean="0"/>
              <a:t>Pros – eliminates winner-take-all system and would more closely resemble popular vote</a:t>
            </a:r>
          </a:p>
          <a:p>
            <a:pPr lvl="2" eaLnBrk="1" hangingPunct="1">
              <a:defRPr/>
            </a:pPr>
            <a:r>
              <a:rPr lang="en-US" smtClean="0"/>
              <a:t>Cons – 3</a:t>
            </a:r>
            <a:r>
              <a:rPr lang="en-US" baseline="30000" smtClean="0"/>
              <a:t>rd</a:t>
            </a:r>
            <a:r>
              <a:rPr lang="en-US" smtClean="0"/>
              <a:t> party influence, less chance to get 270 majority</a:t>
            </a:r>
          </a:p>
        </p:txBody>
      </p:sp>
      <p:pic>
        <p:nvPicPr>
          <p:cNvPr id="52228" name="Picture 4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Proposed Reforms </a:t>
            </a:r>
            <a:br>
              <a:rPr lang="en-US" sz="2800" smtClean="0"/>
            </a:br>
            <a:r>
              <a:rPr lang="en-US" sz="2800" smtClean="0"/>
              <a:t>to the Electoral College</a:t>
            </a:r>
            <a:r>
              <a:rPr lang="en-US" sz="2000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III.  Direct Popular Election</a:t>
            </a:r>
          </a:p>
          <a:p>
            <a:pPr lvl="1" eaLnBrk="1" hangingPunct="1">
              <a:defRPr/>
            </a:pPr>
            <a:r>
              <a:rPr lang="en-US" smtClean="0"/>
              <a:t>A.  President would be selected by popular vote, most votes wins</a:t>
            </a:r>
          </a:p>
          <a:p>
            <a:pPr lvl="2" eaLnBrk="1" hangingPunct="1">
              <a:defRPr/>
            </a:pPr>
            <a:r>
              <a:rPr lang="en-US" smtClean="0"/>
              <a:t>Pros – everyone’s vote is equal, eliminates confusion of Electoral College</a:t>
            </a:r>
          </a:p>
          <a:p>
            <a:pPr lvl="2" eaLnBrk="1" hangingPunct="1">
              <a:defRPr/>
            </a:pPr>
            <a:r>
              <a:rPr lang="en-US" smtClean="0"/>
              <a:t>Cons – State’s lose identity in election, Huge impact on candidates campaign time, effort, and money</a:t>
            </a:r>
          </a:p>
        </p:txBody>
      </p:sp>
      <p:pic>
        <p:nvPicPr>
          <p:cNvPr id="53252" name="Picture 4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631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42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6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-6439" y="1"/>
            <a:ext cx="9144000" cy="609599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/>
              <a:t>ELECTORAL COLLEGE JIGSAW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533401"/>
            <a:ext cx="6273800" cy="1676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 smtClean="0"/>
              <a:t>JIGSAW GROUPS: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   A – Read P. 379 – 381 </a:t>
            </a:r>
            <a:r>
              <a:rPr lang="en-US" sz="1600" dirty="0" smtClean="0"/>
              <a:t>(Senate &amp; Small State)</a:t>
            </a:r>
          </a:p>
          <a:p>
            <a:pPr marL="0" indent="0" eaLnBrk="1" hangingPunct="1"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B – Read P. 382 – 383 </a:t>
            </a:r>
            <a:r>
              <a:rPr lang="en-US" sz="1600" dirty="0" smtClean="0"/>
              <a:t>(Large &amp; Medium State)</a:t>
            </a:r>
          </a:p>
          <a:p>
            <a:pPr marL="0" indent="0" eaLnBrk="1" hangingPunct="1">
              <a:buNone/>
              <a:defRPr/>
            </a:pPr>
            <a:r>
              <a:rPr lang="en-US" b="1" dirty="0" smtClean="0"/>
              <a:t>A						B</a:t>
            </a:r>
            <a:endParaRPr lang="en-US" sz="3600" b="1" dirty="0" smtClean="0"/>
          </a:p>
        </p:txBody>
      </p:sp>
      <p:pic>
        <p:nvPicPr>
          <p:cNvPr id="55300" name="Picture 4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presidential_se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41754"/>
              </p:ext>
            </p:extLst>
          </p:nvPr>
        </p:nvGraphicFramePr>
        <p:xfrm>
          <a:off x="152400" y="2133601"/>
          <a:ext cx="8839200" cy="4727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67200"/>
                <a:gridCol w="304800"/>
                <a:gridCol w="4267200"/>
              </a:tblGrid>
              <a:tr h="697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ELECTORAL</a:t>
                      </a:r>
                      <a:r>
                        <a:rPr lang="en-US" sz="2000" baseline="0" dirty="0" smtClean="0"/>
                        <a:t> COLLEGE FLAWS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 PROPOSED REFORM</a:t>
                      </a:r>
                      <a:r>
                        <a:rPr lang="en-US" sz="2000" baseline="0" dirty="0" smtClean="0"/>
                        <a:t> SYSTEMS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42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DEFECT –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DISTRICT PLAN </a:t>
                      </a:r>
                      <a:r>
                        <a:rPr lang="en-US" sz="2000" dirty="0" smtClean="0"/>
                        <a:t>– </a:t>
                      </a:r>
                    </a:p>
                    <a:p>
                      <a:r>
                        <a:rPr lang="en-US" sz="2000" dirty="0" smtClean="0"/>
                        <a:t>     Pros</a:t>
                      </a:r>
                      <a:r>
                        <a:rPr lang="en-US" sz="2000" baseline="0" dirty="0" smtClean="0"/>
                        <a:t> / Cons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342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nd</a:t>
                      </a:r>
                      <a:r>
                        <a:rPr lang="en-US" sz="2000" dirty="0" smtClean="0"/>
                        <a:t> DEFECT</a:t>
                      </a:r>
                      <a:r>
                        <a:rPr lang="en-US" sz="2000" baseline="0" dirty="0" smtClean="0"/>
                        <a:t> –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PROPORTIONAL PLAN </a:t>
                      </a:r>
                      <a:r>
                        <a:rPr lang="en-US" sz="2000" dirty="0" smtClean="0"/>
                        <a:t>– </a:t>
                      </a:r>
                    </a:p>
                    <a:p>
                      <a:r>
                        <a:rPr lang="en-US" sz="2000" dirty="0" smtClean="0"/>
                        <a:t>     Pros / Cons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  <a:tr h="1342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r>
                        <a:rPr lang="en-US" sz="2000" baseline="30000" dirty="0" smtClean="0"/>
                        <a:t>rd</a:t>
                      </a:r>
                      <a:r>
                        <a:rPr lang="en-US" sz="2000" dirty="0" smtClean="0"/>
                        <a:t> DEFECT –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 POPULAR ELECTION </a:t>
                      </a:r>
                      <a:r>
                        <a:rPr lang="en-US" sz="2000" dirty="0" smtClean="0"/>
                        <a:t>–</a:t>
                      </a:r>
                    </a:p>
                    <a:p>
                      <a:r>
                        <a:rPr lang="en-US" sz="2000" dirty="0" smtClean="0"/>
                        <a:t>     Pros / Cons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0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5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978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80424"/>
              </p:ext>
            </p:extLst>
          </p:nvPr>
        </p:nvGraphicFramePr>
        <p:xfrm>
          <a:off x="0" y="685800"/>
          <a:ext cx="9144000" cy="61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64713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55250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List all</a:t>
                      </a:r>
                      <a:r>
                        <a:rPr lang="en-US" sz="1800" baseline="0" dirty="0" smtClean="0"/>
                        <a:t> of the states that voted Republican in all 4 elections from 2000 – 2012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2) Add up the number of Red States</a:t>
                      </a:r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3) Add up the electoral votes of the Red States (use the 2012 electoral numbers)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 What regions are primarily Red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1) List all of the states that voted Democrat in all 4 elections from 2000 - 2012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Add up the number of Blue States</a:t>
                      </a:r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3)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Add</a:t>
                      </a:r>
                      <a:r>
                        <a:rPr lang="en-US" sz="1800" baseline="0" dirty="0" smtClean="0"/>
                        <a:t> up the electoral votes of the Blue States</a:t>
                      </a:r>
                    </a:p>
                    <a:p>
                      <a:r>
                        <a:rPr lang="en-US" sz="1800" baseline="0" dirty="0" smtClean="0"/>
                        <a:t>(use the 2012 electoral numbers)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4) What regions are primarily 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List all</a:t>
                      </a:r>
                      <a:r>
                        <a:rPr lang="en-US" sz="1800" baseline="0" dirty="0" smtClean="0"/>
                        <a:t> of the states that flipped at least one time during the elections of 2000 –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2) Add up the number of Swing States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3) Add up the electoral votes of the Swing States (use the 2012 electoral numbers)</a:t>
                      </a:r>
                      <a:endParaRPr lang="en-US" sz="1800" dirty="0" smtClean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0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dirty="0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42030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19033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Blue States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</a:schemeClr>
                    </a:solidFill>
                  </a:tcPr>
                </a:tc>
              </a:tr>
              <a:tr h="61389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2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aseline="0" dirty="0" smtClean="0"/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3</a:t>
                      </a:r>
                      <a:r>
                        <a:rPr lang="en-US" sz="1800" baseline="0" dirty="0" smtClean="0"/>
                        <a:t>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)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</a:p>
                    <a:p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4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marT="45713" marB="45713"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 smtClean="0"/>
                    </a:p>
                  </a:txBody>
                  <a:tcPr marT="45713" marB="45713">
                    <a:lnL w="381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altLang="en-US" sz="3200" b="1" u="sng" smtClean="0"/>
              <a:t>Red State, Blue State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533400"/>
          <a:ext cx="8915400" cy="6202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 Red</a:t>
                      </a:r>
                      <a:r>
                        <a:rPr lang="en-US" sz="1800" baseline="0" dirty="0" smtClean="0"/>
                        <a:t>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 Blue States</a:t>
                      </a:r>
                      <a:endParaRPr lang="en-U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Swing States</a:t>
                      </a:r>
                      <a:endParaRPr lang="en-US" sz="1800" dirty="0"/>
                    </a:p>
                  </a:txBody>
                  <a:tcPr marT="45713" marB="45713"/>
                </a:tc>
              </a:tr>
              <a:tr h="5821400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Texas – 38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Georgia – 16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Tennessee – 11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Arizona – 11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Missouri – 10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Alabama – 9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South Carolina – 9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Louisiana – 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Kentucky – 8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Oklahoma – 7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Arkansas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Kansas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Mississippi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Utah – 6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Nebraska – 5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West Virginia – 5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Idaho – 4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Alaska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Montana -3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North Dakota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South Dakota – 3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200" baseline="0" dirty="0" smtClean="0"/>
                        <a:t>Wyoming – 3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2) 22 states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3) 180 electoral votes</a:t>
                      </a:r>
                    </a:p>
                    <a:p>
                      <a:r>
                        <a:rPr lang="en-US" sz="1600" baseline="0" dirty="0" smtClean="0"/>
                        <a:t>     (need 90 for 270)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4) South, Midwest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California – 55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New York – 29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Pennsylvania – 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Illinois – 20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Michigan – 16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New Jersey – 14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Washington – 12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Massachusetts – 11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Maryland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Minnesota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Wisconsin – 10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Connecticut – 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Oregon – 7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Hawaii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Maine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Rhode Island – 4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Delaware – 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Vermont – 3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Washington DC – 3</a:t>
                      </a:r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2)</a:t>
                      </a:r>
                      <a:r>
                        <a:rPr lang="en-US" sz="1600" baseline="0" dirty="0" smtClean="0"/>
                        <a:t> 19 states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3)</a:t>
                      </a:r>
                      <a:r>
                        <a:rPr lang="en-US" sz="1600" baseline="0" dirty="0" smtClean="0"/>
                        <a:t> 239 electoral votes</a:t>
                      </a:r>
                    </a:p>
                    <a:p>
                      <a:r>
                        <a:rPr lang="en-US" sz="1600" baseline="0" dirty="0" smtClean="0"/>
                        <a:t>     (need 31 for 270)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4) West Coast, Northeast, Great Lakes</a:t>
                      </a:r>
                      <a:endParaRPr lang="en-US" sz="16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Florida – 29***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Ohio – 18***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North Carolina – 15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Virginia – 13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Indiana – 11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Colorado – 9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Iowa – 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Nevada – 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New Mexico – 5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800" baseline="0" dirty="0" smtClean="0"/>
                        <a:t>New Hampshire –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2) 10 states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3) 116 electoral votes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    “up for grabs”</a:t>
                      </a:r>
                      <a:endParaRPr lang="en-US" sz="1800" dirty="0" smtClean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3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2000</a:t>
            </a:r>
            <a:br>
              <a:rPr lang="en-US" altLang="en-US" sz="3600" smtClean="0"/>
            </a:br>
            <a:r>
              <a:rPr lang="en-US" altLang="en-US" sz="3600" smtClean="0"/>
              <a:t>Red = G.W. Bush		Blue = A. Gore</a:t>
            </a:r>
          </a:p>
        </p:txBody>
      </p:sp>
      <p:sp>
        <p:nvSpPr>
          <p:cNvPr id="573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2004</a:t>
            </a:r>
            <a:br>
              <a:rPr lang="en-US" altLang="en-US" sz="3600" smtClean="0"/>
            </a:br>
            <a:r>
              <a:rPr lang="en-US" altLang="en-US" sz="3600" smtClean="0"/>
              <a:t>Red = G.W. Bush		Blue = J. Kerry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6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7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Title 1"/>
          <p:cNvSpPr>
            <a:spLocks noGrp="1"/>
          </p:cNvSpPr>
          <p:nvPr>
            <p:ph type="ctrTitle"/>
          </p:nvPr>
        </p:nvSpPr>
        <p:spPr>
          <a:xfrm>
            <a:off x="0" y="-17463"/>
            <a:ext cx="9144000" cy="1084263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2008</a:t>
            </a:r>
            <a:br>
              <a:rPr lang="en-US" altLang="en-US" sz="3600" smtClean="0"/>
            </a:br>
            <a:r>
              <a:rPr lang="en-US" altLang="en-US" sz="3600" smtClean="0"/>
              <a:t>Red = J. McCain		Blue = B. Obama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9038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899</Words>
  <Application>Microsoft Office PowerPoint</Application>
  <PresentationFormat>On-screen Show (4:3)</PresentationFormat>
  <Paragraphs>237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14_TP030004031</vt:lpstr>
      <vt:lpstr>1_Default Design</vt:lpstr>
      <vt:lpstr>Ripple</vt:lpstr>
      <vt:lpstr>Default Design</vt:lpstr>
      <vt:lpstr>Thursday February 19, 2015 Mr. Goblirsch – American Government</vt:lpstr>
      <vt:lpstr>ELECTORAL COLLEGE JIGSAW</vt:lpstr>
      <vt:lpstr>PowerPoint Presentation</vt:lpstr>
      <vt:lpstr>Red State, Blue State</vt:lpstr>
      <vt:lpstr>Red State, Blue State</vt:lpstr>
      <vt:lpstr>Red State, Blue State</vt:lpstr>
      <vt:lpstr>2000 Red = G.W. Bush  Blue = A. Gore</vt:lpstr>
      <vt:lpstr>2004 Red = G.W. Bush  Blue = J. Kerry</vt:lpstr>
      <vt:lpstr>2008 Red = J. McCain  Blue = B. Obama</vt:lpstr>
      <vt:lpstr>2012 Red = M. Romney Blue = B. Obama</vt:lpstr>
      <vt:lpstr>EXIT TICKET: What do you think of the Electoral College?</vt:lpstr>
      <vt:lpstr>Proposed Reforms  to the Electoral College </vt:lpstr>
      <vt:lpstr>Proposed Reforms  to the Electoral College </vt:lpstr>
      <vt:lpstr>Proposed Reforms  to the Electoral College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Clinton Goblirsch</dc:creator>
  <cp:lastModifiedBy>cgoblirsch</cp:lastModifiedBy>
  <cp:revision>128</cp:revision>
  <cp:lastPrinted>2015-02-19T15:05:21Z</cp:lastPrinted>
  <dcterms:created xsi:type="dcterms:W3CDTF">2013-08-14T05:03:00Z</dcterms:created>
  <dcterms:modified xsi:type="dcterms:W3CDTF">2015-02-19T16:44:35Z</dcterms:modified>
</cp:coreProperties>
</file>