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  <p:sldMasterId id="2147484040" r:id="rId2"/>
    <p:sldMasterId id="2147484068" r:id="rId3"/>
    <p:sldMasterId id="2147484080" r:id="rId4"/>
    <p:sldMasterId id="2147484092" r:id="rId5"/>
    <p:sldMasterId id="2147484104" r:id="rId6"/>
    <p:sldMasterId id="2147484116" r:id="rId7"/>
  </p:sldMasterIdLst>
  <p:notesMasterIdLst>
    <p:notesMasterId r:id="rId39"/>
  </p:notesMasterIdLst>
  <p:handoutMasterIdLst>
    <p:handoutMasterId r:id="rId40"/>
  </p:handoutMasterIdLst>
  <p:sldIdLst>
    <p:sldId id="338" r:id="rId8"/>
    <p:sldId id="311" r:id="rId9"/>
    <p:sldId id="313" r:id="rId10"/>
    <p:sldId id="314" r:id="rId11"/>
    <p:sldId id="312" r:id="rId12"/>
    <p:sldId id="307" r:id="rId13"/>
    <p:sldId id="308" r:id="rId14"/>
    <p:sldId id="309" r:id="rId15"/>
    <p:sldId id="310" r:id="rId16"/>
    <p:sldId id="317" r:id="rId17"/>
    <p:sldId id="319" r:id="rId18"/>
    <p:sldId id="320" r:id="rId19"/>
    <p:sldId id="321" r:id="rId20"/>
    <p:sldId id="339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40" r:id="rId37"/>
    <p:sldId id="322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75DE30-AA54-4403-A98E-D4B955F8E3CD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68ADA-D75B-45F2-912D-35461CBC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AFFA8A9E-72A1-4601-BC41-335D3E7BE103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0669B5B-B0C6-4F79-BD04-FE7A04E43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1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92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2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7DFFB-95AF-411D-B7A2-8E04A6BB8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3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51E49-FA6D-4127-8E61-C994E6719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D700-4E20-43F1-9368-3ECC498ED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64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6DB527-612C-45A5-9E7F-EA5D5FD2D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5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D4AB5B-3F90-41D5-98F2-FFC598DFA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5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DD10C8-6CF2-479B-BC00-281D3716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0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4DF403-9113-41CD-A185-E5DDDC456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25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4CE25B-C74B-4E69-99E8-E683F368A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98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DA5A64-F799-41FC-8F4F-896ABBF99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82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C16A55-F125-4240-B3E5-8213E282E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21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BC528F-0865-4306-BE90-35A882ADE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58C79-F3A2-49FD-ACB5-B7D06E986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07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5FDE2E-4887-49A8-B300-A876187C5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B25ADE-60D5-4164-ADD4-2B8AFAFCE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05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CC2A37-5438-40A5-BBE1-69D2ED9BD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78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21EE6B-8B3C-4B51-80B7-8B20DA9F1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89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33532D-6E9E-4D92-BE94-86DC5B77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71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3DD9E8-DAD0-4C20-B47F-15DF65D29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81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23ADB7-5A53-4AB3-9737-CBC6F76DB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29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66 w 5740"/>
                <a:gd name="T1" fmla="*/ 5 h 4316"/>
                <a:gd name="T2" fmla="*/ 0 w 5740"/>
                <a:gd name="T3" fmla="*/ 5 h 4316"/>
                <a:gd name="T4" fmla="*/ 0 w 5740"/>
                <a:gd name="T5" fmla="*/ 0 h 4316"/>
                <a:gd name="T6" fmla="*/ 5866 w 5740"/>
                <a:gd name="T7" fmla="*/ 0 h 4316"/>
                <a:gd name="T8" fmla="*/ 5866 w 5740"/>
                <a:gd name="T9" fmla="*/ 5 h 4316"/>
                <a:gd name="T10" fmla="*/ 5866 w 5740"/>
                <a:gd name="T11" fmla="*/ 5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6 w 382"/>
                  <a:gd name="T19" fmla="*/ 96 h 96"/>
                  <a:gd name="T20" fmla="*/ 270 w 382"/>
                  <a:gd name="T21" fmla="*/ 90 h 96"/>
                  <a:gd name="T22" fmla="*/ 318 w 382"/>
                  <a:gd name="T23" fmla="*/ 84 h 96"/>
                  <a:gd name="T24" fmla="*/ 359 w 382"/>
                  <a:gd name="T25" fmla="*/ 66 h 96"/>
                  <a:gd name="T26" fmla="*/ 389 w 382"/>
                  <a:gd name="T27" fmla="*/ 42 h 96"/>
                  <a:gd name="T28" fmla="*/ 383 w 382"/>
                  <a:gd name="T29" fmla="*/ 42 h 96"/>
                  <a:gd name="T30" fmla="*/ 353 w 382"/>
                  <a:gd name="T31" fmla="*/ 66 h 96"/>
                  <a:gd name="T32" fmla="*/ 312 w 382"/>
                  <a:gd name="T33" fmla="*/ 78 h 96"/>
                  <a:gd name="T34" fmla="*/ 270 w 382"/>
                  <a:gd name="T35" fmla="*/ 90 h 96"/>
                  <a:gd name="T36" fmla="*/ 216 w 382"/>
                  <a:gd name="T37" fmla="*/ 96 h 96"/>
                  <a:gd name="T38" fmla="*/ 21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6 w 185"/>
                  <a:gd name="T5" fmla="*/ 36 h 210"/>
                  <a:gd name="T6" fmla="*/ 162 w 185"/>
                  <a:gd name="T7" fmla="*/ 72 h 210"/>
                  <a:gd name="T8" fmla="*/ 168 w 185"/>
                  <a:gd name="T9" fmla="*/ 90 h 210"/>
                  <a:gd name="T10" fmla="*/ 174 w 185"/>
                  <a:gd name="T11" fmla="*/ 114 h 210"/>
                  <a:gd name="T12" fmla="*/ 168 w 185"/>
                  <a:gd name="T13" fmla="*/ 138 h 210"/>
                  <a:gd name="T14" fmla="*/ 156 w 185"/>
                  <a:gd name="T15" fmla="*/ 162 h 210"/>
                  <a:gd name="T16" fmla="*/ 126 w 185"/>
                  <a:gd name="T17" fmla="*/ 180 h 210"/>
                  <a:gd name="T18" fmla="*/ 90 w 185"/>
                  <a:gd name="T19" fmla="*/ 198 h 210"/>
                  <a:gd name="T20" fmla="*/ 103 w 185"/>
                  <a:gd name="T21" fmla="*/ 210 h 210"/>
                  <a:gd name="T22" fmla="*/ 138 w 185"/>
                  <a:gd name="T23" fmla="*/ 192 h 210"/>
                  <a:gd name="T24" fmla="*/ 168 w 185"/>
                  <a:gd name="T25" fmla="*/ 168 h 210"/>
                  <a:gd name="T26" fmla="*/ 186 w 185"/>
                  <a:gd name="T27" fmla="*/ 144 h 210"/>
                  <a:gd name="T28" fmla="*/ 192 w 185"/>
                  <a:gd name="T29" fmla="*/ 114 h 210"/>
                  <a:gd name="T30" fmla="*/ 186 w 185"/>
                  <a:gd name="T31" fmla="*/ 90 h 210"/>
                  <a:gd name="T32" fmla="*/ 180 w 185"/>
                  <a:gd name="T33" fmla="*/ 66 h 210"/>
                  <a:gd name="T34" fmla="*/ 162 w 185"/>
                  <a:gd name="T35" fmla="*/ 48 h 210"/>
                  <a:gd name="T36" fmla="*/ 13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92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2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80AE-87F1-445F-A46F-02222A721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84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B2272-C4C2-4A1E-B13D-C6915D9B4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89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BABE-53BA-4818-82F2-DE38A5ED2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39EC7-0AE1-48A2-8ADE-0D065C451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43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FBBE5-211C-4828-AD49-286B8535F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42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68E06-3D83-4D3A-8414-8FE683CDD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09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091F6-B110-405E-B4C8-DA200395B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49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85255-E639-4FB1-8D6E-BA0C110FA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5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A876-09E6-4893-BA31-AE13E47BF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25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4E654-691A-402F-B457-4392F0626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7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89C5-1B0C-43E0-B97C-5785F140E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75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80BC-D5F0-45FF-BDD4-88AA4B7BE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8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74852-9BFE-4CC4-A560-879C6980C280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4678A-4F3F-451C-9AB3-3E57BD0DF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83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979B-BB96-48EC-B214-17971082E213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77F86-FFE3-4BE5-ADD1-7322F207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3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69FCE-6DD3-4CAF-882E-90CCC60DC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57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25C56-B764-43CA-A653-138157CCC717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651A-7709-47D9-8B89-213A2FEBF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34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2A93-023A-4BF2-B8B2-C7747E5C98C3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1539D-85CB-44BF-A188-DE09D3C4F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307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4C21C-E591-40AB-82D8-5D944EAC5CE2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F5DC2-84C3-4E9A-8AF5-177CD06E4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54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98EFF-2DA2-4404-BAD3-F9214A877B21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930C1-AB19-47F2-B3FD-D86F5844D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87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3B361-7645-4F1C-8D3C-AA8EF84E587C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E6524-8DAF-4202-A953-0308D6642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66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D86D-3B5A-4223-8AE9-418891ECEB53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9F090-F98C-429A-ABF2-3FAD649C9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27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2A0A6-8B87-450A-A361-0A87D0E5CC84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EAF81-251A-4066-A679-018EB4EDF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83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12B0B-18E7-4A7D-A518-17A65A50900F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22729-1A3E-4A67-87B7-1E48F2E4B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0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ABFC5-8A0F-41D3-9749-494988036BAE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D2F11-758F-4547-ABD2-89E294AA7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77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C10173-E8DC-46ED-93E5-A183357E3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177F4-4362-442E-9D21-64907718A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515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C92C71-4022-4199-BB1E-6E67AAF8E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72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55BE9C-3B06-48B4-AEDC-441033458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278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434C37-DFB8-4717-9209-957EC78D3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60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C16FDF-320F-4AAA-9B88-3ACE8C3DA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910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3CAFE6-4BD8-4927-AEB2-2C2BAAD50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685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F0B799-F2C7-4B6E-BBB2-4FE82C56A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387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5BA7CA-1993-413E-A6A6-9E732F05B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41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F7ABA8-264C-4936-9671-C58CAB80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861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F88AC5-B6BF-4280-9293-E3C7D69D9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130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D41D80-FD59-4704-B61D-D8CF9CE2A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1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36887-7C20-4039-A8EF-50E508C24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519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0A65588-B8E7-473F-A42F-534C4F2D0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76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09A3D17-B8C2-4ED0-AFC8-86F876251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676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D95B9AC-A0EB-47C2-83B4-A140FD3F7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453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580D185-194F-4643-97AA-DE20D2C6F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612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8159A8F-D545-4B8D-A48D-7509BA2F4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92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6BB6F21-3772-4ED4-BDC2-961F80111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819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C1C3362-7334-459B-8A1C-C5408CA9C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94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2908A8F-B166-4768-B289-CA28AE95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5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2821909-5406-403C-915E-A4EE8AF43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257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E542FC-B8FD-4D4B-9C6E-19F156488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4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E0B15-ED3F-4A6C-ABD9-51E3D1BBE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64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6ECF1B4-ACE2-4CD6-BF0A-FA079F6EE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356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69B914-499F-4E30-B66A-313BE553F442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802B193-406F-4290-AC3D-96112A676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289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D47A348-0167-4739-BFDD-FFC2F1606776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048609B-2151-4F50-B99E-D9CDDA303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634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7E3742-A7BB-448E-86FC-80AC8CCADE74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A4F932-B8CB-4DE1-8EFF-80E5A42E8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280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B17EEEA-00A7-4EB1-B699-373CEF9BE67E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717DE8-8BDB-4E31-AB13-C815A880E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574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15FB454-DDF0-415C-9DE3-0714F807C3E1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86434B-DFB1-4A09-9CDE-6B03B26BD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756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A035294-0DAF-420C-B329-10A31E145B62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596B8FC-CF67-4F30-AE67-5EF9C8AA4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453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C5DAB9-2498-4181-B2A8-8D3122C13100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1C27B4-2633-44F6-B37D-22E7CA516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72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E675799-3422-4686-97F0-3950EBDCDEA5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4A02DEC-315B-4E2C-BE67-54CEBE64C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673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9B1EB1-4EAD-46DE-B4EC-00F4CED1CEAB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A7C81B5-8784-4645-B266-FD96F85D0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9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3767C-AF89-4C7A-B187-DADF2986B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449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48102E-C648-4D0F-ACBA-D7CC99A12E24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2A44F84-4177-4974-8461-87895934A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390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EA61B3-8916-4176-830E-99281ABB855E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2591A8-71C9-427D-A848-F920478C0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8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99682-94D9-4E3E-AE94-A0C50718E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7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81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81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27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28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32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81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05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86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7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8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9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0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1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2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81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9A54296-4695-4FD8-9476-52FC5CB1D13D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670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8FCBB7-2949-4AD4-9770-FFBE5E1A9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608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177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66 w 5740"/>
                <a:gd name="T1" fmla="*/ 5 h 4316"/>
                <a:gd name="T2" fmla="*/ 0 w 5740"/>
                <a:gd name="T3" fmla="*/ 5 h 4316"/>
                <a:gd name="T4" fmla="*/ 0 w 5740"/>
                <a:gd name="T5" fmla="*/ 0 h 4316"/>
                <a:gd name="T6" fmla="*/ 5866 w 5740"/>
                <a:gd name="T7" fmla="*/ 0 h 4316"/>
                <a:gd name="T8" fmla="*/ 5866 w 5740"/>
                <a:gd name="T9" fmla="*/ 5 h 4316"/>
                <a:gd name="T10" fmla="*/ 5866 w 5740"/>
                <a:gd name="T11" fmla="*/ 5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717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81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17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81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23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24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28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18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81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01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18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182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6 w 382"/>
                  <a:gd name="T19" fmla="*/ 96 h 96"/>
                  <a:gd name="T20" fmla="*/ 270 w 382"/>
                  <a:gd name="T21" fmla="*/ 90 h 96"/>
                  <a:gd name="T22" fmla="*/ 318 w 382"/>
                  <a:gd name="T23" fmla="*/ 84 h 96"/>
                  <a:gd name="T24" fmla="*/ 359 w 382"/>
                  <a:gd name="T25" fmla="*/ 66 h 96"/>
                  <a:gd name="T26" fmla="*/ 389 w 382"/>
                  <a:gd name="T27" fmla="*/ 42 h 96"/>
                  <a:gd name="T28" fmla="*/ 383 w 382"/>
                  <a:gd name="T29" fmla="*/ 42 h 96"/>
                  <a:gd name="T30" fmla="*/ 353 w 382"/>
                  <a:gd name="T31" fmla="*/ 66 h 96"/>
                  <a:gd name="T32" fmla="*/ 312 w 382"/>
                  <a:gd name="T33" fmla="*/ 78 h 96"/>
                  <a:gd name="T34" fmla="*/ 270 w 382"/>
                  <a:gd name="T35" fmla="*/ 90 h 96"/>
                  <a:gd name="T36" fmla="*/ 216 w 382"/>
                  <a:gd name="T37" fmla="*/ 96 h 96"/>
                  <a:gd name="T38" fmla="*/ 21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3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4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5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6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7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6 w 185"/>
                  <a:gd name="T5" fmla="*/ 36 h 210"/>
                  <a:gd name="T6" fmla="*/ 162 w 185"/>
                  <a:gd name="T7" fmla="*/ 72 h 210"/>
                  <a:gd name="T8" fmla="*/ 168 w 185"/>
                  <a:gd name="T9" fmla="*/ 90 h 210"/>
                  <a:gd name="T10" fmla="*/ 174 w 185"/>
                  <a:gd name="T11" fmla="*/ 114 h 210"/>
                  <a:gd name="T12" fmla="*/ 168 w 185"/>
                  <a:gd name="T13" fmla="*/ 138 h 210"/>
                  <a:gd name="T14" fmla="*/ 156 w 185"/>
                  <a:gd name="T15" fmla="*/ 162 h 210"/>
                  <a:gd name="T16" fmla="*/ 126 w 185"/>
                  <a:gd name="T17" fmla="*/ 180 h 210"/>
                  <a:gd name="T18" fmla="*/ 90 w 185"/>
                  <a:gd name="T19" fmla="*/ 198 h 210"/>
                  <a:gd name="T20" fmla="*/ 103 w 185"/>
                  <a:gd name="T21" fmla="*/ 210 h 210"/>
                  <a:gd name="T22" fmla="*/ 138 w 185"/>
                  <a:gd name="T23" fmla="*/ 192 h 210"/>
                  <a:gd name="T24" fmla="*/ 168 w 185"/>
                  <a:gd name="T25" fmla="*/ 168 h 210"/>
                  <a:gd name="T26" fmla="*/ 186 w 185"/>
                  <a:gd name="T27" fmla="*/ 144 h 210"/>
                  <a:gd name="T28" fmla="*/ 192 w 185"/>
                  <a:gd name="T29" fmla="*/ 114 h 210"/>
                  <a:gd name="T30" fmla="*/ 186 w 185"/>
                  <a:gd name="T31" fmla="*/ 90 h 210"/>
                  <a:gd name="T32" fmla="*/ 180 w 185"/>
                  <a:gd name="T33" fmla="*/ 66 h 210"/>
                  <a:gd name="T34" fmla="*/ 162 w 185"/>
                  <a:gd name="T35" fmla="*/ 48 h 210"/>
                  <a:gd name="T36" fmla="*/ 13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8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718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81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7AA3364-87B6-4B58-B330-BD4411F5BE42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540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0DA12A-5163-45D1-8732-ABE7E90765C1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BF6C39-B761-45DF-A724-9113C07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7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CD6C5E-69D7-4777-9B28-90DD1F4E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2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C205B7-33B5-4E14-A132-A287FE942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2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AF32870-3CE8-4FE9-BB66-69F840335EA6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CE1198E-5052-417F-8C19-1C211290A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Monday February 23,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American Government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</a:t>
            </a:r>
            <a:r>
              <a:rPr lang="en-US" sz="2400" dirty="0" smtClean="0"/>
              <a:t>Identify the departments &amp; members of the Presidential Cabinet.</a:t>
            </a:r>
            <a:endParaRPr lang="en-US" sz="24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</a:t>
            </a:r>
            <a:r>
              <a:rPr lang="en-US" sz="2400" dirty="0" smtClean="0"/>
              <a:t>Cabinet Vocab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REVIEW: Red State, Blue State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ACTIVITY: Presidential Cabinet Speed </a:t>
            </a:r>
            <a:r>
              <a:rPr lang="en-US" sz="2400" dirty="0" smtClean="0">
                <a:solidFill>
                  <a:prstClr val="black"/>
                </a:solidFill>
              </a:rPr>
              <a:t>Dating</a:t>
            </a:r>
            <a:endParaRPr lang="en-US" sz="2400" dirty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ASSIGNMENT: Workbook Pg. </a:t>
            </a:r>
            <a:r>
              <a:rPr lang="en-US" sz="2400" dirty="0" smtClean="0">
                <a:solidFill>
                  <a:prstClr val="black"/>
                </a:solidFill>
              </a:rPr>
              <a:t>73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EXIT DISCUSSION: 3 Important Departments</a:t>
            </a:r>
            <a:endParaRPr lang="en-US" sz="1700" dirty="0" smtClean="0">
              <a:solidFill>
                <a:prstClr val="black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/>
          </a:p>
          <a:p>
            <a:pPr marL="609600" indent="-609600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Cabinet Vocab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***</a:t>
            </a:r>
            <a:r>
              <a:rPr lang="en-US" sz="2400" dirty="0">
                <a:solidFill>
                  <a:prstClr val="black"/>
                </a:solidFill>
              </a:rPr>
              <a:t>5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minutes</a:t>
            </a:r>
            <a:r>
              <a:rPr lang="en-US" sz="2400" dirty="0" smtClean="0">
                <a:solidFill>
                  <a:prstClr val="black"/>
                </a:solidFill>
              </a:rPr>
              <a:t>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 using the glossary of your textbook.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Executive departments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Secretary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Attorney General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1513" y="896938"/>
            <a:ext cx="7772400" cy="841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President:</a:t>
            </a:r>
            <a:br>
              <a:rPr lang="en-US" dirty="0" smtClean="0"/>
            </a:br>
            <a:r>
              <a:rPr lang="en-US" dirty="0" smtClean="0"/>
              <a:t>Cabinet	</a:t>
            </a:r>
          </a:p>
        </p:txBody>
      </p:sp>
      <p:pic>
        <p:nvPicPr>
          <p:cNvPr id="45059" name="Picture 5" descr="presidential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752600"/>
            <a:ext cx="48196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0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0BSFCAQA3ZMYCA2XYJRDCA6VJYTACA84C8EPCACEKHBXCAMTLYCMCAN2CRW4CA82Y4FBCANBKFJHCANLU54SCAIN9OZQCAB4KD6JCATV79K9CA9D5X7MCAGU8B5LCAAJE7D7CAKYQKKYCAMZ5JWMCADR8I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20574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 smtClean="0">
                <a:solidFill>
                  <a:srgbClr val="00FF00"/>
                </a:solidFill>
                <a:latin typeface="Algerian" pitchFamily="82" charset="0"/>
              </a:rPr>
              <a:t>The Cabinet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All are confirmed by the Senate 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and </a:t>
            </a:r>
            <a:r>
              <a:rPr lang="en-US" altLang="en-US" dirty="0" smtClean="0"/>
              <a:t>serve at the discretion of the </a:t>
            </a:r>
            <a:r>
              <a:rPr lang="en-US" altLang="en-US" dirty="0" smtClean="0"/>
              <a:t>President</a:t>
            </a:r>
          </a:p>
          <a:p>
            <a:pPr marL="0" indent="0"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(only 12 have been rejected since 1789)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Very diverse </a:t>
            </a:r>
          </a:p>
          <a:p>
            <a:pPr eaLnBrk="1" hangingPunct="1"/>
            <a:r>
              <a:rPr lang="en-US" altLang="en-US" dirty="0" smtClean="0"/>
              <a:t>Bipartisan </a:t>
            </a:r>
          </a:p>
          <a:p>
            <a:pPr eaLnBrk="1" hangingPunct="1"/>
            <a:r>
              <a:rPr lang="en-US" altLang="en-US" dirty="0" smtClean="0"/>
              <a:t>High turnover </a:t>
            </a:r>
          </a:p>
          <a:p>
            <a:pPr eaLnBrk="1" hangingPunct="1"/>
            <a:r>
              <a:rPr lang="en-US" altLang="en-US" dirty="0" smtClean="0"/>
              <a:t>Loyalty to department trumps loyalty to president = opposite of the white house </a:t>
            </a:r>
            <a:r>
              <a:rPr lang="en-US" altLang="en-US" dirty="0" smtClean="0"/>
              <a:t>departments</a:t>
            </a:r>
          </a:p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sz="2800" i="1" dirty="0" smtClean="0">
                <a:solidFill>
                  <a:schemeClr val="bg1"/>
                </a:solidFill>
              </a:rPr>
              <a:t>“The Constitution … contains no suggestion of a meeting of all the department heads, in consultation over general government matters.  The Cabinet is a mere creation of the President’s will … It exists only by custom.  If the President desired to dispense with it, he could do so.”</a:t>
            </a:r>
          </a:p>
          <a:p>
            <a:pPr marL="0" indent="0" eaLnBrk="1" hangingPunct="1">
              <a:buNone/>
            </a:pPr>
            <a:r>
              <a:rPr lang="en-US" altLang="en-US" sz="2800" i="1" dirty="0" smtClean="0">
                <a:solidFill>
                  <a:schemeClr val="bg1"/>
                </a:solidFill>
              </a:rPr>
              <a:t>	- William Howard Taft</a:t>
            </a:r>
            <a:endParaRPr lang="en-US" altLang="en-US" sz="28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cabinet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990600"/>
            <a:ext cx="7086600" cy="495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3505200" y="5943600"/>
            <a:ext cx="698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333399"/>
                </a:solidFill>
                <a:latin typeface="Comic Sans MS" pitchFamily="66" charset="0"/>
              </a:rPr>
              <a:t>Knox</a:t>
            </a: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4403725" y="6172200"/>
            <a:ext cx="1128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333399"/>
                </a:solidFill>
                <a:latin typeface="Comic Sans MS" pitchFamily="66" charset="0"/>
              </a:rPr>
              <a:t>Hamilton</a:t>
            </a:r>
          </a:p>
        </p:txBody>
      </p:sp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5318125" y="6019800"/>
            <a:ext cx="1463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3300"/>
                </a:solidFill>
                <a:latin typeface="Comic Sans MS" pitchFamily="66" charset="0"/>
              </a:rPr>
              <a:t>  </a:t>
            </a:r>
            <a:r>
              <a:rPr lang="en-US" altLang="en-US" sz="1800" smtClean="0">
                <a:solidFill>
                  <a:srgbClr val="333399"/>
                </a:solidFill>
                <a:latin typeface="Comic Sans MS" pitchFamily="66" charset="0"/>
              </a:rPr>
              <a:t>Jefferson</a:t>
            </a:r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7086600" y="6019800"/>
            <a:ext cx="1135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333399"/>
                </a:solidFill>
                <a:latin typeface="Comic Sans MS" pitchFamily="66" charset="0"/>
              </a:rPr>
              <a:t>Randolph</a:t>
            </a:r>
          </a:p>
        </p:txBody>
      </p:sp>
      <p:sp>
        <p:nvSpPr>
          <p:cNvPr id="48135" name="Text Box 12"/>
          <p:cNvSpPr txBox="1">
            <a:spLocks noChangeArrowheads="1"/>
          </p:cNvSpPr>
          <p:nvPr/>
        </p:nvSpPr>
        <p:spPr bwMode="auto">
          <a:xfrm>
            <a:off x="1355725" y="5943600"/>
            <a:ext cx="1433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333399"/>
                </a:solidFill>
                <a:latin typeface="Comic Sans MS" pitchFamily="66" charset="0"/>
              </a:rPr>
              <a:t>Washington</a:t>
            </a:r>
          </a:p>
        </p:txBody>
      </p:sp>
      <p:sp>
        <p:nvSpPr>
          <p:cNvPr id="48136" name="Text Box 14"/>
          <p:cNvSpPr txBox="1">
            <a:spLocks noChangeArrowheads="1"/>
          </p:cNvSpPr>
          <p:nvPr/>
        </p:nvSpPr>
        <p:spPr bwMode="auto">
          <a:xfrm>
            <a:off x="1981200" y="457200"/>
            <a:ext cx="573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Comic Sans MS" pitchFamily="66" charset="0"/>
              </a:rPr>
              <a:t>               </a:t>
            </a:r>
            <a:r>
              <a:rPr lang="en-US" altLang="en-US" sz="1800" smtClean="0">
                <a:solidFill>
                  <a:srgbClr val="333399"/>
                </a:solidFill>
                <a:latin typeface="Comic Sans MS" pitchFamily="66" charset="0"/>
              </a:rPr>
              <a:t>Washington's  Cabinet</a:t>
            </a:r>
          </a:p>
        </p:txBody>
      </p:sp>
    </p:spTree>
    <p:extLst>
      <p:ext uri="{BB962C8B-B14F-4D97-AF65-F5344CB8AC3E}">
        <p14:creationId xmlns:p14="http://schemas.microsoft.com/office/powerpoint/2010/main" val="26935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00FF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3048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  <a:latin typeface="Algerian" pitchFamily="82" charset="0"/>
              </a:rPr>
              <a:t>The President’s Cabinet</a:t>
            </a:r>
            <a:br>
              <a:rPr lang="en-US" altLang="en-US" sz="400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en-US" altLang="en-US" sz="4000" smtClean="0">
                <a:solidFill>
                  <a:schemeClr val="bg1"/>
                </a:solidFill>
                <a:latin typeface="Algerian" pitchFamily="82" charset="0"/>
              </a:rPr>
              <a:t/>
            </a:r>
            <a:br>
              <a:rPr lang="en-US" altLang="en-US" sz="400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en-US" altLang="en-US" sz="3200" smtClean="0">
                <a:solidFill>
                  <a:schemeClr val="bg1"/>
                </a:solidFill>
                <a:latin typeface="Algerian" pitchFamily="82" charset="0"/>
              </a:rPr>
              <a:t>(Executive Departments)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868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Presidential Cabinet</a:t>
            </a:r>
            <a:br>
              <a:rPr lang="en-US" dirty="0" smtClean="0"/>
            </a:br>
            <a:r>
              <a:rPr lang="en-US" dirty="0" smtClean="0"/>
              <a:t>Speed Dating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4953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Around the room you will find the 15 Presidential Cabinet members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You will have 1 ½ minutes per Cabinet member to “get to know them”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Complete the Presidential Cabinet chart as you visit each Cabinet member</a:t>
            </a:r>
            <a:endParaRPr lang="en-US" dirty="0" smtClean="0"/>
          </a:p>
        </p:txBody>
      </p:sp>
      <p:pic>
        <p:nvPicPr>
          <p:cNvPr id="50180" name="Picture 5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625"/>
            <a:ext cx="16319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422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2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2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6553200" cy="4267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Secretary John </a:t>
            </a:r>
            <a:r>
              <a:rPr lang="en-US" altLang="en-US" dirty="0" smtClean="0">
                <a:solidFill>
                  <a:srgbClr val="FFFFFF"/>
                </a:solidFill>
              </a:rPr>
              <a:t>Kerry</a:t>
            </a:r>
          </a:p>
          <a:p>
            <a:pPr lvl="1" eaLnBrk="1" hangingPunct="1"/>
            <a:r>
              <a:rPr lang="en-US" altLang="en-US" dirty="0" smtClean="0">
                <a:solidFill>
                  <a:srgbClr val="FFFFFF"/>
                </a:solidFill>
              </a:rPr>
              <a:t>February 1, 2013</a:t>
            </a:r>
            <a:endParaRPr lang="en-US" altLang="en-US" dirty="0" smtClean="0">
              <a:solidFill>
                <a:srgbClr val="FFFFFF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Advises President on foreign policies, negotiates agreements with foreign countries, and represents the U.S. in international organizations.</a:t>
            </a:r>
          </a:p>
          <a:p>
            <a:pPr eaLnBrk="1" hangingPunct="1"/>
            <a:endParaRPr lang="en-US" altLang="en-US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rgbClr val="FFFFFF"/>
              </a:solidFill>
            </a:endParaRPr>
          </a:p>
        </p:txBody>
      </p:sp>
      <p:pic>
        <p:nvPicPr>
          <p:cNvPr id="51203" name="Picture 6" descr="department of state 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lgerian" pitchFamily="82" charset="0"/>
              </a:rPr>
              <a:t>The State Department</a:t>
            </a:r>
          </a:p>
        </p:txBody>
      </p:sp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56025"/>
            <a:ext cx="23241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443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treasury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26273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66"/>
                </a:solidFill>
                <a:latin typeface="Algerian" pitchFamily="82" charset="0"/>
              </a:rPr>
              <a:t>The Department of the Treasury</a:t>
            </a:r>
          </a:p>
        </p:txBody>
      </p:sp>
      <p:sp>
        <p:nvSpPr>
          <p:cNvPr id="52228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6436591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   Secretary Jack Lew </a:t>
            </a: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February 28, 2013</a:t>
            </a:r>
            <a:r>
              <a:rPr lang="en-US" altLang="en-US" dirty="0" smtClean="0"/>
              <a:t> 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Produces coins and bills, collects taxes, borrows money and manages public debt, and enforces alcohol, tobacco, and firearm laws.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91" y="3351645"/>
            <a:ext cx="2476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07873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00FF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 descr="600px-United_States_Department_of_Defense_Seal_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lgerian" pitchFamily="82" charset="0"/>
              </a:rPr>
              <a:t>The Department of Defense </a:t>
            </a:r>
            <a:br>
              <a:rPr lang="en-US" sz="4000" dirty="0" smtClean="0">
                <a:latin typeface="Algerian" pitchFamily="82" charset="0"/>
              </a:rPr>
            </a:br>
            <a:r>
              <a:rPr lang="en-US" sz="4000" dirty="0" smtClean="0">
                <a:latin typeface="Algerian" pitchFamily="82" charset="0"/>
              </a:rPr>
              <a:t>(The Pentagon)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25302"/>
            <a:ext cx="8229600" cy="2057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Secretary Ashton </a:t>
            </a:r>
            <a:r>
              <a:rPr lang="en-US" altLang="en-US" dirty="0" smtClean="0"/>
              <a:t>Carter</a:t>
            </a:r>
          </a:p>
          <a:p>
            <a:pPr lvl="1" eaLnBrk="1" hangingPunct="1"/>
            <a:r>
              <a:rPr lang="en-US" altLang="en-US" dirty="0" smtClean="0"/>
              <a:t>February 17, 2015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Provides military forces to deter war and protect the nations security.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53253" name="Picture 3" descr="pentag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190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2743200" cy="330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CC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6" descr="US-DeptOfJustice-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45" y="1200438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Algerian" pitchFamily="82" charset="0"/>
              </a:rPr>
              <a:t>The Justice Department</a:t>
            </a:r>
          </a:p>
        </p:txBody>
      </p:sp>
      <p:sp>
        <p:nvSpPr>
          <p:cNvPr id="54277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65151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Attorney General Eric H. Holder Jr.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February 2, 2009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Prosecutes </a:t>
            </a:r>
            <a:r>
              <a:rPr lang="en-US" altLang="en-US" dirty="0" smtClean="0"/>
              <a:t>those accused of violating federal law, provides legal advice to President, represents the U.S. in court, enforces federal laws, and operates federal </a:t>
            </a:r>
            <a:r>
              <a:rPr lang="en-US" altLang="en-US" dirty="0" smtClean="0"/>
              <a:t>prisons</a:t>
            </a:r>
            <a:endParaRPr lang="en-US" altLang="en-US" dirty="0" smtClean="0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599583"/>
            <a:ext cx="26289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2892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3399FF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 descr="600px-US-DeptOfTheInterior-Seal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7" y="4405745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  <a:latin typeface="Algerian" pitchFamily="82" charset="0"/>
              </a:rPr>
              <a:t>The Department of the Interior</a:t>
            </a:r>
            <a:r>
              <a:rPr lang="en-US" altLang="en-US" sz="4000" smtClean="0"/>
              <a:t> </a:t>
            </a:r>
          </a:p>
        </p:txBody>
      </p:sp>
      <p:sp>
        <p:nvSpPr>
          <p:cNvPr id="55300" name="Content Placeholder 2"/>
          <p:cNvSpPr>
            <a:spLocks noGrp="1"/>
          </p:cNvSpPr>
          <p:nvPr>
            <p:ph idx="4294967295"/>
          </p:nvPr>
        </p:nvSpPr>
        <p:spPr>
          <a:xfrm>
            <a:off x="210127" y="685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 Secretary Sally </a:t>
            </a:r>
            <a:r>
              <a:rPr lang="en-US" altLang="en-US" dirty="0" smtClean="0"/>
              <a:t>Jewell</a:t>
            </a:r>
          </a:p>
          <a:p>
            <a:pPr lvl="1" eaLnBrk="1" hangingPunct="1"/>
            <a:r>
              <a:rPr lang="en-US" altLang="en-US" dirty="0" smtClean="0"/>
              <a:t>April 12, 2013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Manages public lands, wildlife refuges, and national parks, operates hydroelectric power plants, and helps Native Americans manage their affairs.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880283"/>
            <a:ext cx="240030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54433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dirty="0" smtClean="0"/>
              <a:t>Red State, Blue State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80424"/>
              </p:ext>
            </p:extLst>
          </p:nvPr>
        </p:nvGraphicFramePr>
        <p:xfrm>
          <a:off x="0" y="685800"/>
          <a:ext cx="9144000" cy="617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64713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Red</a:t>
                      </a:r>
                      <a:r>
                        <a:rPr lang="en-US" sz="1800" baseline="0" dirty="0" smtClean="0"/>
                        <a:t> States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Blue States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Swing States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55250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1)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List all</a:t>
                      </a:r>
                      <a:r>
                        <a:rPr lang="en-US" sz="1800" baseline="0" dirty="0" smtClean="0"/>
                        <a:t> of the states that voted Republican in all 4 elections from 2000 – 2012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2) Add up the number of Red States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3) Add up the electoral votes of the Red States (use the 2012 electoral numbers)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4) What regions are primarily Red States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1) List all of the states that voted Democrat in all 4 elections from 2000 - 2012</a:t>
                      </a: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2)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Add up the number of Blue States</a:t>
                      </a: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3)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Add</a:t>
                      </a:r>
                      <a:r>
                        <a:rPr lang="en-US" sz="1800" baseline="0" dirty="0" smtClean="0"/>
                        <a:t> up the electoral votes of the Blue States</a:t>
                      </a:r>
                    </a:p>
                    <a:p>
                      <a:r>
                        <a:rPr lang="en-US" sz="1800" baseline="0" dirty="0" smtClean="0"/>
                        <a:t>(use the 2012 electoral numbers)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4) What regions are primarily Blue States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1)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List all</a:t>
                      </a:r>
                      <a:r>
                        <a:rPr lang="en-US" sz="1800" baseline="0" dirty="0" smtClean="0"/>
                        <a:t> of the states that flipped at least one time during the elections of 2000 – 2012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2) Add up the number of Swing States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3) Add up the electoral votes of the Swing States (use the 2012 electoral numbers)</a:t>
                      </a:r>
                      <a:endParaRPr lang="en-US" sz="1800" dirty="0" smtClean="0"/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04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hlink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Thomas-Vilsack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9662"/>
            <a:ext cx="2895600" cy="31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6" descr="doa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4600" smtClean="0">
                <a:solidFill>
                  <a:schemeClr val="bg1"/>
                </a:solidFill>
                <a:latin typeface="Algerian" pitchFamily="82" charset="0"/>
              </a:rPr>
              <a:t>Department of Agriculture</a:t>
            </a:r>
          </a:p>
        </p:txBody>
      </p:sp>
      <p:sp>
        <p:nvSpPr>
          <p:cNvPr id="56325" name="Content Placeholder 2"/>
          <p:cNvSpPr>
            <a:spLocks noGrp="1"/>
          </p:cNvSpPr>
          <p:nvPr>
            <p:ph idx="4294967295"/>
          </p:nvPr>
        </p:nvSpPr>
        <p:spPr>
          <a:xfrm>
            <a:off x="457200" y="609600"/>
            <a:ext cx="8229600" cy="3352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Secretary Thomas J. </a:t>
            </a:r>
            <a:r>
              <a:rPr lang="en-US" altLang="en-US" dirty="0" smtClean="0"/>
              <a:t>Vilsack</a:t>
            </a:r>
          </a:p>
          <a:p>
            <a:pPr lvl="1" eaLnBrk="1" hangingPunct="1"/>
            <a:r>
              <a:rPr lang="en-US" altLang="en-US" dirty="0" smtClean="0"/>
              <a:t>January 20, 2009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Manages national forests, inspects food, assists farmers and ranchers, and administers food stamp and school lunch programs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39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 descr="US-DeptOfCommerce-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124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66"/>
                </a:solidFill>
                <a:latin typeface="Algerian" pitchFamily="82" charset="0"/>
              </a:rPr>
              <a:t>Department of Commerce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229600" cy="281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Secretary Penny </a:t>
            </a:r>
            <a:r>
              <a:rPr lang="en-US" altLang="en-US" dirty="0" err="1" smtClean="0"/>
              <a:t>Pritzker</a:t>
            </a: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June 26, 3013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Conducts census, grants patents and registers trademarks, and promotes international trade, economic growth, and technical development.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98862"/>
            <a:ext cx="26289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3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0" y="3276600"/>
            <a:ext cx="4876800" cy="358775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1800" b="1" dirty="0" smtClean="0">
                <a:latin typeface="Garamond" pitchFamily="18" charset="0"/>
              </a:rPr>
              <a:t>July 23, 2013</a:t>
            </a:r>
          </a:p>
          <a:p>
            <a:pPr eaLnBrk="1" hangingPunct="1"/>
            <a:r>
              <a:rPr lang="en-US" altLang="en-US" sz="2400" b="1" dirty="0" smtClean="0">
                <a:latin typeface="Garamond" pitchFamily="18" charset="0"/>
              </a:rPr>
              <a:t>Enforces </a:t>
            </a:r>
            <a:r>
              <a:rPr lang="en-US" altLang="en-US" sz="2400" b="1" dirty="0" smtClean="0">
                <a:latin typeface="Garamond" pitchFamily="18" charset="0"/>
              </a:rPr>
              <a:t>federal laws on minimum wages, maximum hours and safe working conditions. </a:t>
            </a:r>
          </a:p>
          <a:p>
            <a:pPr eaLnBrk="1" hangingPunct="1"/>
            <a:r>
              <a:rPr lang="en-US" altLang="en-US" sz="2400" b="1" dirty="0" smtClean="0">
                <a:latin typeface="Garamond" pitchFamily="18" charset="0"/>
              </a:rPr>
              <a:t>Operates job training programs</a:t>
            </a:r>
          </a:p>
          <a:p>
            <a:pPr eaLnBrk="1" hangingPunct="1"/>
            <a:r>
              <a:rPr lang="en-US" altLang="en-US" sz="2400" b="1" dirty="0" smtClean="0">
                <a:latin typeface="Garamond" pitchFamily="18" charset="0"/>
              </a:rPr>
              <a:t>Administers unemployment  insurance and workers’ compensation programs.</a:t>
            </a:r>
          </a:p>
          <a:p>
            <a:pPr eaLnBrk="1" hangingPunct="1"/>
            <a:endParaRPr lang="en-US" altLang="en-US" sz="20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b="1" dirty="0" smtClean="0">
              <a:latin typeface="Garamond" pitchFamily="18" charset="0"/>
            </a:endParaRPr>
          </a:p>
        </p:txBody>
      </p:sp>
      <p:pic>
        <p:nvPicPr>
          <p:cNvPr id="58372" name="Picture 5" descr="600px-US-DeptOfLabor-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86200" y="184150"/>
            <a:ext cx="4800600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333399"/>
                </a:solidFill>
                <a:latin typeface="Castellar" pitchFamily="18" charset="0"/>
              </a:rPr>
              <a:t>Department of Labor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333399"/>
                </a:solidFill>
                <a:latin typeface="Castellar" pitchFamily="18" charset="0"/>
              </a:rPr>
              <a:t>Secretary: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latin typeface="Castellar" pitchFamily="18" charset="0"/>
              </a:rPr>
              <a:t>Thomas Perez</a:t>
            </a:r>
          </a:p>
        </p:txBody>
      </p:sp>
      <p:pic>
        <p:nvPicPr>
          <p:cNvPr id="583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82850"/>
            <a:ext cx="35052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937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FFFF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 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>
          <a:xfrm>
            <a:off x="0" y="3200400"/>
            <a:ext cx="5181600" cy="3657600"/>
          </a:xfrm>
        </p:spPr>
        <p:txBody>
          <a:bodyPr>
            <a:normAutofit fontScale="92500" lnSpcReduction="10000"/>
          </a:bodyPr>
          <a:lstStyle/>
          <a:p>
            <a:pPr lvl="1" eaLnBrk="1" hangingPunct="1"/>
            <a:r>
              <a:rPr lang="en-US" altLang="en-US" sz="2000" b="1" dirty="0" smtClean="0">
                <a:latin typeface="Garamond" pitchFamily="18" charset="0"/>
              </a:rPr>
              <a:t>June 9, 2014</a:t>
            </a:r>
          </a:p>
          <a:p>
            <a:pPr eaLnBrk="1" hangingPunct="1"/>
            <a:r>
              <a:rPr lang="en-US" altLang="en-US" sz="2800" b="1" dirty="0" smtClean="0">
                <a:latin typeface="Garamond" pitchFamily="18" charset="0"/>
              </a:rPr>
              <a:t>Funds </a:t>
            </a:r>
            <a:r>
              <a:rPr lang="en-US" altLang="en-US" sz="2800" b="1" dirty="0" smtClean="0">
                <a:latin typeface="Garamond" pitchFamily="18" charset="0"/>
              </a:rPr>
              <a:t>health care research programs.</a:t>
            </a:r>
          </a:p>
          <a:p>
            <a:pPr eaLnBrk="1" hangingPunct="1"/>
            <a:r>
              <a:rPr lang="en-US" altLang="en-US" sz="2800" b="1" dirty="0" smtClean="0">
                <a:latin typeface="Garamond" pitchFamily="18" charset="0"/>
              </a:rPr>
              <a:t>Conducts programs to prevent and control disease.</a:t>
            </a:r>
          </a:p>
          <a:p>
            <a:pPr eaLnBrk="1" hangingPunct="1"/>
            <a:r>
              <a:rPr lang="en-US" altLang="en-US" sz="2800" b="1" dirty="0" smtClean="0">
                <a:latin typeface="Garamond" pitchFamily="18" charset="0"/>
              </a:rPr>
              <a:t>Enforces pure food and drug laws.</a:t>
            </a:r>
          </a:p>
          <a:p>
            <a:pPr eaLnBrk="1" hangingPunct="1"/>
            <a:r>
              <a:rPr lang="en-US" altLang="en-US" sz="2800" b="1" dirty="0" smtClean="0">
                <a:latin typeface="Garamond" pitchFamily="18" charset="0"/>
              </a:rPr>
              <a:t>Administers Medicare and </a:t>
            </a:r>
            <a:r>
              <a:rPr lang="en-US" altLang="en-US" sz="2800" b="1" dirty="0" err="1" smtClean="0">
                <a:latin typeface="Garamond" pitchFamily="18" charset="0"/>
              </a:rPr>
              <a:t>Medicade</a:t>
            </a:r>
            <a:endParaRPr lang="en-US" altLang="en-US" sz="28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en-US" altLang="en-US" sz="4000" dirty="0" smtClean="0"/>
          </a:p>
        </p:txBody>
      </p:sp>
      <p:pic>
        <p:nvPicPr>
          <p:cNvPr id="59396" name="Picture 5" descr="seal_blue_gold_hi_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8860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819400" y="304800"/>
            <a:ext cx="6172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4"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latin typeface="Castellar" pitchFamily="18" charset="0"/>
              </a:rPr>
              <a:t>Department of Health &amp; Human Services</a:t>
            </a:r>
          </a:p>
          <a:p>
            <a:pPr lvl="4"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latin typeface="Castellar" pitchFamily="18" charset="0"/>
              </a:rPr>
              <a:t>Secretary</a:t>
            </a:r>
          </a:p>
          <a:p>
            <a:pPr lvl="4"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latin typeface="Castellar" pitchFamily="18" charset="0"/>
              </a:rPr>
              <a:t> </a:t>
            </a:r>
            <a:r>
              <a:rPr lang="en-US" sz="2800" b="1" dirty="0" smtClean="0">
                <a:solidFill>
                  <a:srgbClr val="333399"/>
                </a:solidFill>
                <a:latin typeface="Castellar" pitchFamily="18" charset="0"/>
              </a:rPr>
              <a:t>Sylvia Mathews Burwell</a:t>
            </a:r>
            <a:endParaRPr lang="en-US" sz="2800" b="1" dirty="0">
              <a:solidFill>
                <a:srgbClr val="333399"/>
              </a:solidFill>
              <a:latin typeface="Castellar" pitchFamily="18" charset="0"/>
            </a:endParaRPr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505200" cy="364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10249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FFFF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 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>
          <a:xfrm>
            <a:off x="0" y="3505199"/>
            <a:ext cx="4976812" cy="3305689"/>
          </a:xfrm>
        </p:spPr>
        <p:txBody>
          <a:bodyPr/>
          <a:lstStyle/>
          <a:p>
            <a:pPr lvl="1" eaLnBrk="1" hangingPunct="1"/>
            <a:r>
              <a:rPr lang="en-US" altLang="en-US" sz="2400" b="1" dirty="0" smtClean="0">
                <a:latin typeface="Garamond" pitchFamily="18" charset="0"/>
              </a:rPr>
              <a:t>July 28, 2014</a:t>
            </a:r>
          </a:p>
          <a:p>
            <a:pPr eaLnBrk="1" hangingPunct="1"/>
            <a:r>
              <a:rPr lang="en-US" altLang="en-US" b="1" dirty="0" smtClean="0">
                <a:latin typeface="Garamond" pitchFamily="18" charset="0"/>
              </a:rPr>
              <a:t>Operates </a:t>
            </a:r>
            <a:r>
              <a:rPr lang="en-US" altLang="en-US" b="1" dirty="0" smtClean="0">
                <a:latin typeface="Garamond" pitchFamily="18" charset="0"/>
              </a:rPr>
              <a:t>home-financing and public housing programs</a:t>
            </a:r>
          </a:p>
          <a:p>
            <a:pPr eaLnBrk="1" hangingPunct="1"/>
            <a:r>
              <a:rPr lang="en-US" altLang="en-US" b="1" dirty="0" smtClean="0">
                <a:latin typeface="Garamond" pitchFamily="18" charset="0"/>
              </a:rPr>
              <a:t>Enforces fair housing laws </a:t>
            </a:r>
          </a:p>
          <a:p>
            <a:pPr eaLnBrk="1" hangingPunct="1">
              <a:buFontTx/>
              <a:buNone/>
            </a:pPr>
            <a:endParaRPr lang="en-US" altLang="en-US" b="1" dirty="0" smtClean="0">
              <a:latin typeface="Garamond" pitchFamily="18" charset="0"/>
            </a:endParaRPr>
          </a:p>
        </p:txBody>
      </p:sp>
      <p:pic>
        <p:nvPicPr>
          <p:cNvPr id="60420" name="Picture 5" descr="600px-US-DeptOfHUD-Seal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971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419600" y="222250"/>
            <a:ext cx="4276725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latin typeface="Castellar" pitchFamily="18" charset="0"/>
              </a:rPr>
              <a:t>Department of Housing &amp;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latin typeface="Castellar" pitchFamily="18" charset="0"/>
              </a:rPr>
              <a:t>Urban Development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latin typeface="Castellar" pitchFamily="18" charset="0"/>
              </a:rPr>
              <a:t>Secretary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333399"/>
                </a:solidFill>
                <a:latin typeface="Castellar" pitchFamily="18" charset="0"/>
              </a:rPr>
              <a:t>Julian Castro</a:t>
            </a:r>
            <a:endParaRPr lang="en-US" sz="2800" b="1" dirty="0">
              <a:solidFill>
                <a:srgbClr val="333399"/>
              </a:solidFill>
              <a:latin typeface="Castellar" pitchFamily="18" charset="0"/>
            </a:endParaRP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2" y="2288800"/>
            <a:ext cx="3162300" cy="452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85722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>
          <a:xfrm>
            <a:off x="0" y="3425825"/>
            <a:ext cx="4876800" cy="3432175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July 2, 2013</a:t>
            </a:r>
            <a:endParaRPr lang="en-US" altLang="en-US" dirty="0" smtClean="0"/>
          </a:p>
          <a:p>
            <a:pPr eaLnBrk="1" hangingPunct="1"/>
            <a:r>
              <a:rPr lang="en-US" altLang="en-US" sz="2000" b="1" dirty="0" smtClean="0">
                <a:latin typeface="Garamond" pitchFamily="18" charset="0"/>
              </a:rPr>
              <a:t>Administers programs to promote and regulate highways, mass transit, railroads, waterways, air travel, and oil and gas pipelines.</a:t>
            </a:r>
          </a:p>
          <a:p>
            <a:pPr eaLnBrk="1" hangingPunct="1"/>
            <a:endParaRPr lang="en-US" altLang="en-US" sz="20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en-US" altLang="en-US" b="1" dirty="0" smtClean="0"/>
          </a:p>
        </p:txBody>
      </p:sp>
      <p:pic>
        <p:nvPicPr>
          <p:cNvPr id="61444" name="Picture 5" descr="department-of-transportation-seal_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972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733800" y="279400"/>
            <a:ext cx="51387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latin typeface="Castellar" pitchFamily="18" charset="0"/>
              </a:rPr>
              <a:t>Department of Transportation</a:t>
            </a:r>
          </a:p>
          <a:p>
            <a:pPr algn="ctr">
              <a:spcBef>
                <a:spcPct val="20000"/>
              </a:spcBef>
              <a:defRPr/>
            </a:pPr>
            <a:endParaRPr lang="en-US" sz="1200" b="1" dirty="0">
              <a:solidFill>
                <a:srgbClr val="333399"/>
              </a:solidFill>
              <a:latin typeface="Castellar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latin typeface="Castellar" pitchFamily="18" charset="0"/>
              </a:rPr>
              <a:t>Secretary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latin typeface="Castellar" pitchFamily="18" charset="0"/>
              </a:rPr>
              <a:t>Anthony Fox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4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19375"/>
            <a:ext cx="33909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677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>
          <a:xfrm>
            <a:off x="-152400" y="457200"/>
            <a:ext cx="42672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 smtClean="0">
                <a:solidFill>
                  <a:schemeClr val="accent2"/>
                </a:solidFill>
                <a:latin typeface="Castellar" pitchFamily="18" charset="0"/>
              </a:rPr>
              <a:t>Department of Energy</a:t>
            </a:r>
          </a:p>
          <a:p>
            <a:pPr algn="ctr" eaLnBrk="1" hangingPunct="1">
              <a:buFontTx/>
              <a:buNone/>
            </a:pPr>
            <a:endParaRPr lang="en-US" altLang="en-US" sz="1200" b="1" smtClean="0">
              <a:solidFill>
                <a:schemeClr val="accent2"/>
              </a:solidFill>
              <a:latin typeface="Castellar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smtClean="0">
                <a:solidFill>
                  <a:schemeClr val="accent2"/>
                </a:solidFill>
                <a:latin typeface="Castellar" pitchFamily="18" charset="0"/>
              </a:rPr>
              <a:t>  Secretary</a:t>
            </a:r>
          </a:p>
          <a:p>
            <a:pPr algn="ctr" eaLnBrk="1" hangingPunct="1">
              <a:buFontTx/>
              <a:buNone/>
            </a:pPr>
            <a:r>
              <a:rPr lang="en-US" altLang="en-US" sz="2800" b="1" smtClean="0">
                <a:solidFill>
                  <a:schemeClr val="accent2"/>
                </a:solidFill>
                <a:latin typeface="Castellar" pitchFamily="18" charset="0"/>
              </a:rPr>
              <a:t> Ernest Moniz</a:t>
            </a:r>
          </a:p>
          <a:p>
            <a:pPr eaLnBrk="1" hangingPunct="1"/>
            <a:endParaRPr lang="en-US" altLang="en-US" sz="2800" smtClean="0">
              <a:solidFill>
                <a:schemeClr val="accent2"/>
              </a:solidFill>
              <a:latin typeface="Castellar" pitchFamily="18" charset="0"/>
            </a:endParaRPr>
          </a:p>
        </p:txBody>
      </p:sp>
      <p:pic>
        <p:nvPicPr>
          <p:cNvPr id="62467" name="Picture 5" descr="d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19488" y="3810000"/>
            <a:ext cx="56245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buFontTx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Garamond" pitchFamily="18" charset="0"/>
              </a:rPr>
              <a:t>May 21, 2013</a:t>
            </a:r>
          </a:p>
          <a:p>
            <a:pPr>
              <a:buFontTx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Garamond" pitchFamily="18" charset="0"/>
              </a:rPr>
              <a:t>Promotes </a:t>
            </a:r>
            <a:r>
              <a:rPr lang="en-US" sz="2400" b="1" dirty="0">
                <a:solidFill>
                  <a:srgbClr val="000000"/>
                </a:solidFill>
                <a:latin typeface="Garamond" pitchFamily="18" charset="0"/>
              </a:rPr>
              <a:t>production of renewal energy, fossil fuels, and nuclear energy.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Garamond" pitchFamily="18" charset="0"/>
              </a:rPr>
              <a:t>Transmits and sells hydroelectric power.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Garamond" pitchFamily="18" charset="0"/>
              </a:rPr>
              <a:t>Conducts nuclear weapons research and production</a:t>
            </a:r>
            <a:r>
              <a:rPr lang="en-US" sz="2400" b="1" dirty="0" smtClean="0">
                <a:solidFill>
                  <a:srgbClr val="000000"/>
                </a:solidFill>
                <a:latin typeface="Garamond" pitchFamily="18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743200"/>
            <a:ext cx="3048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524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>
          <a:xfrm>
            <a:off x="-1" y="3810001"/>
            <a:ext cx="4424363" cy="3048000"/>
          </a:xfrm>
        </p:spPr>
        <p:txBody>
          <a:bodyPr/>
          <a:lstStyle/>
          <a:p>
            <a:pPr lvl="1" eaLnBrk="1" hangingPunct="1"/>
            <a:r>
              <a:rPr lang="en-US" altLang="en-US" sz="2000" dirty="0" smtClean="0">
                <a:latin typeface="Cambria" pitchFamily="18" charset="0"/>
              </a:rPr>
              <a:t>January 20, 2009</a:t>
            </a:r>
            <a:endParaRPr lang="en-US" altLang="en-US" sz="2000" dirty="0" smtClean="0">
              <a:latin typeface="Cambria" pitchFamily="18" charset="0"/>
            </a:endParaRPr>
          </a:p>
          <a:p>
            <a:pPr eaLnBrk="1" hangingPunct="1"/>
            <a:r>
              <a:rPr lang="en-US" altLang="en-US" b="1" dirty="0" smtClean="0">
                <a:latin typeface="Garamond" pitchFamily="18" charset="0"/>
              </a:rPr>
              <a:t>Administers federal aid to schools.</a:t>
            </a:r>
          </a:p>
          <a:p>
            <a:pPr eaLnBrk="1" hangingPunct="1"/>
            <a:r>
              <a:rPr lang="en-US" altLang="en-US" b="1" dirty="0" smtClean="0">
                <a:latin typeface="Garamond" pitchFamily="18" charset="0"/>
              </a:rPr>
              <a:t>Conducts educational research</a:t>
            </a:r>
            <a:r>
              <a:rPr lang="en-US" altLang="en-US" b="1" dirty="0" smtClean="0">
                <a:latin typeface="Garamond" pitchFamily="18" charset="0"/>
              </a:rPr>
              <a:t>.</a:t>
            </a:r>
            <a:endParaRPr lang="en-US" altLang="en-US" b="1" dirty="0" smtClean="0">
              <a:latin typeface="Garamond" pitchFamily="18" charset="0"/>
            </a:endParaRPr>
          </a:p>
        </p:txBody>
      </p:sp>
      <p:pic>
        <p:nvPicPr>
          <p:cNvPr id="63492" name="Picture 5" descr="edseal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 descr="Arne%20Duncan%20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362200"/>
            <a:ext cx="43053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495800" y="228600"/>
            <a:ext cx="44196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latin typeface="Castellar" pitchFamily="18" charset="0"/>
              </a:rPr>
              <a:t>Department of Education</a:t>
            </a:r>
          </a:p>
          <a:p>
            <a:pPr algn="ctr">
              <a:spcBef>
                <a:spcPct val="50000"/>
              </a:spcBef>
              <a:defRPr/>
            </a:pPr>
            <a:endParaRPr lang="en-US" sz="100" b="1" dirty="0">
              <a:solidFill>
                <a:srgbClr val="333399"/>
              </a:solidFill>
              <a:latin typeface="Castellar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latin typeface="Castellar" pitchFamily="18" charset="0"/>
              </a:rPr>
              <a:t>Secretary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latin typeface="Castellar" pitchFamily="18" charset="0"/>
              </a:rPr>
              <a:t>Arne Duncan</a:t>
            </a:r>
          </a:p>
        </p:txBody>
      </p:sp>
    </p:spTree>
    <p:extLst>
      <p:ext uri="{BB962C8B-B14F-4D97-AF65-F5344CB8AC3E}">
        <p14:creationId xmlns:p14="http://schemas.microsoft.com/office/powerpoint/2010/main" val="201872578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FFFF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4331277" y="3445164"/>
            <a:ext cx="4812723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 smtClean="0"/>
              <a:t>		July 30, 2014</a:t>
            </a:r>
            <a:endParaRPr lang="en-US" altLang="en-US" sz="4000" dirty="0" smtClean="0"/>
          </a:p>
          <a:p>
            <a:pPr eaLnBrk="1" hangingPunct="1"/>
            <a:r>
              <a:rPr lang="en-US" altLang="en-US" sz="2800" b="1" dirty="0" smtClean="0">
                <a:latin typeface="Garamond" pitchFamily="18" charset="0"/>
              </a:rPr>
              <a:t>Administers benefits, pensions, and medical programs for veterans of the armed forces.</a:t>
            </a:r>
          </a:p>
          <a:p>
            <a:pPr eaLnBrk="1" hangingPunct="1"/>
            <a:r>
              <a:rPr lang="en-US" altLang="en-US" sz="2800" b="1" dirty="0" smtClean="0">
                <a:latin typeface="Garamond" pitchFamily="18" charset="0"/>
              </a:rPr>
              <a:t>Over sees military cemeteries.</a:t>
            </a:r>
          </a:p>
          <a:p>
            <a:pPr eaLnBrk="1" hangingPunct="1"/>
            <a:endParaRPr lang="en-US" altLang="en-US" sz="28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 smtClean="0">
              <a:latin typeface="Garamond" pitchFamily="18" charset="0"/>
            </a:endParaRPr>
          </a:p>
        </p:txBody>
      </p:sp>
      <p:pic>
        <p:nvPicPr>
          <p:cNvPr id="64516" name="Picture 5" descr="600px-US-DeptOfVeteransAffairs-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36513"/>
            <a:ext cx="5127625" cy="176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latin typeface="Castellar" pitchFamily="18" charset="0"/>
              </a:rPr>
              <a:t>Department of Veteran Affairs</a:t>
            </a:r>
          </a:p>
          <a:p>
            <a:pPr algn="ctr">
              <a:spcBef>
                <a:spcPct val="20000"/>
              </a:spcBef>
              <a:defRPr/>
            </a:pPr>
            <a:endParaRPr lang="en-US" sz="1100" b="1" dirty="0">
              <a:solidFill>
                <a:srgbClr val="333399"/>
              </a:solidFill>
              <a:latin typeface="Castellar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latin typeface="Castellar" pitchFamily="18" charset="0"/>
              </a:rPr>
              <a:t>Secretary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333399"/>
                </a:solidFill>
                <a:latin typeface="Castellar" pitchFamily="18" charset="0"/>
              </a:rPr>
              <a:t>Robert McDonald</a:t>
            </a:r>
            <a:endParaRPr lang="en-US" sz="2800" b="1" dirty="0">
              <a:solidFill>
                <a:srgbClr val="333399"/>
              </a:solidFill>
              <a:latin typeface="Castellar" pitchFamily="18" charset="0"/>
            </a:endParaRPr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5999"/>
            <a:ext cx="3950277" cy="4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716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 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0" y="3876674"/>
            <a:ext cx="4835462" cy="2981325"/>
          </a:xfrm>
        </p:spPr>
        <p:txBody>
          <a:bodyPr/>
          <a:lstStyle/>
          <a:p>
            <a:pPr lvl="1" eaLnBrk="1" hangingPunct="1"/>
            <a:r>
              <a:rPr lang="en-US" altLang="en-US" b="1" dirty="0" smtClean="0"/>
              <a:t>December 23, 2013</a:t>
            </a:r>
            <a:endParaRPr lang="en-US" altLang="en-US" sz="1400" b="1" dirty="0" smtClean="0">
              <a:latin typeface="Corbel" pitchFamily="34" charset="0"/>
            </a:endParaRPr>
          </a:p>
          <a:p>
            <a:pPr eaLnBrk="1" hangingPunct="1"/>
            <a:r>
              <a:rPr lang="en-US" altLang="en-US" sz="1800" b="1" dirty="0" smtClean="0">
                <a:latin typeface="Garamond" pitchFamily="18" charset="0"/>
              </a:rPr>
              <a:t>Border and transportation security.</a:t>
            </a:r>
          </a:p>
          <a:p>
            <a:pPr eaLnBrk="1" hangingPunct="1"/>
            <a:r>
              <a:rPr lang="en-US" altLang="en-US" sz="1800" b="1" dirty="0" smtClean="0">
                <a:latin typeface="Garamond" pitchFamily="18" charset="0"/>
              </a:rPr>
              <a:t>Emergency preparedness and response.</a:t>
            </a:r>
          </a:p>
          <a:p>
            <a:pPr eaLnBrk="1" hangingPunct="1"/>
            <a:r>
              <a:rPr lang="en-US" altLang="en-US" sz="1800" b="1" dirty="0" smtClean="0">
                <a:latin typeface="Garamond" pitchFamily="18" charset="0"/>
              </a:rPr>
              <a:t>Chemical, biological, radiological, nuclear defense.</a:t>
            </a:r>
          </a:p>
          <a:p>
            <a:pPr eaLnBrk="1" hangingPunct="1"/>
            <a:r>
              <a:rPr lang="en-US" altLang="en-US" sz="1800" b="1" dirty="0" smtClean="0">
                <a:latin typeface="Garamond" pitchFamily="18" charset="0"/>
              </a:rPr>
              <a:t>Information analysis and an infrastructure protection.</a:t>
            </a:r>
          </a:p>
          <a:p>
            <a:pPr eaLnBrk="1" hangingPunct="1"/>
            <a:endParaRPr lang="en-US" altLang="en-US" sz="18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en-US" altLang="en-US" sz="1800" dirty="0" smtClean="0">
              <a:latin typeface="Corbel" pitchFamily="34" charset="0"/>
            </a:endParaRPr>
          </a:p>
        </p:txBody>
      </p:sp>
      <p:pic>
        <p:nvPicPr>
          <p:cNvPr id="65540" name="Picture 5" descr="HomelandSecu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429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673305" y="457200"/>
            <a:ext cx="3147015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Department of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Homeland Security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Secretary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Jeh</a:t>
            </a:r>
            <a:r>
              <a:rPr lang="en-US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 Johnson</a:t>
            </a:r>
            <a:endParaRPr lang="en-US" sz="28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stellar" pitchFamily="18" charset="0"/>
            </a:endParaRPr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62" y="2531614"/>
            <a:ext cx="3461108" cy="432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64407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5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978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5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Presidential Cabinet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4953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REFER TO YOUR PRESIDENTIAL CABINET CHART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DISCUSS WITH YOUR PARTNER: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4400" b="1" dirty="0" smtClean="0"/>
              <a:t>What 3 Executive Departments do you feel are the most important?  Why?</a:t>
            </a:r>
            <a:endParaRPr lang="en-US" sz="4400" b="1" dirty="0" smtClean="0"/>
          </a:p>
        </p:txBody>
      </p:sp>
      <p:pic>
        <p:nvPicPr>
          <p:cNvPr id="50180" name="Picture 5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625"/>
            <a:ext cx="16319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422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3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Presidential Cabinet</a:t>
            </a:r>
            <a:br>
              <a:rPr lang="en-US" dirty="0" smtClean="0"/>
            </a:br>
            <a:r>
              <a:rPr lang="en-US" dirty="0" smtClean="0"/>
              <a:t>Assignment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4953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READ CH 15-3 Pg. 424 - 429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COMPLETE WORKBOOK PG. 73</a:t>
            </a:r>
            <a:endParaRPr lang="en-US" dirty="0" smtClean="0"/>
          </a:p>
        </p:txBody>
      </p:sp>
      <p:pic>
        <p:nvPicPr>
          <p:cNvPr id="50180" name="Picture 5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625"/>
            <a:ext cx="16319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422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dirty="0" smtClean="0"/>
              <a:t>Red State, Blue State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305739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19033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Red</a:t>
                      </a:r>
                      <a:r>
                        <a:rPr lang="en-US" sz="1800" baseline="0" dirty="0" smtClean="0"/>
                        <a:t> States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Blue States</a:t>
                      </a:r>
                      <a:endParaRPr lang="en-US" sz="1800" dirty="0"/>
                    </a:p>
                  </a:txBody>
                  <a:tcPr marT="45713" marB="4571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Swing States</a:t>
                      </a:r>
                      <a:endParaRPr lang="en-US" sz="1800" dirty="0"/>
                    </a:p>
                  </a:txBody>
                  <a:tcPr marT="45713" marB="4571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</a:schemeClr>
                    </a:solidFill>
                  </a:tcPr>
                </a:tc>
              </a:tr>
              <a:tr h="61389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1) TX - 38</a:t>
                      </a:r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2)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3)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4)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1) CA - 55</a:t>
                      </a:r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2)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3)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4)</a:t>
                      </a:r>
                      <a:endParaRPr lang="en-US" sz="1800" dirty="0"/>
                    </a:p>
                  </a:txBody>
                  <a:tcPr marT="45713" marB="45713"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1) FL - 29</a:t>
                      </a: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3)</a:t>
                      </a:r>
                      <a:endParaRPr lang="en-US" sz="1800" dirty="0" smtClean="0"/>
                    </a:p>
                  </a:txBody>
                  <a:tcPr marT="45713" marB="45713"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57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en-US" altLang="en-US" sz="3200" b="1" u="sng" smtClean="0"/>
              <a:t>Red State, Blue State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533400"/>
          <a:ext cx="8915400" cy="620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Solid Red</a:t>
                      </a:r>
                      <a:r>
                        <a:rPr lang="en-US" sz="1800" baseline="0" dirty="0" smtClean="0"/>
                        <a:t> States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Solid Blue States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Swing States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5821400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Texas – 38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Georgia – 16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Tennessee – 11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Arizona – 11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Missouri – 10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Alabama – 9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South Carolina – 9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Louisiana – 8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Kentucky – 8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Oklahoma – 7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Arkansas – 6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Kansas – 6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Mississippi – 6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Utah – 6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Nebraska – 5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West Virginia – 5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Idaho – 4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Alaska – 3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Montana -3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North Dakota – 3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South Dakota – 3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Wyoming – 3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2) 22 states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3) 180 electoral votes</a:t>
                      </a:r>
                    </a:p>
                    <a:p>
                      <a:r>
                        <a:rPr lang="en-US" sz="1600" baseline="0" dirty="0" smtClean="0"/>
                        <a:t>     (need 90 for 270)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4) South, Midwest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California – 55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New York – 29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Pennsylvania – 20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Illinois – 20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Michigan – 16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New Jersey – 14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Washington – 12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Massachusetts – 11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Maryland – 10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Minnesota – 10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Wisconsin – 10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Connecticut – 7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Oregon – 7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Hawaii – 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Maine – 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Rhode Island – 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Delaware – 3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Vermont – 3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Washington DC – 3</a:t>
                      </a:r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2)</a:t>
                      </a:r>
                      <a:r>
                        <a:rPr lang="en-US" sz="1600" baseline="0" dirty="0" smtClean="0"/>
                        <a:t> 19 states</a:t>
                      </a:r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3)</a:t>
                      </a:r>
                      <a:r>
                        <a:rPr lang="en-US" sz="1600" baseline="0" dirty="0" smtClean="0"/>
                        <a:t> 239 electoral votes</a:t>
                      </a:r>
                    </a:p>
                    <a:p>
                      <a:r>
                        <a:rPr lang="en-US" sz="1600" baseline="0" dirty="0" smtClean="0"/>
                        <a:t>     (need 31 for 270)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4) West Coast, Northeast, Great Lakes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Florida – 29***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Ohio – 18***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North Carolina – 15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Virginia – 13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Indiana – 11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Colorado – 9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Iowa – 6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Nevada – 6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New Mexico – 5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New Hampshire – 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2) 10 states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3) 116 electoral votes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    “up for grabs”</a:t>
                      </a:r>
                      <a:endParaRPr lang="en-US" sz="1800" dirty="0" smtClean="0"/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3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/>
          </p:nvPr>
        </p:nvSpPr>
        <p:spPr>
          <a:xfrm>
            <a:off x="0" y="-17463"/>
            <a:ext cx="9144000" cy="10842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2000</a:t>
            </a:r>
            <a:br>
              <a:rPr lang="en-US" altLang="en-US" sz="3600" smtClean="0"/>
            </a:br>
            <a:r>
              <a:rPr lang="en-US" altLang="en-US" sz="3600" smtClean="0"/>
              <a:t>Red = G.W. Bush		Blue = A. Gore</a:t>
            </a:r>
          </a:p>
        </p:txBody>
      </p:sp>
      <p:sp>
        <p:nvSpPr>
          <p:cNvPr id="573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64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1" name="Title 1"/>
          <p:cNvSpPr>
            <a:spLocks noGrp="1"/>
          </p:cNvSpPr>
          <p:nvPr>
            <p:ph type="ctrTitle"/>
          </p:nvPr>
        </p:nvSpPr>
        <p:spPr>
          <a:xfrm>
            <a:off x="0" y="-17463"/>
            <a:ext cx="9144000" cy="10842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2004</a:t>
            </a:r>
            <a:br>
              <a:rPr lang="en-US" altLang="en-US" sz="3600" smtClean="0"/>
            </a:br>
            <a:r>
              <a:rPr lang="en-US" altLang="en-US" sz="3600" smtClean="0"/>
              <a:t>Red = G.W. Bush		Blue = J. Kerry</a:t>
            </a:r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70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5" name="Title 1"/>
          <p:cNvSpPr>
            <a:spLocks noGrp="1"/>
          </p:cNvSpPr>
          <p:nvPr>
            <p:ph type="ctrTitle"/>
          </p:nvPr>
        </p:nvSpPr>
        <p:spPr>
          <a:xfrm>
            <a:off x="0" y="-17463"/>
            <a:ext cx="9144000" cy="10842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2008</a:t>
            </a:r>
            <a:br>
              <a:rPr lang="en-US" altLang="en-US" sz="3600" smtClean="0"/>
            </a:br>
            <a:r>
              <a:rPr lang="en-US" altLang="en-US" sz="3600" smtClean="0"/>
              <a:t>Red = J. McCain		Blue = B. Obama</a:t>
            </a: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038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96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19" name="Title 1"/>
          <p:cNvSpPr>
            <a:spLocks noGrp="1"/>
          </p:cNvSpPr>
          <p:nvPr>
            <p:ph type="ctrTitle"/>
          </p:nvPr>
        </p:nvSpPr>
        <p:spPr>
          <a:xfrm>
            <a:off x="0" y="-17463"/>
            <a:ext cx="9144000" cy="10842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2012</a:t>
            </a:r>
            <a:br>
              <a:rPr lang="en-US" altLang="en-US" sz="3600" smtClean="0"/>
            </a:br>
            <a:r>
              <a:rPr lang="en-US" altLang="en-US" sz="3600" smtClean="0"/>
              <a:t>Red = M. Romney	Blue = B. Obama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143001"/>
            <a:ext cx="9137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13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7007</TotalTime>
  <Words>1035</Words>
  <Application>Microsoft Office PowerPoint</Application>
  <PresentationFormat>On-screen Show (4:3)</PresentationFormat>
  <Paragraphs>337</Paragraphs>
  <Slides>31</Slides>
  <Notes>0</Notes>
  <HiddenSlides>6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Ripple</vt:lpstr>
      <vt:lpstr>Default Design</vt:lpstr>
      <vt:lpstr>1_Ripple</vt:lpstr>
      <vt:lpstr>1_Default Design</vt:lpstr>
      <vt:lpstr>2_Default Design</vt:lpstr>
      <vt:lpstr>3_Default Design</vt:lpstr>
      <vt:lpstr>14_TP030004031</vt:lpstr>
      <vt:lpstr>Monday February 23, 2015 Mr. Goblirsch – American Government</vt:lpstr>
      <vt:lpstr>Red State, Blue State</vt:lpstr>
      <vt:lpstr>PowerPoint Presentation</vt:lpstr>
      <vt:lpstr>Red State, Blue State</vt:lpstr>
      <vt:lpstr>Red State, Blue State</vt:lpstr>
      <vt:lpstr>2000 Red = G.W. Bush  Blue = A. Gore</vt:lpstr>
      <vt:lpstr>2004 Red = G.W. Bush  Blue = J. Kerry</vt:lpstr>
      <vt:lpstr>2008 Red = J. McCain  Blue = B. Obama</vt:lpstr>
      <vt:lpstr>2012 Red = M. Romney Blue = B. Obama</vt:lpstr>
      <vt:lpstr>The President: Cabinet </vt:lpstr>
      <vt:lpstr>The Cabinet</vt:lpstr>
      <vt:lpstr>PowerPoint Presentation</vt:lpstr>
      <vt:lpstr>The President’s Cabinet  (Executive Departments)</vt:lpstr>
      <vt:lpstr>Presidential Cabinet Speed Dating</vt:lpstr>
      <vt:lpstr>The State Department</vt:lpstr>
      <vt:lpstr>The Department of the Treasury</vt:lpstr>
      <vt:lpstr>The Department of Defense  (The Pentagon)</vt:lpstr>
      <vt:lpstr>The Justice Department</vt:lpstr>
      <vt:lpstr>The Department of the Interior </vt:lpstr>
      <vt:lpstr>Department of Agriculture</vt:lpstr>
      <vt:lpstr>Department of Commerce</vt:lpstr>
      <vt:lpstr> </vt:lpstr>
      <vt:lpstr> </vt:lpstr>
      <vt:lpstr> </vt:lpstr>
      <vt:lpstr> </vt:lpstr>
      <vt:lpstr>PowerPoint Presentation</vt:lpstr>
      <vt:lpstr> </vt:lpstr>
      <vt:lpstr>  </vt:lpstr>
      <vt:lpstr> </vt:lpstr>
      <vt:lpstr>Presidential Cabinet DISCUSSION</vt:lpstr>
      <vt:lpstr>Presidential Cabinet 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Clinton Goblirsch</dc:creator>
  <cp:lastModifiedBy>cgoblirsch</cp:lastModifiedBy>
  <cp:revision>154</cp:revision>
  <cp:lastPrinted>2015-02-23T14:56:09Z</cp:lastPrinted>
  <dcterms:created xsi:type="dcterms:W3CDTF">2013-08-14T05:03:00Z</dcterms:created>
  <dcterms:modified xsi:type="dcterms:W3CDTF">2015-02-23T22:42:52Z</dcterms:modified>
</cp:coreProperties>
</file>