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  <p:sldMasterId id="2147484167" r:id="rId2"/>
    <p:sldMasterId id="2147484180" r:id="rId3"/>
    <p:sldMasterId id="2147484192" r:id="rId4"/>
    <p:sldMasterId id="2147484204" r:id="rId5"/>
    <p:sldMasterId id="2147484216" r:id="rId6"/>
  </p:sldMasterIdLst>
  <p:notesMasterIdLst>
    <p:notesMasterId r:id="rId31"/>
  </p:notesMasterIdLst>
  <p:handoutMasterIdLst>
    <p:handoutMasterId r:id="rId32"/>
  </p:handoutMasterIdLst>
  <p:sldIdLst>
    <p:sldId id="384" r:id="rId7"/>
    <p:sldId id="375" r:id="rId8"/>
    <p:sldId id="373" r:id="rId9"/>
    <p:sldId id="374" r:id="rId10"/>
    <p:sldId id="376" r:id="rId11"/>
    <p:sldId id="379" r:id="rId12"/>
    <p:sldId id="380" r:id="rId13"/>
    <p:sldId id="381" r:id="rId14"/>
    <p:sldId id="394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393" r:id="rId27"/>
    <p:sldId id="395" r:id="rId28"/>
    <p:sldId id="389" r:id="rId29"/>
    <p:sldId id="392" r:id="rId3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75DE30-AA54-4403-A98E-D4B955F8E3C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68ADA-D75B-45F2-912D-35461CBC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FFA8A9E-72A1-4601-BC41-335D3E7BE103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0669B5B-B0C6-4F79-BD04-FE7A04E43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1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2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3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8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15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51EC4EC-9C80-45F9-A723-8F007CAF3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04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A9102BC-8E4E-4BFD-A2BF-2275A5E4C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213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8771085-19F9-4AB3-9371-1778B8A2B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53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935195D-1044-41B0-B534-BE01CAEFD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85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F8E2923-3FFD-4B39-8045-A1A51A748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33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B428EEA-99F1-4BBC-B1AA-2E050C173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19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F25A1D6-1FA1-4A05-B289-82422187C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102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1930B13-4ED0-4FD9-A314-439D9E61E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9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63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1FBA122-23F8-4272-96F9-A1D878482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777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504ECC9-06C7-4196-A5C8-3A0FF67AB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68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6D0C015-D2A3-4CF8-9FB1-11524DD8F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350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8158374-A8CC-4A07-AEAF-3E10FA4DE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067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119E-91EB-4D0D-A0D8-1DC28A6094B7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1FFC-33A0-4774-92F7-90C5D29BF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08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1BD9-9475-4B4F-AE65-B8ECE86B9385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9E1A-CF08-4A65-9809-69735B79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FEA1-3C59-488B-A772-754CE62E3D3A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5862-AA30-4B8D-AD0A-4BD185175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4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4EC2-D9E0-45E5-BCB6-019BD4B846F3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64DD-D2D6-4D3B-ADE3-6A1AD7C1F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5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0D41-787F-4123-B275-110AA8436133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9448-E80A-4F44-9BBB-FE35A614D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2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1859-1650-4ABB-81CF-36104391F501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E866-4FD2-4429-8EE4-7F4072DB9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2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5F07-712B-4DE1-A058-B7E183CA46AA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C73B-70DC-48BE-B322-362954F36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5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C1B7-C39E-4FD7-B7ED-F20A0B3E1E67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8FDA-3B2E-4BB7-B2FC-CE6056ACD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4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6247-A457-4DFB-AE55-74EC0816F2F2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6BF9-211B-4397-9519-621A28FF7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6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31B7-DA8D-485E-B523-6BF0E5E92F5C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D280-C4FE-43BC-B648-51491FBF6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0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3556-A6C3-4885-B2EA-73C7E34D1E5E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4801-EBEC-4459-9A3B-483C2304C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48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1DBEAAD-A9C5-49F0-B0EA-D0318E7BAD37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559D64E-10B5-489F-9161-6155D3BB13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01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F0B37F3-D487-411C-BCDA-27CED3AB2915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7099380-DC0B-4A7C-A686-2E5022B795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18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090FB04-0A1E-48A7-B963-D4BB2F68FB3B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3FEEEFE-53A9-47DC-8402-B2823B29B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55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B89F84E-8143-4B46-AD5D-13DFCB18F32E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9A6B9DD-DDFF-4E24-921D-66849313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9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09D28B8-9F83-4A77-8675-78AE6F4686E1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811337B-A223-4335-B1D1-8CFB724C17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9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57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363C921-AA75-4CFB-9D6F-812ABFF4F635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F5E2A9C-FBFE-49C9-9100-27D47AEA1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14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C9A434D-070C-4C59-B974-F2C0FEAFFCF2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9A87E44-E68F-4D9C-A3DB-E5119328F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0114CA-ECAC-4343-955C-029AE2AF00F9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5EAB4BE-6737-4A21-9DFC-21017F6BA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85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10A794-992F-4411-ABEB-C83133FB3993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64CEAEB-18FA-4FD3-8088-645B57CC7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88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CCD5A1F-DB4B-460F-8BA6-CC3B31445E70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284557D-F86C-4CF1-9D8B-5591F9A6B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20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1C8269-1536-40F1-9693-CF6016C1AD32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06BBF00-C05B-4B10-9105-195A86EFD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08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92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2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CA8C-8485-4BE9-8111-03CC3646E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9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48FBE-1999-4F00-A6E9-1F4FED72E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DAEA3-5532-49F3-A752-E45DE1584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6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C77E5-1950-4296-98CB-3F8123076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75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C8DAA-79E2-4701-8BBA-5E0758D69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455FA-A4A8-475C-881A-C5C10AF52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00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42444-8E2E-4E43-9C57-E13CC61AB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9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B6F0D-39F1-4415-B8A1-A7879B509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32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37E2-5F8F-4477-8E3E-9B02DC7D9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75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3D38-B85D-45AD-90BE-8674B22A9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12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2FBD7-1101-4B33-A209-50003D70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0" name="Rectangle 1052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1741" name="Rectangle 105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1742" name="Rectangle 10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1743" name="Rectangle 105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1746" name="Text Box 1058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Presentation Pro</a:t>
            </a:r>
            <a:endParaRPr lang="en-US" altLang="en-US" sz="3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71747" name="Picture 1059" descr="C:\WINDOWS\DESKTOP\PHlogoforPresP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1748" name="Object 1060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icture" r:id="rId4" imgW="2331720" imgH="1490472" progId="Word.Picture.8">
                  <p:embed/>
                </p:oleObj>
              </mc:Choice>
              <mc:Fallback>
                <p:oleObj name="Picture" r:id="rId4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49" name="Rectangle 1061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92788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05179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74536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453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0140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8604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17303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639932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358248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351430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678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6634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1551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4790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7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30922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6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9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8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BD350EA0-B643-43CE-860F-6B95F7C71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392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7C1D861-1F5B-4063-9144-FDB96A2EA767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D5F8CA-C3DE-4256-951D-2A33E721D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0F76FF9-22DE-44AC-B355-A598C894E066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62B99D7-1160-4F77-AB50-BC2B2D538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8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81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81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81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32EF58A-CE7E-4F6E-B2EB-37522468B797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875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 To Section:</a:t>
            </a:r>
            <a:endParaRPr lang="en-US" altLang="en-US" sz="30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0761" name="AutoShape 73"/>
          <p:cNvSpPr>
            <a:spLocks noChangeArrowheads="1"/>
          </p:cNvSpPr>
          <p:nvPr/>
        </p:nvSpPr>
        <p:spPr bwMode="auto">
          <a:xfrm>
            <a:off x="41529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42799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70772" name="Picture 84" descr="C:\WINDOWS\DESKTOP\PHlogoforPresPro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0773" name="Object 85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icture" r:id="rId19" imgW="2331720" imgH="1490472" progId="Word.Picture.8">
                  <p:embed/>
                </p:oleObj>
              </mc:Choice>
              <mc:Fallback>
                <p:oleObj name="Picture" r:id="rId19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74" name="Rectangle 86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3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hitehouse.gov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Tuesday March 3,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Identify key information relating to the President and Executive </a:t>
            </a:r>
            <a:r>
              <a:rPr lang="en-US" sz="2400" dirty="0" smtClean="0"/>
              <a:t>branch.</a:t>
            </a:r>
            <a:endParaRPr lang="en-US" sz="24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1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</a:t>
            </a:r>
            <a:r>
              <a:rPr lang="en-US" sz="2400" dirty="0" smtClean="0"/>
              <a:t>Supreme Court Decision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DISCUSSION: Executive Office of the President </a:t>
            </a:r>
            <a:r>
              <a:rPr lang="en-US" sz="2400" dirty="0" smtClean="0">
                <a:solidFill>
                  <a:prstClr val="black"/>
                </a:solidFill>
              </a:rPr>
              <a:t>Outline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REVIEW: Presidential Roles/Titles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QUICK WRITE: Presidential </a:t>
            </a:r>
            <a:r>
              <a:rPr lang="en-US" sz="2400" dirty="0" smtClean="0">
                <a:solidFill>
                  <a:prstClr val="black"/>
                </a:solidFill>
              </a:rPr>
              <a:t>Salary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CLOSURE: Need to </a:t>
            </a:r>
            <a:r>
              <a:rPr lang="en-US" sz="2400" dirty="0" smtClean="0">
                <a:solidFill>
                  <a:prstClr val="black"/>
                </a:solidFill>
              </a:rPr>
              <a:t>Know for President Quiz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***ASSIGNMENT: Workbook Pg. 69 – DUE TODAY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*President Quiz </a:t>
            </a:r>
            <a:r>
              <a:rPr lang="en-US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TOMORROW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*****Presidential Speeches to be Delivered on FRIDAY*****</a:t>
            </a:r>
            <a:endParaRPr lang="en-US" sz="1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1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Supreme Court Decision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***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minutes</a:t>
            </a:r>
            <a:r>
              <a:rPr lang="en-US" sz="2400" dirty="0" smtClean="0">
                <a:solidFill>
                  <a:prstClr val="black"/>
                </a:solidFill>
              </a:rPr>
              <a:t>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 the Supreme Court case arguments for US v. Nixon on P. 409.  </a:t>
            </a:r>
            <a:r>
              <a:rPr lang="en-US" sz="2400" dirty="0" smtClean="0">
                <a:solidFill>
                  <a:prstClr val="black"/>
                </a:solidFill>
              </a:rPr>
              <a:t>Answer each question below by writing a sentence (or 2) brief summary.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Summarize the issue of the case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Summarize the Arguments for Nixon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Summarize the Arguments for the U.S.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513" y="896938"/>
            <a:ext cx="77724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President:</a:t>
            </a:r>
            <a:br>
              <a:rPr lang="en-US" dirty="0" smtClean="0"/>
            </a:br>
            <a:r>
              <a:rPr lang="en-US" dirty="0" smtClean="0"/>
              <a:t>Powers	</a:t>
            </a:r>
          </a:p>
        </p:txBody>
      </p:sp>
      <p:pic>
        <p:nvPicPr>
          <p:cNvPr id="38915" name="Picture 5" descr="presidential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752600"/>
            <a:ext cx="48196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6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00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14, Section 2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2205" name="AutoShape 13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2206" name="AutoShape 14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2207" name="AutoShape 15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2208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2209" name="AutoShape 17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2210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392211" name="AutoShape 19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2212" name="Text 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9221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Executing the Law</a:t>
            </a:r>
          </a:p>
        </p:txBody>
      </p:sp>
      <p:sp>
        <p:nvSpPr>
          <p:cNvPr id="39221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4267200"/>
          </a:xfrm>
        </p:spPr>
        <p:txBody>
          <a:bodyPr/>
          <a:lstStyle/>
          <a:p>
            <a:r>
              <a:rPr lang="en-US" altLang="en-US" sz="2800" dirty="0"/>
              <a:t>As chief executive, the President executes (enforces, administers, carries out) the provisions of federal law.</a:t>
            </a:r>
          </a:p>
          <a:p>
            <a:r>
              <a:rPr lang="en-US" altLang="en-US" sz="2800" dirty="0"/>
              <a:t>The </a:t>
            </a:r>
            <a:r>
              <a:rPr lang="en-US" altLang="en-US" sz="2800" b="1" dirty="0">
                <a:solidFill>
                  <a:schemeClr val="tx2"/>
                </a:solidFill>
              </a:rPr>
              <a:t>oath of office</a:t>
            </a:r>
            <a:r>
              <a:rPr lang="en-US" altLang="en-US" sz="2800" dirty="0"/>
              <a:t> instructs the President to carry out the laws of the land.</a:t>
            </a:r>
          </a:p>
          <a:p>
            <a:r>
              <a:rPr lang="en-US" altLang="en-US" sz="2800" dirty="0"/>
              <a:t>The other provision is the Constitution’s command that “he shall take care that the laws be faithfully executed</a:t>
            </a:r>
            <a:r>
              <a:rPr lang="en-US" altLang="en-US" sz="2800" dirty="0" smtClean="0"/>
              <a:t>.”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4267200"/>
            <a:ext cx="91821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Executive 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Power – enforce laws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	head </a:t>
            </a: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of more than 2 million executive branch employees, federal agencies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Executive order – enforce policies &amp; programs enacted by Congress </a:t>
            </a:r>
            <a:endParaRPr lang="en-US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	(</a:t>
            </a: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1948 – Truman desegregated </a:t>
            </a:r>
            <a:r>
              <a:rPr lang="en-US" sz="16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armed forces)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Impoundment – refusal to spend money Congress has appropriated</a:t>
            </a:r>
          </a:p>
          <a:p>
            <a:pPr marL="8001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Appoint 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executive heads/Cabinet of advisors </a:t>
            </a:r>
            <a:endParaRPr lang="en-US" sz="20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8001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16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w/ Senate consent) (remove appointed officials)</a:t>
            </a:r>
          </a:p>
        </p:txBody>
      </p:sp>
    </p:spTree>
    <p:extLst>
      <p:ext uri="{BB962C8B-B14F-4D97-AF65-F5344CB8AC3E}">
        <p14:creationId xmlns:p14="http://schemas.microsoft.com/office/powerpoint/2010/main" val="35142730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Ordinance Power</a:t>
            </a:r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14, Section 2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3276" name="AutoShape 60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3277" name="AutoShape 61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3278" name="AutoShape 62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3279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3280" name="AutoShape 64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3281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393282" name="AutoShape 66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3283" name="Text Box 6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93291" name="Rectangle 7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dirty="0"/>
              <a:t>The President has the power to issue executive orders. An </a:t>
            </a:r>
            <a:r>
              <a:rPr lang="en-US" altLang="en-US" sz="2400" b="1" dirty="0">
                <a:solidFill>
                  <a:schemeClr val="tx2"/>
                </a:solidFill>
              </a:rPr>
              <a:t>executive order</a:t>
            </a:r>
            <a:r>
              <a:rPr lang="en-US" altLang="en-US" sz="2400" dirty="0"/>
              <a:t> is a directive, rule, or regulation that has the effect of law</a:t>
            </a:r>
            <a:r>
              <a:rPr lang="en-US" altLang="en-US" sz="2400" dirty="0" smtClean="0"/>
              <a:t>. (Implied Power) </a:t>
            </a:r>
            <a:endParaRPr lang="en-US" altLang="en-US" sz="2400" dirty="0"/>
          </a:p>
          <a:p>
            <a:r>
              <a:rPr lang="en-US" altLang="en-US" sz="2400" dirty="0"/>
              <a:t>The power to issue these orders, the </a:t>
            </a:r>
            <a:r>
              <a:rPr lang="en-US" altLang="en-US" sz="2400" b="1" dirty="0">
                <a:solidFill>
                  <a:schemeClr val="tx2"/>
                </a:solidFill>
              </a:rPr>
              <a:t>ordinance power</a:t>
            </a:r>
            <a:r>
              <a:rPr lang="en-US" altLang="en-US" sz="2400" dirty="0">
                <a:solidFill>
                  <a:schemeClr val="tx1"/>
                </a:solidFill>
              </a:rPr>
              <a:t>,</a:t>
            </a:r>
            <a:r>
              <a:rPr lang="en-US" altLang="en-US" sz="2400" dirty="0"/>
              <a:t> arises from two sources: the Constitution and acts of Congress. </a:t>
            </a:r>
          </a:p>
        </p:txBody>
      </p:sp>
      <p:sp>
        <p:nvSpPr>
          <p:cNvPr id="393292" name="Rectangle 76"/>
          <p:cNvSpPr>
            <a:spLocks noChangeArrowheads="1"/>
          </p:cNvSpPr>
          <p:nvPr/>
        </p:nvSpPr>
        <p:spPr bwMode="auto">
          <a:xfrm>
            <a:off x="309563" y="3754438"/>
            <a:ext cx="4233862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>
                <a:solidFill>
                  <a:srgbClr val="000000"/>
                </a:solidFill>
                <a:latin typeface="Arial" charset="0"/>
              </a:defRPr>
            </a:lvl1pPr>
            <a:lvl2pPr indent="7938" algn="l">
              <a:spcBef>
                <a:spcPct val="40000"/>
              </a:spcBef>
              <a:buClr>
                <a:schemeClr val="tx1"/>
              </a:buClr>
              <a:defRPr kumimoji="1" sz="1600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 sz="1600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2200" smtClean="0"/>
              <a:t>Although not specifically mentioned in the Constitution, the ordinance power is clearly intended.</a:t>
            </a:r>
            <a:r>
              <a:rPr lang="en-US" altLang="en-US" smtClean="0"/>
              <a:t> </a:t>
            </a:r>
          </a:p>
        </p:txBody>
      </p:sp>
      <p:sp>
        <p:nvSpPr>
          <p:cNvPr id="393293" name="Rectangle 77"/>
          <p:cNvSpPr>
            <a:spLocks noChangeArrowheads="1"/>
          </p:cNvSpPr>
          <p:nvPr/>
        </p:nvSpPr>
        <p:spPr bwMode="auto">
          <a:xfrm>
            <a:off x="4733925" y="3738563"/>
            <a:ext cx="41243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>
                <a:solidFill>
                  <a:srgbClr val="000000"/>
                </a:solidFill>
                <a:latin typeface="Arial" charset="0"/>
              </a:defRPr>
            </a:lvl1pPr>
            <a:lvl2pPr indent="7938" algn="l">
              <a:spcBef>
                <a:spcPct val="40000"/>
              </a:spcBef>
              <a:buClr>
                <a:schemeClr val="tx1"/>
              </a:buClr>
              <a:defRPr kumimoji="1" sz="1600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 sz="1600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2200" smtClean="0"/>
              <a:t>The size of government has caused Congress to delegate more and more discretion to the President and presidential subordinates.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68056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pPr algn="ctr"/>
            <a:r>
              <a:rPr lang="en-US" altLang="en-US" dirty="0"/>
              <a:t>Commander in Chief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" y="838200"/>
            <a:ext cx="9144000" cy="4267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200" b="1" i="1" dirty="0">
                <a:solidFill>
                  <a:schemeClr val="hlink"/>
                </a:solidFill>
              </a:rPr>
              <a:t>Making Undeclared War</a:t>
            </a:r>
            <a:endParaRPr lang="en-US" altLang="en-US" sz="2200" dirty="0"/>
          </a:p>
          <a:p>
            <a:r>
              <a:rPr lang="en-US" altLang="en-US" sz="2200" dirty="0"/>
              <a:t>Many Presidents have used the armed forces abroad without a declaration of war. </a:t>
            </a:r>
          </a:p>
          <a:p>
            <a:pPr>
              <a:buFontTx/>
              <a:buNone/>
            </a:pPr>
            <a:r>
              <a:rPr lang="en-US" altLang="en-US" sz="2200" b="1" i="1" dirty="0">
                <a:solidFill>
                  <a:srgbClr val="FF0000"/>
                </a:solidFill>
              </a:rPr>
              <a:t>Wartime Powers</a:t>
            </a:r>
            <a:endParaRPr lang="en-US" altLang="en-US" sz="2200" dirty="0"/>
          </a:p>
          <a:p>
            <a:r>
              <a:rPr lang="en-US" altLang="en-US" sz="2200" dirty="0"/>
              <a:t>The President’s powers as commander in chief are far greater during a war than they are in normal times.</a:t>
            </a:r>
          </a:p>
          <a:p>
            <a:pPr>
              <a:buFontTx/>
              <a:buNone/>
            </a:pPr>
            <a:r>
              <a:rPr lang="en-US" altLang="en-US" sz="2200" b="1" i="1" dirty="0">
                <a:solidFill>
                  <a:srgbClr val="003300"/>
                </a:solidFill>
              </a:rPr>
              <a:t>The War Powers Resolution</a:t>
            </a:r>
            <a:endParaRPr lang="en-US" altLang="en-US" sz="2200" dirty="0"/>
          </a:p>
          <a:p>
            <a:r>
              <a:rPr lang="en-US" altLang="en-US" sz="2200" dirty="0"/>
              <a:t>The War Powers Resolution of 1973 limits the President’s war-making powers.</a:t>
            </a:r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14,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30085" name="AutoShape 5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086" name="AutoShape 6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087" name="AutoShape 7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088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30089" name="AutoShape 9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090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430091" name="AutoShape 11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092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430093" name="Rectangle 13"/>
          <p:cNvSpPr>
            <a:spLocks noChangeArrowheads="1"/>
          </p:cNvSpPr>
          <p:nvPr/>
        </p:nvSpPr>
        <p:spPr bwMode="auto">
          <a:xfrm>
            <a:off x="0" y="533400"/>
            <a:ext cx="91440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679450" indent="-214313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algn="ctr" eaLnBrk="0" hangingPunct="0">
              <a:buClr>
                <a:srgbClr val="000000"/>
              </a:buClr>
              <a:buFontTx/>
              <a:buChar char=" "/>
            </a:pPr>
            <a:r>
              <a:rPr lang="en-US" altLang="en-US" sz="1600" u="sng" dirty="0" smtClean="0"/>
              <a:t>The Constitution makes the President the commander in chief of the nation’s armed forces.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-6350" y="46552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900" lvl="4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Commander in Chief 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– 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national 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security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Send forces into action w/o formal declaration of war w/ or w/o Congressional approval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Make key military decisions (including using the atomic bomb)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Special War Powers (more control at home) price controls, government control of war industries, rationing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Emergency Powers – rioting, natural disaster (flood, hurricane, tornado)</a:t>
            </a:r>
          </a:p>
        </p:txBody>
      </p:sp>
    </p:spTree>
    <p:extLst>
      <p:ext uri="{BB962C8B-B14F-4D97-AF65-F5344CB8AC3E}">
        <p14:creationId xmlns:p14="http://schemas.microsoft.com/office/powerpoint/2010/main" val="14981195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Judicial Powers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8200"/>
            <a:ext cx="9144000" cy="4545013"/>
          </a:xfrm>
        </p:spPr>
        <p:txBody>
          <a:bodyPr/>
          <a:lstStyle/>
          <a:p>
            <a:r>
              <a:rPr lang="en-US" altLang="en-US" sz="2800" dirty="0"/>
              <a:t>The Constitution gives the President the power to </a:t>
            </a:r>
            <a:r>
              <a:rPr lang="en-US" altLang="en-US" sz="2800" i="1" dirty="0"/>
              <a:t>“...grant reprieves and pardons for offenses against the United States, except in cases of impeachment.”</a:t>
            </a:r>
            <a:r>
              <a:rPr lang="en-US" altLang="en-US" sz="2800" dirty="0"/>
              <a:t> —Article II, Section 2, Clause 1</a:t>
            </a:r>
          </a:p>
          <a:p>
            <a:r>
              <a:rPr lang="en-US" altLang="en-US" sz="2800" dirty="0"/>
              <a:t>A </a:t>
            </a:r>
            <a:r>
              <a:rPr lang="en-US" altLang="en-US" sz="2800" b="1" dirty="0">
                <a:solidFill>
                  <a:schemeClr val="tx2"/>
                </a:solidFill>
              </a:rPr>
              <a:t>reprieve</a:t>
            </a:r>
            <a:r>
              <a:rPr lang="en-US" altLang="en-US" sz="2800" dirty="0"/>
              <a:t> is the postponement of the execution of a sentence.</a:t>
            </a:r>
          </a:p>
          <a:p>
            <a:r>
              <a:rPr lang="en-US" altLang="en-US" sz="2800" dirty="0"/>
              <a:t>A </a:t>
            </a:r>
            <a:r>
              <a:rPr lang="en-US" altLang="en-US" sz="2800" b="1" dirty="0">
                <a:solidFill>
                  <a:schemeClr val="tx2"/>
                </a:solidFill>
              </a:rPr>
              <a:t>pardon</a:t>
            </a:r>
            <a:r>
              <a:rPr lang="en-US" altLang="en-US" sz="2800" dirty="0"/>
              <a:t> is legal forgiveness for a crime.</a:t>
            </a:r>
          </a:p>
          <a:p>
            <a:r>
              <a:rPr lang="en-US" altLang="en-US" sz="2800" dirty="0"/>
              <a:t>These powers of </a:t>
            </a:r>
            <a:r>
              <a:rPr lang="en-US" altLang="en-US" sz="2800" b="1" dirty="0">
                <a:solidFill>
                  <a:schemeClr val="tx2"/>
                </a:solidFill>
              </a:rPr>
              <a:t>clemency</a:t>
            </a:r>
            <a:r>
              <a:rPr lang="en-US" altLang="en-US" sz="2800" b="1" dirty="0"/>
              <a:t> </a:t>
            </a:r>
            <a:r>
              <a:rPr lang="en-US" altLang="en-US" sz="2800" dirty="0"/>
              <a:t>(mercy or leniency) may be used only in cases of federal crimes.</a:t>
            </a:r>
            <a:endParaRPr lang="en-US" altLang="en-US" sz="1800" dirty="0"/>
          </a:p>
        </p:txBody>
      </p:sp>
      <p:sp>
        <p:nvSpPr>
          <p:cNvPr id="400391" name="Rectangle 7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14, Section 4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0436" name="AutoShape 52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37" name="Text Box 5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0438" name="AutoShape 54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39" name="Text Box 5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0440" name="AutoShape 56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41" name="Text Box 5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400444" name="AutoShape 60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45" name="AutoShape 61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9066" y="5562600"/>
            <a:ext cx="9173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Judicial Powers – appoint federal judges </a:t>
            </a:r>
            <a:r>
              <a:rPr lang="en-US" sz="1600" kern="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(w/ Senate consent)</a:t>
            </a:r>
            <a:endParaRPr lang="en-US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349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The Power to Make Treaties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14,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6302" name="AutoShape 14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6303" name="AutoShape 15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6304" name="AutoShape 16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6305" name="Text 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6306" name="AutoShape 18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6307" name="Text 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396308" name="AutoShape 20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6309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96312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4267200"/>
          </a:xfrm>
        </p:spPr>
        <p:txBody>
          <a:bodyPr/>
          <a:lstStyle/>
          <a:p>
            <a:r>
              <a:rPr lang="en-US" altLang="en-US" sz="3200" dirty="0"/>
              <a:t>A </a:t>
            </a:r>
            <a:r>
              <a:rPr lang="en-US" altLang="en-US" sz="3200" b="1" dirty="0">
                <a:solidFill>
                  <a:schemeClr val="tx2"/>
                </a:solidFill>
              </a:rPr>
              <a:t>treaty</a:t>
            </a:r>
            <a:r>
              <a:rPr lang="en-US" altLang="en-US" sz="3200" dirty="0"/>
              <a:t> is a formal agreement between two or more sovereign states.</a:t>
            </a:r>
          </a:p>
          <a:p>
            <a:r>
              <a:rPr lang="en-US" altLang="en-US" sz="3200" dirty="0"/>
              <a:t>The President, usually through the secretary of state, negotiates these international agreements.</a:t>
            </a:r>
          </a:p>
          <a:p>
            <a:r>
              <a:rPr lang="en-US" altLang="en-US" sz="3200" dirty="0"/>
              <a:t>All treaties must pass approval by a two thirds of the members present vote in the Senate.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-6350" y="5029200"/>
            <a:ext cx="91503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0" lvl="1" indent="-214313" eaLnBrk="0" hangingPunct="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FontTx/>
              <a:buChar char=" "/>
            </a:pPr>
            <a:r>
              <a:rPr kumimoji="1" lang="en-US" altLang="en-US" sz="2400" kern="0" dirty="0">
                <a:solidFill>
                  <a:srgbClr val="000000"/>
                </a:solidFill>
                <a:latin typeface="Arial"/>
              </a:rPr>
              <a:t>(1) </a:t>
            </a:r>
            <a:r>
              <a:rPr kumimoji="1" lang="en-US" altLang="en-US" sz="2400" kern="0" dirty="0" smtClean="0">
                <a:solidFill>
                  <a:srgbClr val="000000"/>
                </a:solidFill>
                <a:latin typeface="Arial"/>
              </a:rPr>
              <a:t>Appoints &amp; accepts ambassadors </a:t>
            </a:r>
            <a:r>
              <a:rPr kumimoji="1" lang="en-US" altLang="en-US" sz="2400" kern="0" dirty="0">
                <a:solidFill>
                  <a:srgbClr val="000000"/>
                </a:solidFill>
                <a:latin typeface="Arial"/>
              </a:rPr>
              <a:t>and other diplomats;</a:t>
            </a:r>
          </a:p>
        </p:txBody>
      </p:sp>
    </p:spTree>
    <p:extLst>
      <p:ext uri="{BB962C8B-B14F-4D97-AF65-F5344CB8AC3E}">
        <p14:creationId xmlns:p14="http://schemas.microsoft.com/office/powerpoint/2010/main" val="23632125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Executive Agreements</a:t>
            </a: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14,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7323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7324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7325" name="AutoShape 13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7326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7327" name="AutoShape 15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7328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397329" name="AutoShape 17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7330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97337" name="Rectangle 2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dirty="0"/>
              <a:t>An executive agreement is a pact between the President and the head of a foreign state, or a subordinate.</a:t>
            </a:r>
            <a:endParaRPr lang="en-US" altLang="en-US" dirty="0"/>
          </a:p>
        </p:txBody>
      </p:sp>
      <p:sp>
        <p:nvSpPr>
          <p:cNvPr id="397338" name="Rectangle 26"/>
          <p:cNvSpPr>
            <a:spLocks noChangeArrowheads="1"/>
          </p:cNvSpPr>
          <p:nvPr/>
        </p:nvSpPr>
        <p:spPr bwMode="auto">
          <a:xfrm>
            <a:off x="307975" y="2989263"/>
            <a:ext cx="86106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679450" indent="-214313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3600" smtClean="0"/>
              <a:t>Unlike  treaties, executive agreements do not require Senate consent.</a:t>
            </a:r>
          </a:p>
        </p:txBody>
      </p:sp>
    </p:spTree>
    <p:extLst>
      <p:ext uri="{BB962C8B-B14F-4D97-AF65-F5344CB8AC3E}">
        <p14:creationId xmlns:p14="http://schemas.microsoft.com/office/powerpoint/2010/main" val="25119766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Power of Recognition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14,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8349" name="AutoShape 13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8350" name="AutoShape 14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8351" name="AutoShape 15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8352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8353" name="AutoShape 17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8354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398355" name="AutoShape 19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8356" name="Text 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98363" name="Rectangle 27"/>
          <p:cNvSpPr>
            <a:spLocks noChangeArrowheads="1"/>
          </p:cNvSpPr>
          <p:nvPr/>
        </p:nvSpPr>
        <p:spPr bwMode="auto">
          <a:xfrm>
            <a:off x="304800" y="990600"/>
            <a:ext cx="86106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679450" indent="-214313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algn="ctr" eaLnBrk="0" hangingPunct="0">
              <a:buClr>
                <a:srgbClr val="000000"/>
              </a:buClr>
              <a:buFontTx/>
              <a:buChar char=" "/>
            </a:pPr>
            <a:r>
              <a:rPr lang="en-US" altLang="en-US" sz="3200" smtClean="0"/>
              <a:t>The power of </a:t>
            </a:r>
            <a:r>
              <a:rPr lang="en-US" altLang="en-US" sz="3200" b="1" smtClean="0">
                <a:solidFill>
                  <a:srgbClr val="800000"/>
                </a:solidFill>
              </a:rPr>
              <a:t>recognition</a:t>
            </a:r>
            <a:r>
              <a:rPr lang="en-US" altLang="en-US" sz="3200" smtClean="0"/>
              <a:t> is exercised when the President, acting for the United States, acknowledges the legal existence of another sovereign state.</a:t>
            </a:r>
            <a:endParaRPr lang="en-US" altLang="en-US" smtClean="0"/>
          </a:p>
        </p:txBody>
      </p:sp>
      <p:sp>
        <p:nvSpPr>
          <p:cNvPr id="398364" name="Rectangle 28"/>
          <p:cNvSpPr>
            <a:spLocks noChangeArrowheads="1"/>
          </p:cNvSpPr>
          <p:nvPr/>
        </p:nvSpPr>
        <p:spPr bwMode="auto">
          <a:xfrm>
            <a:off x="282575" y="3214688"/>
            <a:ext cx="86106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679450" indent="-214313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2400" smtClean="0"/>
              <a:t>The President may show American displeasure with the conduct of another country by asking for the recall of that nation’s ambassador or other diplomatic representatives in this country.</a:t>
            </a:r>
          </a:p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2400" smtClean="0"/>
              <a:t>The official is declared to be </a:t>
            </a:r>
            <a:r>
              <a:rPr lang="en-US" altLang="en-US" sz="2400" b="1" i="1" smtClean="0">
                <a:solidFill>
                  <a:srgbClr val="800000"/>
                </a:solidFill>
              </a:rPr>
              <a:t>persona non grata,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or an unwelcome person.</a:t>
            </a:r>
          </a:p>
        </p:txBody>
      </p:sp>
    </p:spTree>
    <p:extLst>
      <p:ext uri="{BB962C8B-B14F-4D97-AF65-F5344CB8AC3E}">
        <p14:creationId xmlns:p14="http://schemas.microsoft.com/office/powerpoint/2010/main" val="5091804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Appointment Power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092200"/>
            <a:ext cx="8610600" cy="4652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With Senate consent, the President names most of the top-ranking officers of the Federal Government, including:</a:t>
            </a:r>
            <a:endParaRPr lang="en-US" altLang="en-US" sz="2400" dirty="0"/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/>
              <a:t>(1) ambassadors and other diplomats;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/>
              <a:t>(2) Cabinet members and their top aides;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/>
              <a:t>(3) the heads of such independent agencies as the EPA and NASA;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/>
              <a:t>(4) all federal judges, attorneys, and U.S. marshals;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/>
              <a:t>(5) all officers in the armed forces.</a:t>
            </a:r>
          </a:p>
        </p:txBody>
      </p:sp>
      <p:sp>
        <p:nvSpPr>
          <p:cNvPr id="394248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14, Section 2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4251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4252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4253" name="AutoShape 13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4254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4255" name="AutoShape 15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4256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394257" name="AutoShape 17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4258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682389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Removal Power</a:t>
            </a: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14, Section 2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23940" name="AutoShape 4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3941" name="AutoShape 5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3942" name="AutoShape 6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3943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23944" name="AutoShape 8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3945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423946" name="AutoShape 10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3947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423973" name="Rectangle 3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The Historical Debate</a:t>
            </a:r>
            <a:endParaRPr lang="en-US" altLang="en-US"/>
          </a:p>
          <a:p>
            <a:r>
              <a:rPr lang="en-US" altLang="en-US" sz="2800"/>
              <a:t>Debate ensued in the First Congress as to whether the President could remove appointees without the consent of the Senate.</a:t>
            </a:r>
          </a:p>
          <a:p>
            <a:r>
              <a:rPr lang="en-US" altLang="en-US" sz="2800"/>
              <a:t>The view that the President may remove the officials he appoints without Senate consent has prevailed over time. </a:t>
            </a:r>
          </a:p>
          <a:p>
            <a:r>
              <a:rPr lang="en-US" altLang="en-US" sz="2800"/>
              <a:t>In general, the President may remove any appointees except federal judges.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4134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West Wing</a:t>
            </a:r>
          </a:p>
        </p:txBody>
      </p:sp>
      <p:pic>
        <p:nvPicPr>
          <p:cNvPr id="67587" name="Content Placeholder 5" descr="west-wing-1968-3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143000"/>
            <a:ext cx="4160838" cy="5353050"/>
          </a:xfrm>
        </p:spPr>
      </p:pic>
      <p:sp>
        <p:nvSpPr>
          <p:cNvPr id="67588" name="TextBox 6"/>
          <p:cNvSpPr txBox="1">
            <a:spLocks noChangeArrowheads="1"/>
          </p:cNvSpPr>
          <p:nvPr/>
        </p:nvSpPr>
        <p:spPr bwMode="auto">
          <a:xfrm>
            <a:off x="5334000" y="4876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The Oval Office </a:t>
            </a:r>
          </a:p>
        </p:txBody>
      </p:sp>
      <p:sp>
        <p:nvSpPr>
          <p:cNvPr id="67589" name="TextBox 7"/>
          <p:cNvSpPr txBox="1">
            <a:spLocks noChangeArrowheads="1"/>
          </p:cNvSpPr>
          <p:nvPr/>
        </p:nvSpPr>
        <p:spPr bwMode="auto">
          <a:xfrm>
            <a:off x="7162800" y="17526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The Mansion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6248400" y="838200"/>
            <a:ext cx="731838" cy="1216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7848600" y="2133600"/>
            <a:ext cx="3810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5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-228600"/>
            <a:ext cx="8382000" cy="914400"/>
          </a:xfrm>
        </p:spPr>
        <p:txBody>
          <a:bodyPr/>
          <a:lstStyle/>
          <a:p>
            <a:pPr algn="ctr"/>
            <a:r>
              <a:rPr lang="en-US" altLang="en-US" dirty="0"/>
              <a:t>Legislative Powers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14, Section 4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9376" name="AutoShape 1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77" name="AutoShape 1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78" name="AutoShape 18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79" name="Text 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9380" name="AutoShape 20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81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9382" name="AutoShape 22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83" name="Text 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99390" name="Text Box 30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-24685" y="394951"/>
            <a:ext cx="4536136" cy="42672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  <a:buFontTx/>
              <a:buChar char=" "/>
            </a:pPr>
            <a:r>
              <a:rPr lang="en-US" altLang="en-US" b="1" dirty="0">
                <a:solidFill>
                  <a:schemeClr val="folHlink"/>
                </a:solidFill>
              </a:rPr>
              <a:t>Recommending Legislation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en-US" sz="2200" dirty="0"/>
              <a:t>The Constitution provides that the President shall report to Congress on the state of the Union and recommend necessary legislation.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en-US" sz="2200" dirty="0"/>
              <a:t>This power is often called the </a:t>
            </a:r>
            <a:r>
              <a:rPr kumimoji="0" lang="en-US" altLang="en-US" sz="2200" i="1" dirty="0"/>
              <a:t>message power</a:t>
            </a:r>
            <a:r>
              <a:rPr kumimoji="0" lang="en-US" altLang="en-US" sz="2200" dirty="0"/>
              <a:t>.</a:t>
            </a:r>
            <a:endParaRPr kumimoji="0" lang="en-US" altLang="en-US" sz="2400" dirty="0"/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4680798" y="380999"/>
            <a:ext cx="443388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>
                <a:solidFill>
                  <a:srgbClr val="000000"/>
                </a:solidFill>
                <a:latin typeface="Arial" charset="0"/>
              </a:defRPr>
            </a:lvl1pPr>
            <a:lvl2pPr indent="7938" algn="l">
              <a:spcBef>
                <a:spcPct val="40000"/>
              </a:spcBef>
              <a:buClr>
                <a:schemeClr val="tx1"/>
              </a:buClr>
              <a:defRPr kumimoji="1" sz="1600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 sz="1600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</a:pPr>
            <a:r>
              <a:rPr kumimoji="0" lang="en-US" altLang="en-US" sz="2800" b="1" dirty="0" smtClean="0">
                <a:solidFill>
                  <a:srgbClr val="FF0000"/>
                </a:solidFill>
              </a:rPr>
              <a:t>The Veto Power</a:t>
            </a:r>
            <a:endParaRPr kumimoji="0" lang="en-US" altLang="en-US" sz="2100" dirty="0" smtClean="0"/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kumimoji="0" lang="en-US" altLang="en-US" sz="2200" dirty="0" smtClean="0"/>
              <a:t>All legislation passed by Congress is sent to the President for approval. 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kumimoji="0" lang="en-US" altLang="en-US" sz="2200" dirty="0" smtClean="0"/>
              <a:t>If the President disapproves of a bill, he can veto it. That veto can only be overturned by a two-thirds vote of both houses of Congress.</a:t>
            </a:r>
            <a:endParaRPr kumimoji="0" lang="en-US" altLang="en-US" sz="2000" dirty="0" smtClean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78416" y="4648199"/>
            <a:ext cx="85359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79450" indent="-2143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defRPr kumimoji="1" sz="2400">
                <a:solidFill>
                  <a:srgbClr val="000000"/>
                </a:solidFill>
                <a:latin typeface="+mn-lt"/>
              </a:defRPr>
            </a:lvl2pPr>
            <a:lvl3pPr marL="1144588" indent="-231775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000">
                <a:solidFill>
                  <a:srgbClr val="000000"/>
                </a:solidFill>
                <a:latin typeface="+mn-lt"/>
              </a:defRPr>
            </a:lvl3pPr>
            <a:lvl4pPr marL="1592263" indent="-214313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 sz="1800">
                <a:solidFill>
                  <a:srgbClr val="000000"/>
                </a:solidFill>
                <a:latin typeface="+mn-lt"/>
              </a:defRPr>
            </a:lvl4pPr>
            <a:lvl5pPr marL="21129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701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30273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845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9417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algn="ctr">
              <a:buClr>
                <a:srgbClr val="000000"/>
              </a:buClr>
              <a:buFontTx/>
              <a:buChar char=" "/>
            </a:pPr>
            <a:r>
              <a:rPr lang="en-US" altLang="en-US" b="1" kern="0" smtClean="0">
                <a:solidFill>
                  <a:srgbClr val="003300"/>
                </a:solidFill>
              </a:rPr>
              <a:t>Other Legislative Powers</a:t>
            </a:r>
            <a:endParaRPr lang="en-US" altLang="en-US" sz="1800" kern="0" smtClean="0"/>
          </a:p>
          <a:p>
            <a:pPr>
              <a:buClr>
                <a:srgbClr val="000000"/>
              </a:buClr>
            </a:pPr>
            <a:r>
              <a:rPr lang="en-US" altLang="en-US" sz="2400" kern="0" smtClean="0"/>
              <a:t>According to Article II, Section 3 of the Constitution, only the President can call a Congress into special session. </a:t>
            </a:r>
            <a:endParaRPr lang="en-US" alt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7805794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 u="sng" smtClean="0"/>
              <a:t>QUICK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latin typeface="Times New Roman"/>
                <a:ea typeface="Times New Roman"/>
              </a:rPr>
              <a:t>TAKE 10 </a:t>
            </a:r>
            <a:r>
              <a:rPr lang="en-US" b="1" dirty="0" smtClean="0">
                <a:latin typeface="Times New Roman"/>
                <a:ea typeface="Times New Roman"/>
              </a:rPr>
              <a:t>MIN </a:t>
            </a:r>
            <a:r>
              <a:rPr lang="en-US" b="1" dirty="0" smtClean="0">
                <a:latin typeface="Times New Roman"/>
                <a:ea typeface="Times New Roman"/>
              </a:rPr>
              <a:t>TO ANSWER THE </a:t>
            </a:r>
            <a:r>
              <a:rPr lang="en-US" b="1" dirty="0" smtClean="0">
                <a:latin typeface="Times New Roman"/>
                <a:ea typeface="Times New Roman"/>
              </a:rPr>
              <a:t>FOLLOWING.  You can refer to your notes to make your case.</a:t>
            </a:r>
            <a:endParaRPr lang="en-US" b="1" dirty="0" smtClean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Times New Roman"/>
                <a:ea typeface="Times New Roman"/>
              </a:rPr>
              <a:t>Congress has the power of determining the President’s salary.  At $400,000 a year, the President’s salary is far more than the average citizen, but far less than the yearly income of many wealthy Americans.  You are a member of Congress: write a well-written ½ page quick write defending your position about whether the President’s pay is fair, whether he deserves a raise, or whether he is over-paid.  Be sure to use factual support based on his </a:t>
            </a:r>
            <a:r>
              <a:rPr lang="en-US" dirty="0" smtClean="0">
                <a:latin typeface="Times New Roman"/>
                <a:ea typeface="Times New Roman"/>
              </a:rPr>
              <a:t>responsibilities.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latin typeface="Times New Roman"/>
                <a:ea typeface="Times New Roman"/>
              </a:rPr>
              <a:t>	</a:t>
            </a:r>
            <a:r>
              <a:rPr lang="en-US" sz="2400" b="1" dirty="0" smtClean="0">
                <a:latin typeface="Times New Roman"/>
                <a:ea typeface="Times New Roman"/>
              </a:rPr>
              <a:t>(</a:t>
            </a:r>
            <a:r>
              <a:rPr lang="en-US" sz="2400" b="1" dirty="0" smtClean="0">
                <a:latin typeface="Times New Roman"/>
                <a:ea typeface="Times New Roman"/>
              </a:rPr>
              <a:t>HINT – Powers &amp; Roles we’ve covered).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KNOW FOR QUIZ: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&amp; Executive Branch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MC Questions</a:t>
            </a:r>
          </a:p>
          <a:p>
            <a:r>
              <a:rPr lang="en-US" dirty="0" smtClean="0"/>
              <a:t>Role of primary election</a:t>
            </a:r>
          </a:p>
          <a:p>
            <a:r>
              <a:rPr lang="en-US" dirty="0" smtClean="0"/>
              <a:t>Electoral College system</a:t>
            </a:r>
          </a:p>
          <a:p>
            <a:r>
              <a:rPr lang="en-US" dirty="0" smtClean="0"/>
              <a:t># of Electoral votes needed to win</a:t>
            </a:r>
          </a:p>
          <a:p>
            <a:r>
              <a:rPr lang="en-US" dirty="0" smtClean="0"/>
              <a:t>3 Presidential qualifications in the Constitution</a:t>
            </a:r>
          </a:p>
          <a:p>
            <a:r>
              <a:rPr lang="en-US" dirty="0" smtClean="0"/>
              <a:t>Oath of office to protect what</a:t>
            </a:r>
          </a:p>
          <a:p>
            <a:r>
              <a:rPr lang="en-US" dirty="0" smtClean="0"/>
              <a:t>Line of succession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715000"/>
          </a:xfrm>
        </p:spPr>
        <p:txBody>
          <a:bodyPr/>
          <a:lstStyle/>
          <a:p>
            <a:endParaRPr lang="en-US" dirty="0" smtClean="0"/>
          </a:p>
          <a:p>
            <a:pPr lvl="0"/>
            <a:r>
              <a:rPr lang="en-US" dirty="0">
                <a:solidFill>
                  <a:prstClr val="black"/>
                </a:solidFill>
              </a:rPr>
              <a:t>12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Amendment</a:t>
            </a:r>
          </a:p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Presidential Cabinet</a:t>
            </a:r>
          </a:p>
          <a:p>
            <a:r>
              <a:rPr lang="en-US" dirty="0" smtClean="0"/>
              <a:t>Executive Order</a:t>
            </a:r>
          </a:p>
          <a:p>
            <a:r>
              <a:rPr lang="en-US" dirty="0" smtClean="0"/>
              <a:t>Executive Agreement</a:t>
            </a:r>
          </a:p>
          <a:p>
            <a:r>
              <a:rPr lang="en-US" dirty="0" smtClean="0"/>
              <a:t>Executive Privilege</a:t>
            </a:r>
          </a:p>
          <a:p>
            <a:r>
              <a:rPr lang="en-US" dirty="0" smtClean="0"/>
              <a:t>Power granting control over the armed forces</a:t>
            </a:r>
          </a:p>
          <a:p>
            <a:r>
              <a:rPr lang="en-US" dirty="0" smtClean="0"/>
              <a:t>Treaty Power</a:t>
            </a:r>
          </a:p>
          <a:p>
            <a:r>
              <a:rPr lang="en-US" dirty="0" smtClean="0"/>
              <a:t>Presidential roles/titles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STATE FLAG POSTER </a:t>
            </a:r>
            <a:br>
              <a:rPr lang="en-US" b="1" u="sng" dirty="0" smtClean="0"/>
            </a:br>
            <a:r>
              <a:rPr lang="en-US" b="1" u="sng" dirty="0" smtClean="0"/>
              <a:t>CONTEST RESULTS BY PERIOD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PERIOD 3 –</a:t>
            </a:r>
          </a:p>
          <a:p>
            <a:pPr marL="0" indent="0">
              <a:buNone/>
            </a:pPr>
            <a:r>
              <a:rPr lang="en-US" dirty="0" smtClean="0"/>
              <a:t>4 - Mississippi</a:t>
            </a:r>
          </a:p>
          <a:p>
            <a:pPr marL="0" indent="0">
              <a:buNone/>
            </a:pPr>
            <a:r>
              <a:rPr lang="en-US" dirty="0" smtClean="0"/>
              <a:t>3 - Oregon</a:t>
            </a:r>
          </a:p>
          <a:p>
            <a:pPr marL="0" indent="0">
              <a:buNone/>
            </a:pPr>
            <a:r>
              <a:rPr lang="en-US" dirty="0" smtClean="0"/>
              <a:t>2 - Senate</a:t>
            </a:r>
          </a:p>
          <a:p>
            <a:pPr marL="0" indent="0">
              <a:buNone/>
            </a:pPr>
            <a:r>
              <a:rPr lang="en-US" dirty="0" smtClean="0"/>
              <a:t>1 – Florida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PERIOD 4 –</a:t>
            </a:r>
          </a:p>
          <a:p>
            <a:pPr marL="0" indent="0">
              <a:buNone/>
            </a:pPr>
            <a:r>
              <a:rPr lang="en-US" dirty="0" smtClean="0"/>
              <a:t>4 – New York</a:t>
            </a:r>
          </a:p>
          <a:p>
            <a:pPr marL="0" indent="0">
              <a:buNone/>
            </a:pPr>
            <a:r>
              <a:rPr lang="en-US" dirty="0" smtClean="0"/>
              <a:t>3 – Senate</a:t>
            </a:r>
          </a:p>
          <a:p>
            <a:pPr marL="0" indent="0">
              <a:buNone/>
            </a:pPr>
            <a:r>
              <a:rPr lang="en-US" dirty="0" smtClean="0"/>
              <a:t>2 – Maine</a:t>
            </a:r>
          </a:p>
          <a:p>
            <a:pPr marL="0" indent="0">
              <a:buNone/>
            </a:pPr>
            <a:r>
              <a:rPr lang="en-US" dirty="0" smtClean="0"/>
              <a:t>1 – Georgia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PERIOD 5 –</a:t>
            </a:r>
          </a:p>
          <a:p>
            <a:pPr marL="0" indent="0">
              <a:buNone/>
            </a:pPr>
            <a:r>
              <a:rPr lang="en-US" dirty="0" smtClean="0"/>
              <a:t>4 – Oregon</a:t>
            </a:r>
          </a:p>
          <a:p>
            <a:pPr marL="0" indent="0">
              <a:buNone/>
            </a:pPr>
            <a:r>
              <a:rPr lang="en-US" dirty="0" smtClean="0"/>
              <a:t>3 – New York</a:t>
            </a:r>
          </a:p>
          <a:p>
            <a:pPr marL="0" indent="0">
              <a:buNone/>
            </a:pPr>
            <a:r>
              <a:rPr lang="en-US" dirty="0" smtClean="0"/>
              <a:t>2 – Hawaii</a:t>
            </a:r>
          </a:p>
          <a:p>
            <a:pPr marL="0" indent="0">
              <a:buNone/>
            </a:pPr>
            <a:r>
              <a:rPr lang="en-US" dirty="0" smtClean="0"/>
              <a:t>1 – Senate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PERIOD 6 –</a:t>
            </a:r>
          </a:p>
          <a:p>
            <a:pPr marL="0" indent="0">
              <a:buNone/>
            </a:pPr>
            <a:r>
              <a:rPr lang="en-US" dirty="0" smtClean="0"/>
              <a:t>4 – Colorado</a:t>
            </a:r>
          </a:p>
          <a:p>
            <a:pPr marL="0" indent="0">
              <a:buNone/>
            </a:pPr>
            <a:r>
              <a:rPr lang="en-US" dirty="0" smtClean="0"/>
              <a:t>3 – California</a:t>
            </a:r>
          </a:p>
          <a:p>
            <a:pPr marL="0" indent="0">
              <a:buNone/>
            </a:pPr>
            <a:r>
              <a:rPr lang="en-US" dirty="0" smtClean="0"/>
              <a:t>2 – Nevada</a:t>
            </a:r>
          </a:p>
          <a:p>
            <a:pPr marL="0" indent="0">
              <a:buNone/>
            </a:pPr>
            <a:r>
              <a:rPr lang="en-US" dirty="0" smtClean="0"/>
              <a:t>1 – Senate</a:t>
            </a:r>
          </a:p>
        </p:txBody>
      </p:sp>
    </p:spTree>
    <p:extLst>
      <p:ext uri="{BB962C8B-B14F-4D97-AF65-F5344CB8AC3E}">
        <p14:creationId xmlns:p14="http://schemas.microsoft.com/office/powerpoint/2010/main" val="23926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STATE FLAG POSTER </a:t>
            </a:r>
            <a:br>
              <a:rPr lang="en-US" b="1" u="sng" dirty="0" smtClean="0"/>
            </a:br>
            <a:r>
              <a:rPr lang="en-US" b="1" u="sng" dirty="0" smtClean="0"/>
              <a:t>CONTEST RESULTS OVERALL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OVERALL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3 – P3 – Senate</a:t>
            </a:r>
          </a:p>
          <a:p>
            <a:pPr marL="0" indent="0">
              <a:buNone/>
            </a:pPr>
            <a:r>
              <a:rPr lang="en-US" sz="4000" dirty="0" smtClean="0"/>
              <a:t>2 – P5 – Senate</a:t>
            </a:r>
          </a:p>
          <a:p>
            <a:pPr marL="0" indent="0">
              <a:buNone/>
            </a:pPr>
            <a:r>
              <a:rPr lang="en-US" sz="4000" dirty="0" smtClean="0"/>
              <a:t>1 – P3 – Florida</a:t>
            </a:r>
          </a:p>
        </p:txBody>
      </p:sp>
    </p:spTree>
    <p:extLst>
      <p:ext uri="{BB962C8B-B14F-4D97-AF65-F5344CB8AC3E}">
        <p14:creationId xmlns:p14="http://schemas.microsoft.com/office/powerpoint/2010/main" val="21803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70C0"/>
                </a:solidFill>
              </a:rPr>
              <a:t>Read P. 419 - 422</a:t>
            </a:r>
            <a:br>
              <a:rPr lang="en-US" altLang="en-US" dirty="0" smtClean="0">
                <a:solidFill>
                  <a:srgbClr val="0070C0"/>
                </a:solidFill>
              </a:rPr>
            </a:br>
            <a:r>
              <a:rPr lang="en-US" altLang="en-US" dirty="0" smtClean="0">
                <a:solidFill>
                  <a:srgbClr val="0070C0"/>
                </a:solidFill>
              </a:rPr>
              <a:t>Complete the outline below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D. Executive Office of the President </a:t>
            </a:r>
            <a:r>
              <a:rPr lang="en-US" altLang="en-US" sz="2400" dirty="0" smtClean="0">
                <a:solidFill>
                  <a:srgbClr val="FFFFFF"/>
                </a:solidFill>
              </a:rPr>
              <a:t>(“right arm”)</a:t>
            </a:r>
          </a:p>
          <a:p>
            <a:pPr lvl="2" eaLnBrk="1" hangingPunct="1">
              <a:buClr>
                <a:srgbClr val="FFCC66"/>
              </a:buCl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1. White House Office:</a:t>
            </a:r>
          </a:p>
          <a:p>
            <a:pPr lvl="3" eaLnBrk="1" hangingPunct="1">
              <a:buClr>
                <a:srgbClr val="FFCC66"/>
              </a:buCl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Chief of Staff –</a:t>
            </a:r>
          </a:p>
          <a:p>
            <a:pPr lvl="3" eaLnBrk="1" hangingPunct="1">
              <a:buClr>
                <a:srgbClr val="FFCC66"/>
              </a:buClr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lvl="3" eaLnBrk="1" hangingPunct="1">
              <a:buClr>
                <a:srgbClr val="FFCC66"/>
              </a:buCl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Press Secretary –</a:t>
            </a:r>
          </a:p>
          <a:p>
            <a:pPr lvl="2" eaLnBrk="1" hangingPunct="1">
              <a:buClr>
                <a:srgbClr val="FFCC66"/>
              </a:buClr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lvl="2" eaLnBrk="1" hangingPunct="1">
              <a:buClr>
                <a:srgbClr val="FFCC66"/>
              </a:buCl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2. National Security Council – </a:t>
            </a:r>
          </a:p>
          <a:p>
            <a:pPr lvl="2" eaLnBrk="1" hangingPunct="1">
              <a:buClr>
                <a:srgbClr val="FFCC66"/>
              </a:buClr>
              <a:defRPr/>
            </a:pPr>
            <a:endParaRPr lang="en-US" altLang="en-US" dirty="0">
              <a:solidFill>
                <a:srgbClr val="FFFFFF"/>
              </a:solidFill>
            </a:endParaRPr>
          </a:p>
          <a:p>
            <a:pPr lvl="2" eaLnBrk="1" hangingPunct="1">
              <a:buClr>
                <a:srgbClr val="FFCC66"/>
              </a:buCl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3. OMB (Office of Management &amp; Budget)</a:t>
            </a:r>
          </a:p>
          <a:p>
            <a:pPr marL="914400" lvl="2" indent="0" eaLnBrk="1" hangingPunct="1">
              <a:buClr>
                <a:srgbClr val="FFCC66"/>
              </a:buClr>
              <a:buNone/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23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Executive Office of the President: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The President’s Closest Advisors and the Pinnacle of Power  </a:t>
            </a:r>
          </a:p>
        </p:txBody>
      </p:sp>
      <p:pic>
        <p:nvPicPr>
          <p:cNvPr id="66564" name="Picture 2" descr="The White House Emble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58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white house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4" descr="http://search.freecause.com/?rm=click&amp;mod=images&amp;url=53616c7465645f5f2785a06ea66af307e5122193a59456b99362471e4c72d766c79510f22a873132dd8e5a0baec854ace89c56e3026c0ba814835b66edb34f861e9c03d58d829b688fcf726ab43cb403&amp;clicktype=100&amp;userid=19277107&amp;toolid=590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24590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81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Chief of Staff </a:t>
            </a:r>
            <a:endParaRPr lang="en-US" altLang="en-US" dirty="0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334000" cy="5943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000" u="sng" dirty="0" smtClean="0"/>
              <a:t>Name</a:t>
            </a:r>
            <a:r>
              <a:rPr lang="en-US" altLang="en-US" sz="2000" dirty="0" smtClean="0"/>
              <a:t>: Denis </a:t>
            </a:r>
            <a:r>
              <a:rPr lang="en-US" altLang="en-US" sz="2000" dirty="0" smtClean="0"/>
              <a:t>McDonough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	Since January 2013</a:t>
            </a:r>
            <a:endParaRPr lang="en-US" altLang="en-US" sz="2000" dirty="0" smtClean="0"/>
          </a:p>
          <a:p>
            <a:pPr eaLnBrk="1" hangingPunct="1">
              <a:buFont typeface="Arial" charset="0"/>
              <a:buNone/>
            </a:pPr>
            <a:endParaRPr lang="en-US" altLang="en-US" sz="1000" dirty="0" smtClean="0"/>
          </a:p>
          <a:p>
            <a:pPr eaLnBrk="1" hangingPunct="1">
              <a:buFont typeface="Arial" charset="0"/>
              <a:buNone/>
            </a:pPr>
            <a:r>
              <a:rPr lang="en-US" altLang="en-US" sz="2000" u="sng" dirty="0" smtClean="0"/>
              <a:t>Job Description</a:t>
            </a:r>
            <a:r>
              <a:rPr lang="en-US" altLang="en-US" sz="2000" dirty="0" smtClean="0"/>
              <a:t>: </a:t>
            </a:r>
          </a:p>
          <a:p>
            <a:pPr eaLnBrk="1" hangingPunct="1"/>
            <a:r>
              <a:rPr lang="en-US" altLang="en-US" sz="2000" dirty="0" smtClean="0"/>
              <a:t>Manage the president's schedule</a:t>
            </a:r>
          </a:p>
          <a:p>
            <a:pPr eaLnBrk="1" hangingPunct="1"/>
            <a:r>
              <a:rPr lang="en-US" altLang="en-US" sz="2000" dirty="0" smtClean="0"/>
              <a:t>Decide who is allowed to meet with the president. </a:t>
            </a:r>
          </a:p>
          <a:p>
            <a:pPr eaLnBrk="1" hangingPunct="1"/>
            <a:r>
              <a:rPr lang="en-US" altLang="en-US" sz="2000" dirty="0" smtClean="0"/>
              <a:t>Select key White House staff and supervise them</a:t>
            </a:r>
          </a:p>
          <a:p>
            <a:pPr eaLnBrk="1" hangingPunct="1"/>
            <a:r>
              <a:rPr lang="en-US" altLang="en-US" sz="2000" dirty="0" smtClean="0"/>
              <a:t>Structure the White House staff system</a:t>
            </a:r>
          </a:p>
          <a:p>
            <a:pPr eaLnBrk="1" hangingPunct="1"/>
            <a:r>
              <a:rPr lang="en-US" altLang="en-US" sz="2000" dirty="0" smtClean="0"/>
              <a:t>Control the flow of people into the Oval Office</a:t>
            </a:r>
          </a:p>
          <a:p>
            <a:pPr eaLnBrk="1" hangingPunct="1"/>
            <a:r>
              <a:rPr lang="en-US" altLang="en-US" sz="2000" dirty="0" smtClean="0"/>
              <a:t>Manage the flow of information</a:t>
            </a:r>
          </a:p>
          <a:p>
            <a:pPr eaLnBrk="1" hangingPunct="1"/>
            <a:r>
              <a:rPr lang="en-US" altLang="en-US" sz="2000" dirty="0" smtClean="0"/>
              <a:t>Protect the interests of the President</a:t>
            </a:r>
          </a:p>
          <a:p>
            <a:pPr eaLnBrk="1" hangingPunct="1"/>
            <a:r>
              <a:rPr lang="en-US" altLang="en-US" sz="2000" dirty="0" smtClean="0"/>
              <a:t>Negotiate with Congress, other members of the executive branch, and </a:t>
            </a:r>
            <a:r>
              <a:rPr lang="en-US" altLang="en-US" sz="2000" dirty="0" smtClean="0"/>
              <a:t>extra governmental </a:t>
            </a:r>
            <a:r>
              <a:rPr lang="en-US" altLang="en-US" sz="2000" dirty="0" smtClean="0"/>
              <a:t>political groups to implement the President's agenda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3200400" cy="428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8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The White House Press Secretary</a:t>
            </a:r>
            <a:r>
              <a:rPr lang="en-US" altLang="en-US" sz="4000" dirty="0" smtClean="0"/>
              <a:t>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029200" cy="5715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800" dirty="0" smtClean="0"/>
              <a:t>Name: </a:t>
            </a:r>
            <a:r>
              <a:rPr lang="en-US" altLang="en-US" sz="2800" dirty="0" smtClean="0"/>
              <a:t>Josh Earnest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Since</a:t>
            </a:r>
            <a:r>
              <a:rPr lang="en-US" altLang="en-US" sz="2800" dirty="0" smtClean="0"/>
              <a:t> June 2014</a:t>
            </a:r>
            <a:endParaRPr lang="en-US" alt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altLang="en-US" sz="2800" dirty="0" smtClean="0"/>
              <a:t>Job Description: </a:t>
            </a:r>
          </a:p>
          <a:p>
            <a:pPr eaLnBrk="1" hangingPunct="1"/>
            <a:r>
              <a:rPr lang="en-US" altLang="en-US" sz="2800" dirty="0" smtClean="0"/>
              <a:t>Act as spokesperson for the government administration</a:t>
            </a:r>
          </a:p>
          <a:p>
            <a:pPr eaLnBrk="1" hangingPunct="1"/>
            <a:r>
              <a:rPr lang="en-US" altLang="en-US" sz="2800" dirty="0" smtClean="0"/>
              <a:t> Responsible for collecting information about actions and events within the president's administration and around the world</a:t>
            </a:r>
          </a:p>
          <a:p>
            <a:pPr eaLnBrk="1" hangingPunct="1"/>
            <a:r>
              <a:rPr lang="en-US" altLang="en-US" sz="2800" dirty="0" smtClean="0"/>
              <a:t>Interacting with the media, generally in a daily press briefing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9766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National Security Advisor 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102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dirty="0" smtClean="0"/>
              <a:t>Name: Susan </a:t>
            </a:r>
            <a:r>
              <a:rPr lang="en-US" altLang="en-US" sz="2800" dirty="0" smtClean="0"/>
              <a:t>Rice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Since July 2013</a:t>
            </a:r>
            <a:endParaRPr lang="en-US" alt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altLang="en-US" sz="2800" dirty="0" smtClean="0"/>
              <a:t>Job Description: </a:t>
            </a:r>
          </a:p>
          <a:p>
            <a:pPr eaLnBrk="1" hangingPunct="1"/>
            <a:r>
              <a:rPr lang="en-US" altLang="en-US" sz="2800" dirty="0" smtClean="0"/>
              <a:t>Chief advisor to President on national security issues</a:t>
            </a:r>
          </a:p>
          <a:p>
            <a:pPr eaLnBrk="1" hangingPunct="1"/>
            <a:r>
              <a:rPr lang="en-US" altLang="en-US" sz="2800" dirty="0" smtClean="0"/>
              <a:t>Serves on the National Security Council</a:t>
            </a:r>
          </a:p>
          <a:p>
            <a:pPr eaLnBrk="1" hangingPunct="1"/>
            <a:r>
              <a:rPr lang="en-US" altLang="en-US" sz="2800" dirty="0" smtClean="0"/>
              <a:t>Operates from the White House Situation Room in times of crisis, updating the President on the latest events of the crisis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799"/>
            <a:ext cx="3124200" cy="39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8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OMB Director </a:t>
            </a:r>
            <a:br>
              <a:rPr lang="en-US" dirty="0" smtClean="0"/>
            </a:br>
            <a:r>
              <a:rPr lang="en-US" dirty="0" smtClean="0"/>
              <a:t>(Office of Management and Budget) 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95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200" dirty="0" smtClean="0"/>
              <a:t>Name: </a:t>
            </a:r>
            <a:r>
              <a:rPr lang="en-US" altLang="en-US" sz="2200" dirty="0" smtClean="0"/>
              <a:t>Shaun Donovan</a:t>
            </a:r>
            <a:endParaRPr lang="en-US" altLang="en-US" sz="2200" dirty="0" smtClean="0"/>
          </a:p>
          <a:p>
            <a:pPr eaLnBrk="1" hangingPunct="1">
              <a:buFont typeface="Arial" charset="0"/>
              <a:buNone/>
            </a:pPr>
            <a:r>
              <a:rPr lang="en-US" altLang="en-US" sz="2200" dirty="0" smtClean="0"/>
              <a:t>Job Description: </a:t>
            </a:r>
          </a:p>
          <a:p>
            <a:pPr eaLnBrk="1" hangingPunct="1"/>
            <a:r>
              <a:rPr lang="en-US" altLang="en-US" sz="2200" dirty="0" smtClean="0"/>
              <a:t>Assist the President in overseeing the preparation of the federal budget and supervise its administration </a:t>
            </a:r>
          </a:p>
          <a:p>
            <a:pPr eaLnBrk="1" hangingPunct="1"/>
            <a:r>
              <a:rPr lang="en-US" altLang="en-US" sz="2200" dirty="0" smtClean="0"/>
              <a:t>Evaluate the effectiveness of agency programs, policies, and procedures</a:t>
            </a:r>
          </a:p>
          <a:p>
            <a:pPr eaLnBrk="1" hangingPunct="1"/>
            <a:r>
              <a:rPr lang="en-US" altLang="en-US" sz="2200" dirty="0" smtClean="0"/>
              <a:t>Set funding priorities</a:t>
            </a:r>
          </a:p>
          <a:p>
            <a:pPr eaLnBrk="1" hangingPunct="1"/>
            <a:r>
              <a:rPr lang="en-US" altLang="en-US" sz="2200" dirty="0" smtClean="0"/>
              <a:t>Ensure that agency reports, rules, testimony, and legislation are consistent with the President’s Budget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31" y="1524000"/>
            <a:ext cx="396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Presidential Roles/Titles</a:t>
            </a:r>
            <a:r>
              <a:rPr lang="en-US" sz="20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Chief of State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Ceremonial head of U.S. government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Chief Executive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Executive power from the Constitution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Chief Administrator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Head of Executive Branch of Government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Chief Diplomat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National spokesperson and determines foreign policy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Commander in Chief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Controls armed forces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Chief Legislator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Initiates, suggests, requests, insists, and demands Congress enact much of its major legislation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Chief of Party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Leader of his political party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Chief citizen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Represents the American people and their interests</a:t>
            </a:r>
          </a:p>
        </p:txBody>
      </p:sp>
      <p:pic>
        <p:nvPicPr>
          <p:cNvPr id="41988" name="Picture 5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31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22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4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8580</TotalTime>
  <Words>1508</Words>
  <Application>Microsoft Office PowerPoint</Application>
  <PresentationFormat>On-screen Show (4:3)</PresentationFormat>
  <Paragraphs>249</Paragraphs>
  <Slides>24</Slides>
  <Notes>0</Notes>
  <HiddenSlides>12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14_TP030004031</vt:lpstr>
      <vt:lpstr>Slit</vt:lpstr>
      <vt:lpstr>Office Theme</vt:lpstr>
      <vt:lpstr>12_TP030004031</vt:lpstr>
      <vt:lpstr>1_Ripple</vt:lpstr>
      <vt:lpstr>PHTemplate</vt:lpstr>
      <vt:lpstr>Picture</vt:lpstr>
      <vt:lpstr>Tuesday March 3, 2015 Mr. Goblirsch – American Government</vt:lpstr>
      <vt:lpstr>The West Wing</vt:lpstr>
      <vt:lpstr>Read P. 419 - 422 Complete the outline below</vt:lpstr>
      <vt:lpstr>The Executive Office of the President: </vt:lpstr>
      <vt:lpstr>The Chief of Staff </vt:lpstr>
      <vt:lpstr>The White House Press Secretary </vt:lpstr>
      <vt:lpstr>The National Security Advisor </vt:lpstr>
      <vt:lpstr>OMB Director  (Office of Management and Budget) </vt:lpstr>
      <vt:lpstr>Presidential Roles/Titles </vt:lpstr>
      <vt:lpstr>The President: Powers </vt:lpstr>
      <vt:lpstr>Executing the Law</vt:lpstr>
      <vt:lpstr>The Ordinance Power</vt:lpstr>
      <vt:lpstr>Commander in Chief</vt:lpstr>
      <vt:lpstr>Judicial Powers</vt:lpstr>
      <vt:lpstr>The Power to Make Treaties</vt:lpstr>
      <vt:lpstr>Executive Agreements</vt:lpstr>
      <vt:lpstr>The Power of Recognition</vt:lpstr>
      <vt:lpstr>The Appointment Power</vt:lpstr>
      <vt:lpstr>The Removal Power</vt:lpstr>
      <vt:lpstr>Legislative Powers</vt:lpstr>
      <vt:lpstr>QUICK WRITE</vt:lpstr>
      <vt:lpstr>NEED TO KNOW FOR QUIZ: President &amp; Executive Branch</vt:lpstr>
      <vt:lpstr>STATE FLAG POSTER  CONTEST RESULTS BY PERIOD</vt:lpstr>
      <vt:lpstr>STATE FLAG POSTER  CONTEST RESULTS OVERALL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Clinton Goblirsch</dc:creator>
  <cp:lastModifiedBy>cgoblirsch</cp:lastModifiedBy>
  <cp:revision>204</cp:revision>
  <cp:lastPrinted>2015-02-24T19:45:18Z</cp:lastPrinted>
  <dcterms:created xsi:type="dcterms:W3CDTF">2013-08-14T05:03:00Z</dcterms:created>
  <dcterms:modified xsi:type="dcterms:W3CDTF">2015-03-03T19:54:18Z</dcterms:modified>
</cp:coreProperties>
</file>