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  <p:sldMasterId id="2147483938" r:id="rId2"/>
  </p:sldMasterIdLst>
  <p:notesMasterIdLst>
    <p:notesMasterId r:id="rId21"/>
  </p:notesMasterIdLst>
  <p:handoutMasterIdLst>
    <p:handoutMasterId r:id="rId22"/>
  </p:handoutMasterIdLst>
  <p:sldIdLst>
    <p:sldId id="335" r:id="rId3"/>
    <p:sldId id="330" r:id="rId4"/>
    <p:sldId id="339" r:id="rId5"/>
    <p:sldId id="340" r:id="rId6"/>
    <p:sldId id="342" r:id="rId7"/>
    <p:sldId id="341" r:id="rId8"/>
    <p:sldId id="336" r:id="rId9"/>
    <p:sldId id="337" r:id="rId10"/>
    <p:sldId id="328" r:id="rId11"/>
    <p:sldId id="338" r:id="rId12"/>
    <p:sldId id="312" r:id="rId13"/>
    <p:sldId id="313" r:id="rId14"/>
    <p:sldId id="321" r:id="rId15"/>
    <p:sldId id="322" r:id="rId16"/>
    <p:sldId id="323" r:id="rId17"/>
    <p:sldId id="324" r:id="rId18"/>
    <p:sldId id="325" r:id="rId19"/>
    <p:sldId id="326" r:id="rId2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94416FE-75B4-42C2-8C30-86EB41730922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94416FE-75B4-42C2-8C30-86EB41730922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94416FE-75B4-42C2-8C30-86EB41730922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9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0E96-969C-42B8-BC34-BB3267D317CD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9922-B8A5-4348-9D6E-6D5135237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9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3713-AC59-46D0-B5FD-7FC971211AA7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445D-BA0E-431F-BE02-B29CCEF9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83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BCE1-002B-4527-8BF9-980E127526E1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52C1-1201-482C-8E7C-9F7AAC957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E0ACA-6813-4B5D-95A8-FCCD3A82CA98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841F-28C6-418C-8588-02EEC8F09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0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0686-DDD5-4C06-9594-BFDFF92E9689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D667-F5CC-4A21-B06D-D6EF6BFBF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76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5444-9F0A-4911-92BA-6692B10090A8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B9621-DB7C-46C8-A932-A4630F8D4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0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8FB6D-E511-49AA-AC5B-1DFDB17F5C97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A363-2DC6-4757-85F2-4EEF8CB94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66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11A2-560F-4067-B380-5A0A30B8FD42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7C2A-FB51-40C3-8659-253B9E6B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D1B6A-3A0B-4C5D-914D-53831A653147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726A7-D0CF-4160-A25E-E9EF0C9E4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2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04640-8297-4CBE-90DB-3986F50F4B07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F701D-402E-423D-88BF-5263EBA4A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54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89532-7C40-4154-89BD-E02C3CA9526F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84A-E352-4561-AA10-7C389B3C6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9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3/23/2015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217BBE-6015-4C0A-A14B-517290E1EB6C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A4D131-1DB0-41C3-8344-61A903E1D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2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034512"/>
              </p:ext>
            </p:extLst>
          </p:nvPr>
        </p:nvGraphicFramePr>
        <p:xfrm>
          <a:off x="7772400" y="838200"/>
          <a:ext cx="11430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</a:tblGrid>
              <a:tr h="71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650557"/>
              </p:ext>
            </p:extLst>
          </p:nvPr>
        </p:nvGraphicFramePr>
        <p:xfrm>
          <a:off x="5257800" y="152400"/>
          <a:ext cx="2286000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125765"/>
              </p:ext>
            </p:extLst>
          </p:nvPr>
        </p:nvGraphicFramePr>
        <p:xfrm>
          <a:off x="2667000" y="1219200"/>
          <a:ext cx="22860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254347"/>
              </p:ext>
            </p:extLst>
          </p:nvPr>
        </p:nvGraphicFramePr>
        <p:xfrm>
          <a:off x="76200" y="2286000"/>
          <a:ext cx="22860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13664"/>
              </p:ext>
            </p:extLst>
          </p:nvPr>
        </p:nvGraphicFramePr>
        <p:xfrm>
          <a:off x="6477000" y="5772955"/>
          <a:ext cx="2286000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602801"/>
              </p:ext>
            </p:extLst>
          </p:nvPr>
        </p:nvGraphicFramePr>
        <p:xfrm>
          <a:off x="1524000" y="5769735"/>
          <a:ext cx="2286000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076359"/>
              </p:ext>
            </p:extLst>
          </p:nvPr>
        </p:nvGraphicFramePr>
        <p:xfrm>
          <a:off x="3962400" y="5775101"/>
          <a:ext cx="2286000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81559"/>
              </p:ext>
            </p:extLst>
          </p:nvPr>
        </p:nvGraphicFramePr>
        <p:xfrm>
          <a:off x="18245" y="0"/>
          <a:ext cx="228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GOBLIRSCH’S</a:t>
                      </a:r>
                    </a:p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DESK</a:t>
                      </a:r>
                    </a:p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965216"/>
              </p:ext>
            </p:extLst>
          </p:nvPr>
        </p:nvGraphicFramePr>
        <p:xfrm>
          <a:off x="0" y="5751490"/>
          <a:ext cx="1130120" cy="1106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120"/>
              </a:tblGrid>
              <a:tr h="110651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Student</a:t>
                      </a:r>
                    </a:p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Comp-</a:t>
                      </a:r>
                    </a:p>
                    <a:p>
                      <a:pPr algn="ctr"/>
                      <a:r>
                        <a:rPr lang="en-US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uter</a:t>
                      </a:r>
                      <a:endParaRPr lang="en-US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655404"/>
              </p:ext>
            </p:extLst>
          </p:nvPr>
        </p:nvGraphicFramePr>
        <p:xfrm>
          <a:off x="8153400" y="152400"/>
          <a:ext cx="990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DOOR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313555"/>
              </p:ext>
            </p:extLst>
          </p:nvPr>
        </p:nvGraphicFramePr>
        <p:xfrm>
          <a:off x="3429000" y="-10732"/>
          <a:ext cx="18288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PROJECTOR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128716"/>
              </p:ext>
            </p:extLst>
          </p:nvPr>
        </p:nvGraphicFramePr>
        <p:xfrm>
          <a:off x="2286000" y="685800"/>
          <a:ext cx="12954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PODIUM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1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2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Committee Chairmen and Seniority Rule</a:t>
            </a:r>
            <a:endParaRPr kumimoji="1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04788" y="990600"/>
            <a:ext cx="42291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Committee Chairmen</a:t>
            </a:r>
            <a:endParaRPr kumimoji="1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kumimoji="1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committee chairmen</a:t>
            </a:r>
            <a:r>
              <a:rPr kumimoji="1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are the members who head the standing committees in each chamber of Congress.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chairman of each of these permanent committees is chosen from the majority party by the majority party caucus.</a:t>
            </a:r>
            <a:endParaRPr kumimoji="1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13"/>
          <p:cNvSpPr txBox="1">
            <a:spLocks noChangeArrowheads="1"/>
          </p:cNvSpPr>
          <p:nvPr/>
        </p:nvSpPr>
        <p:spPr bwMode="auto">
          <a:xfrm>
            <a:off x="4586288" y="990600"/>
            <a:ext cx="44577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Seniority Rule</a:t>
            </a:r>
            <a:endParaRPr kumimoji="1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kumimoji="1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seniority rule</a:t>
            </a:r>
            <a:r>
              <a:rPr kumimoji="1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an unwritten custom, holds that the most important posts will be held by those party members with the longest records of service in Congress.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head of each committee is often the longest-serving member of the committee from the majority party.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endParaRPr kumimoji="1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38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bldLvl="2" autoUpdateAnimBg="0"/>
      <p:bldP spid="4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CABINET CONFIRMATION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Senator Name:</a:t>
            </a:r>
          </a:p>
          <a:p>
            <a:pPr marL="0" indent="0">
              <a:buNone/>
            </a:pPr>
            <a:r>
              <a:rPr lang="en-US" sz="4400" dirty="0" smtClean="0"/>
              <a:t>_________________________</a:t>
            </a:r>
          </a:p>
          <a:p>
            <a:pPr marL="0" indent="0">
              <a:buNone/>
            </a:pPr>
            <a:r>
              <a:rPr lang="en-US" sz="4800" dirty="0" smtClean="0"/>
              <a:t>_______________________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600" dirty="0" smtClean="0"/>
              <a:t>_____   DEFENSE – 5th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_____   EDUCATION – 5th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_____   ENERGY – 5th</a:t>
            </a:r>
          </a:p>
        </p:txBody>
      </p:sp>
    </p:spTree>
    <p:extLst>
      <p:ext uri="{BB962C8B-B14F-4D97-AF65-F5344CB8AC3E}">
        <p14:creationId xmlns:p14="http://schemas.microsoft.com/office/powerpoint/2010/main" val="107930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CABINET CONFIRMATION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Senator Name:</a:t>
            </a:r>
          </a:p>
          <a:p>
            <a:pPr marL="0" indent="0">
              <a:buNone/>
            </a:pPr>
            <a:r>
              <a:rPr lang="en-US" sz="4400" dirty="0" smtClean="0"/>
              <a:t>_________________________</a:t>
            </a:r>
          </a:p>
          <a:p>
            <a:pPr marL="0" indent="0">
              <a:buNone/>
            </a:pPr>
            <a:r>
              <a:rPr lang="en-US" sz="4800" dirty="0" smtClean="0"/>
              <a:t>_______________________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600" dirty="0" smtClean="0"/>
              <a:t>_____   DEFENSE – Jonathan Williams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_____   EDUCATION – Joshua </a:t>
            </a:r>
            <a:r>
              <a:rPr lang="en-US" sz="3600" dirty="0" err="1" smtClean="0"/>
              <a:t>Moita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_____   ENERGY – Denise Gutierrez</a:t>
            </a:r>
          </a:p>
        </p:txBody>
      </p:sp>
    </p:spTree>
    <p:extLst>
      <p:ext uri="{BB962C8B-B14F-4D97-AF65-F5344CB8AC3E}">
        <p14:creationId xmlns:p14="http://schemas.microsoft.com/office/powerpoint/2010/main" val="382094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PRESIDENTIAL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Your new Presidential salary will be </a:t>
            </a:r>
            <a:r>
              <a:rPr lang="en-US" sz="6000" u="sng" dirty="0" smtClean="0"/>
              <a:t>$15.00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954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VICE - PRESIDENTIAL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Your new Vice - Presidential salary will be </a:t>
            </a:r>
            <a:r>
              <a:rPr lang="en-US" sz="6000" u="sng" dirty="0" smtClean="0"/>
              <a:t>$12.50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84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CABINET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Your new Cabinet salary will be </a:t>
            </a:r>
            <a:r>
              <a:rPr lang="en-US" sz="6000" u="sng" dirty="0" smtClean="0"/>
              <a:t>$11.25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84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LEADER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Your new Section Leader salary will be </a:t>
            </a:r>
            <a:r>
              <a:rPr lang="en-US" sz="6000" u="sng" dirty="0" smtClean="0"/>
              <a:t>$11.25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84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SENATE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Your Senatorial salary will be </a:t>
            </a:r>
            <a:r>
              <a:rPr lang="en-US" sz="6000" u="sng" dirty="0" smtClean="0"/>
              <a:t>$10.25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84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OF REPRESENTATIVES 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Your Representative salary will be </a:t>
            </a:r>
            <a:r>
              <a:rPr lang="en-US" sz="6000" u="sng" dirty="0" smtClean="0"/>
              <a:t>$7.25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84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Monday March 23,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chemeClr val="tx2"/>
                </a:solidFill>
              </a:rPr>
              <a:t>OBJECTIVE – </a:t>
            </a:r>
            <a:r>
              <a:rPr lang="en-US" sz="3000" b="1" u="sng" dirty="0" smtClean="0">
                <a:solidFill>
                  <a:schemeClr val="tx2"/>
                </a:solidFill>
              </a:rPr>
              <a:t>S</a:t>
            </a:r>
            <a:r>
              <a:rPr lang="en-US" sz="3000" b="1" dirty="0" smtClean="0">
                <a:solidFill>
                  <a:schemeClr val="tx2"/>
                </a:solidFill>
              </a:rPr>
              <a:t>tudents </a:t>
            </a:r>
            <a:r>
              <a:rPr lang="en-US" sz="3000" b="1" u="sng" dirty="0" smtClean="0">
                <a:solidFill>
                  <a:schemeClr val="tx2"/>
                </a:solidFill>
              </a:rPr>
              <a:t>W</a:t>
            </a:r>
            <a:r>
              <a:rPr lang="en-US" sz="3000" b="1" dirty="0" smtClean="0">
                <a:solidFill>
                  <a:schemeClr val="tx2"/>
                </a:solidFill>
              </a:rPr>
              <a:t>ill </a:t>
            </a:r>
            <a:r>
              <a:rPr lang="en-US" sz="3000" b="1" u="sng" dirty="0" smtClean="0">
                <a:solidFill>
                  <a:schemeClr val="tx2"/>
                </a:solidFill>
              </a:rPr>
              <a:t>B</a:t>
            </a:r>
            <a:r>
              <a:rPr lang="en-US" sz="3000" b="1" dirty="0" smtClean="0">
                <a:solidFill>
                  <a:schemeClr val="tx2"/>
                </a:solidFill>
              </a:rPr>
              <a:t>e </a:t>
            </a:r>
            <a:r>
              <a:rPr lang="en-US" sz="3000" b="1" u="sng" dirty="0" smtClean="0">
                <a:solidFill>
                  <a:schemeClr val="tx2"/>
                </a:solidFill>
              </a:rPr>
              <a:t>A</a:t>
            </a:r>
            <a:r>
              <a:rPr lang="en-US" sz="3000" b="1" dirty="0" smtClean="0">
                <a:solidFill>
                  <a:schemeClr val="tx2"/>
                </a:solidFill>
              </a:rPr>
              <a:t>ble </a:t>
            </a:r>
            <a:r>
              <a:rPr lang="en-US" sz="3000" b="1" u="sng" dirty="0" smtClean="0">
                <a:solidFill>
                  <a:schemeClr val="tx2"/>
                </a:solidFill>
              </a:rPr>
              <a:t>T</a:t>
            </a:r>
            <a:r>
              <a:rPr lang="en-US" sz="3000" b="1" dirty="0" smtClean="0">
                <a:solidFill>
                  <a:schemeClr val="tx2"/>
                </a:solidFill>
              </a:rPr>
              <a:t>o – SWBAT:</a:t>
            </a:r>
            <a:endParaRPr lang="en-US" sz="30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- Identify the duties of the party officers in Congress.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AGENDA:</a:t>
            </a:r>
            <a:endParaRPr lang="en-US" sz="3000" b="1" u="sng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NEW </a:t>
            </a:r>
            <a:r>
              <a:rPr lang="en-US" sz="2400" dirty="0" smtClean="0"/>
              <a:t>SEATING –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Quarter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Organization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Crash Course: Congress (9 min)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Congressional Organization</a:t>
            </a:r>
            <a:endParaRPr lang="en-US" sz="24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CHART: </a:t>
            </a:r>
            <a:r>
              <a:rPr lang="en-US" sz="2400" dirty="0" smtClean="0"/>
              <a:t>Organization of Congress</a:t>
            </a:r>
            <a:endParaRPr lang="en-US" sz="2400" dirty="0" smtClean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***Workbook P. 52 DUE WEDNESDAY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3000" b="1" dirty="0" smtClean="0">
                <a:solidFill>
                  <a:srgbClr val="1F497D"/>
                </a:solidFill>
              </a:rPr>
              <a:t>Organization Vocab WARM-UP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1100" dirty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</a:t>
            </a:r>
            <a:r>
              <a:rPr lang="en-US" sz="2800" dirty="0">
                <a:solidFill>
                  <a:prstClr val="black"/>
                </a:solidFill>
              </a:rPr>
              <a:t>5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minutes</a:t>
            </a:r>
            <a:r>
              <a:rPr lang="en-US" sz="28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Define the terms below.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Party caucus			4.   </a:t>
            </a:r>
            <a:r>
              <a:rPr lang="en-US" sz="2800" dirty="0" smtClean="0">
                <a:solidFill>
                  <a:prstClr val="black"/>
                </a:solidFill>
              </a:rPr>
              <a:t>Speaker of the House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Floor leader			5.   </a:t>
            </a:r>
            <a:r>
              <a:rPr lang="en-US" sz="2800" dirty="0" smtClean="0">
                <a:solidFill>
                  <a:prstClr val="black"/>
                </a:solidFill>
              </a:rPr>
              <a:t>President Pro Tempore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Whip</a:t>
            </a:r>
          </a:p>
        </p:txBody>
      </p:sp>
    </p:spTree>
    <p:extLst>
      <p:ext uri="{BB962C8B-B14F-4D97-AF65-F5344CB8AC3E}">
        <p14:creationId xmlns:p14="http://schemas.microsoft.com/office/powerpoint/2010/main" val="28241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CONGRESS : 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2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smtClean="0"/>
              <a:t>CONCEPT</a:t>
            </a:r>
            <a:r>
              <a:rPr lang="en-US" altLang="en-US" sz="3600" b="1" dirty="0" smtClean="0"/>
              <a:t>: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Organization</a:t>
            </a:r>
            <a:endParaRPr lang="en-US" altLang="en-US" sz="3600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   House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Representatives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200" b="1" dirty="0" smtClean="0">
                <a:ea typeface="Calibri"/>
                <a:cs typeface="Times New Roman"/>
              </a:rPr>
              <a:t>House </a:t>
            </a:r>
            <a:r>
              <a:rPr lang="en-US" sz="2200" b="1" dirty="0">
                <a:ea typeface="Calibri"/>
                <a:cs typeface="Times New Roman"/>
              </a:rPr>
              <a:t>Leadership</a:t>
            </a:r>
            <a:endParaRPr lang="en-US" sz="2200" dirty="0">
              <a:ea typeface="Calibri"/>
              <a:cs typeface="Times New Roman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ea typeface="Calibri"/>
                <a:cs typeface="Times New Roman"/>
              </a:rPr>
              <a:t>Purpose: </a:t>
            </a:r>
            <a:endParaRPr lang="en-US" sz="2200" dirty="0" smtClean="0">
              <a:ea typeface="Calibri"/>
              <a:cs typeface="Times New Roman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>
                <a:ea typeface="Calibri"/>
                <a:cs typeface="Times New Roman"/>
              </a:rPr>
              <a:t>	</a:t>
            </a:r>
            <a:r>
              <a:rPr lang="en-US" sz="2200" dirty="0" smtClean="0">
                <a:ea typeface="Calibri"/>
                <a:cs typeface="Times New Roman"/>
              </a:rPr>
              <a:t>(</a:t>
            </a:r>
            <a:r>
              <a:rPr lang="en-US" sz="2200" dirty="0">
                <a:ea typeface="Calibri"/>
                <a:cs typeface="Times New Roman"/>
              </a:rPr>
              <a:t>1) organize/unify party members   </a:t>
            </a:r>
            <a:endParaRPr lang="en-US" sz="2200" dirty="0" smtClean="0">
              <a:ea typeface="Calibri"/>
              <a:cs typeface="Times New Roman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>
                <a:ea typeface="Calibri"/>
                <a:cs typeface="Times New Roman"/>
              </a:rPr>
              <a:t>	</a:t>
            </a:r>
            <a:r>
              <a:rPr lang="en-US" sz="2200" dirty="0" smtClean="0">
                <a:ea typeface="Calibri"/>
                <a:cs typeface="Times New Roman"/>
              </a:rPr>
              <a:t>(</a:t>
            </a:r>
            <a:r>
              <a:rPr lang="en-US" sz="2200" dirty="0">
                <a:ea typeface="Calibri"/>
                <a:cs typeface="Times New Roman"/>
              </a:rPr>
              <a:t>2)schedule work for the House  </a:t>
            </a:r>
            <a:endParaRPr lang="en-US" sz="2200" dirty="0" smtClean="0">
              <a:ea typeface="Calibri"/>
              <a:cs typeface="Times New Roman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>
                <a:ea typeface="Calibri"/>
                <a:cs typeface="Times New Roman"/>
              </a:rPr>
              <a:t>	</a:t>
            </a:r>
            <a:r>
              <a:rPr lang="en-US" sz="2200" dirty="0" smtClean="0">
                <a:ea typeface="Calibri"/>
                <a:cs typeface="Times New Roman"/>
              </a:rPr>
              <a:t>(</a:t>
            </a:r>
            <a:r>
              <a:rPr lang="en-US" sz="2200" dirty="0">
                <a:ea typeface="Calibri"/>
                <a:cs typeface="Times New Roman"/>
              </a:rPr>
              <a:t>3)get members there for important votes </a:t>
            </a:r>
            <a:endParaRPr lang="en-US" sz="2200" dirty="0" smtClean="0">
              <a:ea typeface="Calibri"/>
              <a:cs typeface="Times New Roman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>
                <a:ea typeface="Calibri"/>
                <a:cs typeface="Times New Roman"/>
              </a:rPr>
              <a:t>	</a:t>
            </a:r>
            <a:r>
              <a:rPr lang="en-US" sz="2200" dirty="0" smtClean="0">
                <a:ea typeface="Calibri"/>
                <a:cs typeface="Times New Roman"/>
              </a:rPr>
              <a:t>(</a:t>
            </a:r>
            <a:r>
              <a:rPr lang="en-US" sz="2200" dirty="0">
                <a:ea typeface="Calibri"/>
                <a:cs typeface="Times New Roman"/>
              </a:rPr>
              <a:t>4)distribute/collect info  </a:t>
            </a:r>
            <a:endParaRPr lang="en-US" sz="2200" dirty="0" smtClean="0">
              <a:ea typeface="Calibri"/>
              <a:cs typeface="Times New Roman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>
                <a:ea typeface="Calibri"/>
                <a:cs typeface="Times New Roman"/>
              </a:rPr>
              <a:t>	</a:t>
            </a:r>
            <a:r>
              <a:rPr lang="en-US" sz="2200" dirty="0" smtClean="0">
                <a:ea typeface="Calibri"/>
                <a:cs typeface="Times New Roman"/>
              </a:rPr>
              <a:t>(</a:t>
            </a:r>
            <a:r>
              <a:rPr lang="en-US" sz="2200" dirty="0">
                <a:ea typeface="Calibri"/>
                <a:cs typeface="Times New Roman"/>
              </a:rPr>
              <a:t>5)keep in touch w. the President  </a:t>
            </a:r>
            <a:endParaRPr lang="en-US" sz="2200" dirty="0" smtClean="0">
              <a:ea typeface="Calibri"/>
              <a:cs typeface="Times New Roman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>
                <a:ea typeface="Calibri"/>
                <a:cs typeface="Times New Roman"/>
              </a:rPr>
              <a:t>	</a:t>
            </a:r>
            <a:r>
              <a:rPr lang="en-US" sz="2200" dirty="0" smtClean="0">
                <a:ea typeface="Calibri"/>
                <a:cs typeface="Times New Roman"/>
              </a:rPr>
              <a:t>(</a:t>
            </a:r>
            <a:r>
              <a:rPr lang="en-US" sz="2200" dirty="0">
                <a:ea typeface="Calibri"/>
                <a:cs typeface="Times New Roman"/>
              </a:rPr>
              <a:t>6)pressure members to go along w. the party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i="1" dirty="0">
                <a:ea typeface="Calibri"/>
                <a:cs typeface="Times New Roman"/>
              </a:rPr>
              <a:t>Speaker of the House.</a:t>
            </a:r>
            <a:r>
              <a:rPr lang="en-US" sz="2200" dirty="0">
                <a:ea typeface="Calibri"/>
                <a:cs typeface="Times New Roman"/>
              </a:rPr>
              <a:t>  </a:t>
            </a:r>
            <a:r>
              <a:rPr lang="en-US" sz="2100" dirty="0">
                <a:solidFill>
                  <a:srgbClr val="FF0000"/>
                </a:solidFill>
                <a:ea typeface="Calibri"/>
                <a:cs typeface="Times New Roman"/>
              </a:rPr>
              <a:t>Chosen by the majority party in a caucus (closed meeting)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ea typeface="Calibri"/>
                <a:cs typeface="Times New Roman"/>
              </a:rPr>
              <a:t>Speaker presides over sessions and decides who gets to speak. </a:t>
            </a:r>
            <a:r>
              <a:rPr lang="en-US" sz="2200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US" sz="2100" dirty="0">
                <a:solidFill>
                  <a:srgbClr val="FF0000"/>
                </a:solidFill>
                <a:ea typeface="Calibri"/>
                <a:cs typeface="Times New Roman"/>
              </a:rPr>
              <a:t>Appoints committee leaders, which bills will be read/refers them to the proper committee.  Follows the V.P. in line of succession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200" b="1" dirty="0">
                <a:ea typeface="Calibri"/>
                <a:cs typeface="Times New Roman"/>
              </a:rPr>
              <a:t>House Floor Leaders</a:t>
            </a:r>
            <a:endParaRPr lang="en-US" sz="2200" dirty="0">
              <a:ea typeface="Calibri"/>
              <a:cs typeface="Times New Roman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ea typeface="Calibri"/>
                <a:cs typeface="Times New Roman"/>
              </a:rPr>
              <a:t>Majority Leader, help plan legislative program</a:t>
            </a:r>
            <a:r>
              <a:rPr lang="en-US" sz="2100" dirty="0">
                <a:solidFill>
                  <a:srgbClr val="FF0000"/>
                </a:solidFill>
                <a:ea typeface="Calibri"/>
                <a:cs typeface="Times New Roman"/>
              </a:rPr>
              <a:t>, keep members focused on key bills.  Floor leader, chosen by the party in power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ea typeface="Calibri"/>
                <a:cs typeface="Times New Roman"/>
              </a:rPr>
              <a:t>Majority whip and deputy whips.  Assistant floor leaders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ea typeface="Calibri"/>
                <a:cs typeface="Times New Roman"/>
              </a:rPr>
              <a:t>Minority party also elects same </a:t>
            </a:r>
            <a:r>
              <a:rPr lang="en-US" sz="2200" dirty="0" smtClean="0">
                <a:ea typeface="Calibri"/>
                <a:cs typeface="Times New Roman"/>
              </a:rPr>
              <a:t>leaders</a:t>
            </a:r>
            <a:endParaRPr lang="en-US" sz="1700" dirty="0">
              <a:ea typeface="Calibri"/>
              <a:cs typeface="Times New Roman"/>
            </a:endParaRPr>
          </a:p>
          <a:p>
            <a:pPr marL="0" indent="0">
              <a:buNone/>
              <a:defRPr/>
            </a:pPr>
            <a:endParaRPr lang="en-US" sz="1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463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2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smtClean="0"/>
              <a:t>CONCEPT</a:t>
            </a:r>
            <a:r>
              <a:rPr lang="en-US" altLang="en-US" sz="3600" b="1" dirty="0" smtClean="0"/>
              <a:t>: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Organization</a:t>
            </a:r>
            <a:endParaRPr lang="en-US" altLang="en-US" sz="3600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r>
              <a:rPr lang="en-US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   Senate</a:t>
            </a:r>
            <a:endParaRPr lang="en-US" sz="2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solidFill>
                  <a:prstClr val="black"/>
                </a:solidFill>
                <a:ea typeface="Calibri"/>
                <a:cs typeface="Times New Roman"/>
              </a:rPr>
              <a:t>Vice-President </a:t>
            </a:r>
            <a:r>
              <a:rPr lang="en-US" sz="2200" dirty="0">
                <a:solidFill>
                  <a:prstClr val="black"/>
                </a:solidFill>
                <a:ea typeface="Calibri"/>
                <a:cs typeface="Times New Roman"/>
              </a:rPr>
              <a:t>= Senate President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100" dirty="0">
                <a:solidFill>
                  <a:srgbClr val="FF0000"/>
                </a:solidFill>
                <a:ea typeface="Calibri"/>
                <a:cs typeface="Times New Roman"/>
              </a:rPr>
              <a:t>	Not = to power of House Speaker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100" dirty="0">
                <a:solidFill>
                  <a:srgbClr val="FF0000"/>
                </a:solidFill>
                <a:ea typeface="Calibri"/>
                <a:cs typeface="Times New Roman"/>
              </a:rPr>
              <a:t>	Can recognize members, put questions to a vote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100" dirty="0">
                <a:solidFill>
                  <a:srgbClr val="FF0000"/>
                </a:solidFill>
                <a:ea typeface="Calibri"/>
                <a:cs typeface="Times New Roman"/>
              </a:rPr>
              <a:t>	Can’t: participate in debate, cast a vote (unless to break a tie)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200" dirty="0">
                <a:solidFill>
                  <a:prstClr val="black"/>
                </a:solidFill>
                <a:ea typeface="Calibri"/>
                <a:cs typeface="Times New Roman"/>
              </a:rPr>
              <a:t>President Pro Tempore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FF0000"/>
                </a:solidFill>
                <a:ea typeface="Calibri"/>
                <a:cs typeface="Times New Roman"/>
              </a:rPr>
              <a:t>	Presides over the Senate “for the time being” when VP not present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FF0000"/>
                </a:solidFill>
                <a:ea typeface="Calibri"/>
                <a:cs typeface="Times New Roman"/>
              </a:rPr>
              <a:t>	Elected by Majority party, usually most senior member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200" dirty="0">
                <a:solidFill>
                  <a:prstClr val="black"/>
                </a:solidFill>
                <a:ea typeface="Calibri"/>
                <a:cs typeface="Times New Roman"/>
              </a:rPr>
              <a:t>Majority &amp; Minority leaders &amp; whips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dirty="0">
                <a:solidFill>
                  <a:srgbClr val="FF0000"/>
                </a:solidFill>
                <a:ea typeface="Calibri"/>
                <a:cs typeface="Times New Roman"/>
              </a:rPr>
              <a:t>	</a:t>
            </a:r>
            <a:r>
              <a:rPr lang="en-US" sz="2000" dirty="0">
                <a:solidFill>
                  <a:srgbClr val="FF0000"/>
                </a:solidFill>
                <a:ea typeface="Calibri"/>
                <a:cs typeface="Times New Roman"/>
              </a:rPr>
              <a:t>Most important – Push party’s bills through; make sure members are present </a:t>
            </a:r>
            <a:r>
              <a:rPr lang="en-US" sz="2000" dirty="0" smtClean="0">
                <a:solidFill>
                  <a:srgbClr val="FF0000"/>
                </a:solidFill>
                <a:ea typeface="Calibri"/>
                <a:cs typeface="Times New Roman"/>
              </a:rPr>
              <a:t>	to support</a:t>
            </a:r>
            <a:endParaRPr lang="en-US" sz="2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700" dirty="0">
              <a:ea typeface="Calibri"/>
              <a:cs typeface="Times New Roman"/>
            </a:endParaRPr>
          </a:p>
          <a:p>
            <a:pPr marL="0" indent="0">
              <a:buNone/>
              <a:defRPr/>
            </a:pPr>
            <a:endParaRPr lang="en-US" sz="1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576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OF CONGRESS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077878"/>
              </p:ext>
            </p:extLst>
          </p:nvPr>
        </p:nvGraphicFramePr>
        <p:xfrm>
          <a:off x="76200" y="685801"/>
          <a:ext cx="8991600" cy="5854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7086600"/>
              </a:tblGrid>
              <a:tr h="34828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READ CHAPTER 12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SECTION 1 (PGS. 320 – 327).  COMPLETE THE CHART BELOW.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48289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OUTLINE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PROCEDURES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Opening Day in the House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Opening Day in the Senate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764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PRESIDING OFFICER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DESCRIPTION OF DUTIES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Speaker of the House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President of the Senate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President Pro Tempore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Floor Leaders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Whips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Committee</a:t>
                      </a:r>
                    </a:p>
                    <a:p>
                      <a:pPr algn="ctr"/>
                      <a:r>
                        <a:rPr lang="en-US" sz="1600" dirty="0" smtClean="0"/>
                        <a:t>Chairman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8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2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CONCEPT:</a:t>
            </a:r>
          </a:p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I. The Presiding Officers</a:t>
            </a:r>
            <a:endParaRPr kumimoji="1" lang="en-US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Rectangle 1075"/>
          <p:cNvSpPr txBox="1">
            <a:spLocks noChangeArrowheads="1"/>
          </p:cNvSpPr>
          <p:nvPr/>
        </p:nvSpPr>
        <p:spPr bwMode="auto">
          <a:xfrm>
            <a:off x="304800" y="990600"/>
            <a:ext cx="42291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Speaker of the House</a:t>
            </a:r>
            <a:endParaRPr kumimoji="1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kumimoji="1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Speaker of the House</a:t>
            </a:r>
            <a:r>
              <a:rPr kumimoji="1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the presiding officer of the House of Representatives and the acknowledged leader of the majority party.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Speaker’s main duties revolve around presiding over and keeping order in the House.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Speaker names the members of all select and conference committees, and signs all bills and resolutions passed by the House.</a:t>
            </a:r>
            <a:endParaRPr kumimoji="1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1076"/>
          <p:cNvSpPr txBox="1">
            <a:spLocks noChangeArrowheads="1"/>
          </p:cNvSpPr>
          <p:nvPr/>
        </p:nvSpPr>
        <p:spPr bwMode="auto">
          <a:xfrm>
            <a:off x="4686300" y="990600"/>
            <a:ext cx="42291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President of the Senate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job of </a:t>
            </a:r>
            <a:r>
              <a:rPr kumimoji="1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 of the Senate</a:t>
            </a:r>
            <a:r>
              <a:rPr kumimoji="1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assigned by the Constitution to the Vice President.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president of the Senate has many of the same duties as the Speaker of the House, but cannot cast votes on legislation.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kumimoji="1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 </a:t>
            </a:r>
            <a:r>
              <a:rPr kumimoji="1" lang="en-US" altLang="en-US" sz="2000" b="1" i="1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 tempore</a:t>
            </a:r>
            <a:r>
              <a:rPr kumimoji="1" lang="en-US" altLang="en-US" sz="20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</a:t>
            </a:r>
            <a:r>
              <a:rPr kumimoji="1" lang="en-US" altLang="en-US" sz="20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1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leader of the majority party, is elected from the Senate and serves in the Vice President’s absence.</a:t>
            </a:r>
            <a:endParaRPr kumimoji="1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796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bldLvl="2" autoUpdateAnimBg="0"/>
      <p:bldP spid="4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2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CONCEPT</a:t>
            </a:r>
          </a:p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I. Party Officers</a:t>
            </a:r>
            <a:endParaRPr kumimoji="1" lang="en-US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Rectangle 32"/>
          <p:cNvSpPr txBox="1">
            <a:spLocks noChangeArrowheads="1"/>
          </p:cNvSpPr>
          <p:nvPr/>
        </p:nvSpPr>
        <p:spPr bwMode="auto">
          <a:xfrm>
            <a:off x="304800" y="1035050"/>
            <a:ext cx="8559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Party Caucus</a:t>
            </a:r>
            <a:endParaRPr kumimoji="1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party caucus</a:t>
            </a: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a closed meeting of the members of each party in each house which deals with matters of party organization.</a:t>
            </a:r>
            <a:endParaRPr kumimoji="1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3"/>
          <p:cNvSpPr txBox="1">
            <a:spLocks noChangeArrowheads="1"/>
          </p:cNvSpPr>
          <p:nvPr/>
        </p:nvSpPr>
        <p:spPr bwMode="auto">
          <a:xfrm>
            <a:off x="319088" y="2836863"/>
            <a:ext cx="8559800" cy="194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Floor Leaders</a:t>
            </a:r>
            <a:endParaRPr kumimoji="1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floor leaders</a:t>
            </a: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are party officers picked for their posts by their party colleagues.</a:t>
            </a:r>
          </a:p>
          <a:p>
            <a:pPr marL="339725" marR="0" lvl="0" indent="-339725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party </a:t>
            </a: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whips</a:t>
            </a: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assist the floor leaders and serve as a liaison between the party’s leadership and its rank-and-file members.</a:t>
            </a:r>
            <a:endParaRPr kumimoji="1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229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>
            <a:alphaModFix amt="2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dirty="0" smtClean="0"/>
              <a:t>CONCEPT</a:t>
            </a:r>
            <a:r>
              <a:rPr lang="en-US" altLang="en-US" sz="3600" b="1" dirty="0" smtClean="0"/>
              <a:t>: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House Organization</a:t>
            </a:r>
            <a:endParaRPr lang="en-US" altLang="en-US" sz="3600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  <a:defRPr/>
            </a:pPr>
            <a:r>
              <a:rPr lang="en-US" sz="2200" dirty="0" smtClean="0"/>
              <a:t>House of Representatives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900" b="1" dirty="0">
                <a:ea typeface="Calibri"/>
                <a:cs typeface="Times New Roman"/>
              </a:rPr>
              <a:t>The House of Representatives, Rules for Lawmaking</a:t>
            </a:r>
            <a:endParaRPr lang="en-US" sz="1900" dirty="0">
              <a:ea typeface="Calibri"/>
              <a:cs typeface="Times New Roman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500" dirty="0">
                <a:solidFill>
                  <a:srgbClr val="FF0000"/>
                </a:solidFill>
                <a:ea typeface="Calibri"/>
                <a:cs typeface="Times New Roman"/>
              </a:rPr>
              <a:t>Very complex rules geared to move legislation quickly on the floor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700" u="sng" dirty="0">
                <a:ea typeface="Calibri"/>
                <a:cs typeface="Times New Roman"/>
              </a:rPr>
              <a:t>Committee Work</a:t>
            </a:r>
            <a:r>
              <a:rPr lang="en-US" sz="1700" dirty="0">
                <a:ea typeface="Calibri"/>
                <a:cs typeface="Times New Roman"/>
              </a:rPr>
              <a:t>.  Most work done through committee in the House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700" dirty="0">
                <a:ea typeface="Calibri"/>
                <a:cs typeface="Times New Roman"/>
              </a:rPr>
              <a:t>Bills go to committees for consideration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500" dirty="0">
                <a:solidFill>
                  <a:srgbClr val="FF0000"/>
                </a:solidFill>
                <a:ea typeface="Calibri"/>
                <a:cs typeface="Times New Roman"/>
              </a:rPr>
              <a:t>Members of the House tend to be members of committees that reflect their interests, or their constituent’s interests.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1900" b="1" dirty="0" smtClean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900" b="1" dirty="0" smtClean="0">
                <a:ea typeface="Calibri"/>
                <a:cs typeface="Times New Roman"/>
              </a:rPr>
              <a:t>Lawmaking </a:t>
            </a:r>
            <a:r>
              <a:rPr lang="en-US" sz="1900" b="1" dirty="0">
                <a:ea typeface="Calibri"/>
                <a:cs typeface="Times New Roman"/>
              </a:rPr>
              <a:t>in the House</a:t>
            </a:r>
            <a:endParaRPr lang="en-US" sz="1900" dirty="0">
              <a:ea typeface="Calibri"/>
              <a:cs typeface="Times New Roman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700" dirty="0">
                <a:ea typeface="Calibri"/>
                <a:cs typeface="Times New Roman"/>
              </a:rPr>
              <a:t>All laws start as bills.  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Introduced by a representative.  </a:t>
            </a:r>
            <a:r>
              <a:rPr lang="en-US" sz="1700" dirty="0">
                <a:ea typeface="Calibri"/>
                <a:cs typeface="Times New Roman"/>
              </a:rPr>
              <a:t>Sent to appropriate </a:t>
            </a:r>
            <a:r>
              <a:rPr lang="en-US" sz="1700" u="sng" dirty="0">
                <a:ea typeface="Calibri"/>
                <a:cs typeface="Times New Roman"/>
              </a:rPr>
              <a:t>committee by the Speaker</a:t>
            </a:r>
            <a:r>
              <a:rPr lang="en-US" sz="1700" dirty="0">
                <a:ea typeface="Calibri"/>
                <a:cs typeface="Times New Roman"/>
              </a:rPr>
              <a:t>.  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Only 10-20% make it out of committee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700" dirty="0" smtClean="0">
                <a:ea typeface="Calibri"/>
                <a:cs typeface="Times New Roman"/>
              </a:rPr>
              <a:t> </a:t>
            </a:r>
            <a:r>
              <a:rPr lang="en-US" sz="1700" dirty="0" smtClean="0">
                <a:solidFill>
                  <a:srgbClr val="FF0000"/>
                </a:solidFill>
                <a:ea typeface="Calibri"/>
                <a:cs typeface="Times New Roman"/>
              </a:rPr>
              <a:t>Out 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of committee, </a:t>
            </a:r>
            <a:r>
              <a:rPr lang="en-US" sz="1700" dirty="0">
                <a:ea typeface="Calibri"/>
                <a:cs typeface="Times New Roman"/>
              </a:rPr>
              <a:t>goes on a </a:t>
            </a:r>
            <a:r>
              <a:rPr lang="en-US" sz="1700" u="sng" dirty="0">
                <a:ea typeface="Calibri"/>
                <a:cs typeface="Times New Roman"/>
              </a:rPr>
              <a:t>calendar for consideration</a:t>
            </a:r>
            <a:endParaRPr lang="en-US" sz="1700" dirty="0">
              <a:ea typeface="Calibri"/>
              <a:cs typeface="Times New Roman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700" dirty="0">
                <a:ea typeface="Calibri"/>
                <a:cs typeface="Times New Roman"/>
              </a:rPr>
              <a:t>Next stop, </a:t>
            </a:r>
            <a:r>
              <a:rPr lang="en-US" sz="1700" u="sng" dirty="0">
                <a:ea typeface="Calibri"/>
                <a:cs typeface="Times New Roman"/>
              </a:rPr>
              <a:t>House Rules Committee</a:t>
            </a:r>
            <a:r>
              <a:rPr lang="en-US" sz="1700" dirty="0">
                <a:ea typeface="Calibri"/>
                <a:cs typeface="Times New Roman"/>
              </a:rPr>
              <a:t>. 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 Most powerful committee.  Can move bills forward, hold them back, or stop them completely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700" dirty="0">
                <a:ea typeface="Calibri"/>
                <a:cs typeface="Times New Roman"/>
              </a:rPr>
              <a:t>Bill must receive a “</a:t>
            </a:r>
            <a:r>
              <a:rPr lang="en-US" sz="1700" u="sng" dirty="0">
                <a:ea typeface="Calibri"/>
                <a:cs typeface="Times New Roman"/>
              </a:rPr>
              <a:t>rule</a:t>
            </a:r>
            <a:r>
              <a:rPr lang="en-US" sz="1700" dirty="0">
                <a:ea typeface="Calibri"/>
                <a:cs typeface="Times New Roman"/>
              </a:rPr>
              <a:t>” to move </a:t>
            </a:r>
            <a:r>
              <a:rPr lang="en-US" sz="1700" u="sng" dirty="0">
                <a:ea typeface="Calibri"/>
                <a:cs typeface="Times New Roman"/>
              </a:rPr>
              <a:t>forward to the floor </a:t>
            </a:r>
            <a:r>
              <a:rPr lang="en-US" sz="1700" dirty="0">
                <a:ea typeface="Calibri"/>
                <a:cs typeface="Times New Roman"/>
              </a:rPr>
              <a:t>for debate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endParaRPr lang="en-US" sz="1900" b="1" dirty="0" smtClean="0"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1900" b="1" dirty="0" smtClean="0">
                <a:ea typeface="Calibri"/>
                <a:cs typeface="Times New Roman"/>
              </a:rPr>
              <a:t>Quorum </a:t>
            </a:r>
            <a:r>
              <a:rPr lang="en-US" sz="1900" b="1" dirty="0">
                <a:ea typeface="Calibri"/>
                <a:cs typeface="Times New Roman"/>
              </a:rPr>
              <a:t>for Business.</a:t>
            </a:r>
            <a:r>
              <a:rPr lang="en-US" sz="1900" dirty="0">
                <a:ea typeface="Calibri"/>
                <a:cs typeface="Times New Roman"/>
              </a:rPr>
              <a:t>  218 members need to be present for “official” action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500" dirty="0">
                <a:solidFill>
                  <a:srgbClr val="FF0000"/>
                </a:solidFill>
                <a:ea typeface="Calibri"/>
                <a:cs typeface="Times New Roman"/>
              </a:rPr>
              <a:t>Committee of the Whole.  100 members present to recommend action to be taken, send to the quorum for action</a:t>
            </a:r>
          </a:p>
          <a:p>
            <a:pPr marL="571500" indent="-571500">
              <a:buFont typeface="+mj-lt"/>
              <a:buAutoNum type="romanUcPeriod" startAt="2"/>
              <a:defRPr/>
            </a:pPr>
            <a:endParaRPr lang="en-US" sz="1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512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8740</TotalTime>
  <Words>782</Words>
  <Application>Microsoft Office PowerPoint</Application>
  <PresentationFormat>On-screen Show (4:3)</PresentationFormat>
  <Paragraphs>151</Paragraphs>
  <Slides>18</Slides>
  <Notes>3</Notes>
  <HiddenSlides>12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14_TP030004031</vt:lpstr>
      <vt:lpstr>1_Office Theme</vt:lpstr>
      <vt:lpstr>PowerPoint Presentation</vt:lpstr>
      <vt:lpstr>Monday March 23, 2015 Mr. Goblirsch – American Government</vt:lpstr>
      <vt:lpstr>CONGRESS :  Organization</vt:lpstr>
      <vt:lpstr>CONCEPT:  Organization</vt:lpstr>
      <vt:lpstr>CONCEPT:  Organization</vt:lpstr>
      <vt:lpstr>ORGANIZATION OF CONGRESS</vt:lpstr>
      <vt:lpstr>PowerPoint Presentation</vt:lpstr>
      <vt:lpstr>PowerPoint Presentation</vt:lpstr>
      <vt:lpstr>CONCEPT:  House Organization</vt:lpstr>
      <vt:lpstr>PowerPoint Presentation</vt:lpstr>
      <vt:lpstr>CABINET CONFIRMATION</vt:lpstr>
      <vt:lpstr>CABINET CONFIRMATION</vt:lpstr>
      <vt:lpstr>PRESIDENTIAL SALARY</vt:lpstr>
      <vt:lpstr>VICE - PRESIDENTIAL SALARY</vt:lpstr>
      <vt:lpstr>CABINET SALARY</vt:lpstr>
      <vt:lpstr>SECTION LEADER SALARY</vt:lpstr>
      <vt:lpstr>SENATE SALARY</vt:lpstr>
      <vt:lpstr>HOUSE OF REPRESENTATIVES SALARY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213</cp:revision>
  <cp:lastPrinted>2015-03-23T14:38:05Z</cp:lastPrinted>
  <dcterms:created xsi:type="dcterms:W3CDTF">2013-08-14T05:03:00Z</dcterms:created>
  <dcterms:modified xsi:type="dcterms:W3CDTF">2015-03-23T21:28:20Z</dcterms:modified>
</cp:coreProperties>
</file>