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  <p:sldMasterId id="2147483934" r:id="rId2"/>
  </p:sldMasterIdLst>
  <p:notesMasterIdLst>
    <p:notesMasterId r:id="rId13"/>
  </p:notesMasterIdLst>
  <p:handoutMasterIdLst>
    <p:handoutMasterId r:id="rId14"/>
  </p:handoutMasterIdLst>
  <p:sldIdLst>
    <p:sldId id="283" r:id="rId3"/>
    <p:sldId id="308" r:id="rId4"/>
    <p:sldId id="288" r:id="rId5"/>
    <p:sldId id="305" r:id="rId6"/>
    <p:sldId id="306" r:id="rId7"/>
    <p:sldId id="304" r:id="rId8"/>
    <p:sldId id="303" r:id="rId9"/>
    <p:sldId id="307" r:id="rId10"/>
    <p:sldId id="299" r:id="rId11"/>
    <p:sldId id="300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87941-6F2F-4D72-B14A-A003F6FDCB1A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96CDD-CD37-4E88-99FF-43A4A4609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21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885" y="0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BA796-5B5B-4094-AE1D-3ACF4F5CF8C3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519" y="4416633"/>
            <a:ext cx="5607362" cy="41829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054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885" y="8829054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659DB-15AA-4E22-BAC7-771AEC7C4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4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8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2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06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40" name="Rectangle 1052"/>
          <p:cNvSpPr>
            <a:spLocks noChangeArrowheads="1"/>
          </p:cNvSpPr>
          <p:nvPr/>
        </p:nvSpPr>
        <p:spPr bwMode="auto">
          <a:xfrm>
            <a:off x="3276600" y="0"/>
            <a:ext cx="2552700" cy="9017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1741" name="Rectangle 105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219200"/>
            <a:ext cx="7543800" cy="1752600"/>
          </a:xfrm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</a:extLst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71742" name="Rectangle 10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3048000"/>
            <a:ext cx="7543800" cy="8382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3200" i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71743" name="Rectangle 1055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B1E7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1746" name="Text Box 1058"/>
          <p:cNvSpPr txBox="1">
            <a:spLocks noChangeArrowheads="1"/>
          </p:cNvSpPr>
          <p:nvPr/>
        </p:nvSpPr>
        <p:spPr bwMode="auto">
          <a:xfrm>
            <a:off x="3646488" y="517525"/>
            <a:ext cx="1809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altLang="en-US"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Presentation Pro</a:t>
            </a:r>
            <a:endParaRPr lang="en-US" alt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pic>
        <p:nvPicPr>
          <p:cNvPr id="371749" name="Picture 1061" descr="C:\WINDOWS\DESKTOP\PHlogoforPresPro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6259513"/>
            <a:ext cx="933450" cy="60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71750" name="Object 1062"/>
          <p:cNvGraphicFramePr>
            <a:graphicFrameLocks noChangeAspect="1"/>
          </p:cNvGraphicFramePr>
          <p:nvPr/>
        </p:nvGraphicFramePr>
        <p:xfrm>
          <a:off x="8216900" y="6265863"/>
          <a:ext cx="914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Picture" r:id="rId4" imgW="2331720" imgH="1490472" progId="Word.Picture.8">
                  <p:embed/>
                </p:oleObj>
              </mc:Choice>
              <mc:Fallback>
                <p:oleObj name="Picture" r:id="rId4" imgW="2331720" imgH="1490472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6900" y="6265863"/>
                        <a:ext cx="914400" cy="584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A066A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1751" name="Rectangle 1063"/>
          <p:cNvSpPr>
            <a:spLocks noChangeArrowheads="1"/>
          </p:cNvSpPr>
          <p:nvPr/>
        </p:nvSpPr>
        <p:spPr bwMode="auto">
          <a:xfrm>
            <a:off x="8215313" y="6267450"/>
            <a:ext cx="898525" cy="569913"/>
          </a:xfrm>
          <a:prstGeom prst="rect">
            <a:avLst/>
          </a:prstGeom>
          <a:noFill/>
          <a:ln w="9525">
            <a:solidFill>
              <a:srgbClr val="3A066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296635"/>
      </p:ext>
    </p:extLst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74648"/>
      </p:ext>
    </p:extLst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9844101"/>
      </p:ext>
    </p:extLst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229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229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08777"/>
      </p:ext>
    </p:extLst>
  </p:cSld>
  <p:clrMapOvr>
    <a:masterClrMapping/>
  </p:clrMapOvr>
  <p:transition spd="med"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7888"/>
      </p:ext>
    </p:extLst>
  </p:cSld>
  <p:clrMapOvr>
    <a:masterClrMapping/>
  </p:clrMapOvr>
  <p:transition spd="med"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69511"/>
      </p:ext>
    </p:extLst>
  </p:cSld>
  <p:clrMapOvr>
    <a:masterClrMapping/>
  </p:clrMapOvr>
  <p:transition spd="med"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0044638"/>
      </p:ext>
    </p:extLst>
  </p:cSld>
  <p:clrMapOvr>
    <a:masterClrMapping/>
  </p:clrMapOvr>
  <p:transition spd="med"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5872008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193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2414952"/>
      </p:ext>
    </p:extLst>
  </p:cSld>
  <p:clrMapOvr>
    <a:masterClrMapping/>
  </p:clrMapOvr>
  <p:transition spd="med"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905226"/>
      </p:ext>
    </p:extLst>
  </p:cSld>
  <p:clrMapOvr>
    <a:masterClrMapping/>
  </p:clrMapOvr>
  <p:transition spd="med"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93890"/>
      </p:ext>
    </p:extLst>
  </p:cSld>
  <p:clrMapOvr>
    <a:masterClrMapping/>
  </p:clrMapOvr>
  <p:transition spd="med">
    <p:dissolv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990600"/>
            <a:ext cx="8610600" cy="42672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08177"/>
      </p:ext>
    </p:extLst>
  </p:cSld>
  <p:clrMapOvr>
    <a:masterClrMapping/>
  </p:clrMapOvr>
  <p:transition spd="med">
    <p:dissolv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90600"/>
            <a:ext cx="86106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3200400"/>
            <a:ext cx="86106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05786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5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9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1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7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2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wmf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48" name="Rectangle 6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90600"/>
            <a:ext cx="8610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 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370749" name="Rectangle 6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70750" name="Line 62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28575">
            <a:solidFill>
              <a:srgbClr val="99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1" name="Rectangle 63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B1E7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2" name="AutoShape 64"/>
          <p:cNvSpPr>
            <a:spLocks noChangeArrowheads="1"/>
          </p:cNvSpPr>
          <p:nvPr/>
        </p:nvSpPr>
        <p:spPr bwMode="auto">
          <a:xfrm>
            <a:off x="2400300" y="6286500"/>
            <a:ext cx="539750" cy="53975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3" name="Text Box 65"/>
          <p:cNvSpPr txBox="1">
            <a:spLocks noChangeArrowheads="1"/>
          </p:cNvSpPr>
          <p:nvPr/>
        </p:nvSpPr>
        <p:spPr bwMode="auto">
          <a:xfrm>
            <a:off x="2527300" y="62769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</a:t>
            </a:r>
            <a:endParaRPr lang="en-US" altLang="en-US" sz="3000" smtClean="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70754" name="AutoShape 66"/>
          <p:cNvSpPr>
            <a:spLocks noChangeArrowheads="1"/>
          </p:cNvSpPr>
          <p:nvPr/>
        </p:nvSpPr>
        <p:spPr bwMode="auto">
          <a:xfrm>
            <a:off x="2984500" y="6286500"/>
            <a:ext cx="539750" cy="53975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5" name="Text Box 67"/>
          <p:cNvSpPr txBox="1">
            <a:spLocks noChangeArrowheads="1"/>
          </p:cNvSpPr>
          <p:nvPr/>
        </p:nvSpPr>
        <p:spPr bwMode="auto">
          <a:xfrm>
            <a:off x="3111500" y="62769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</a:t>
            </a:r>
            <a:endParaRPr lang="en-US" altLang="en-US" sz="3000" smtClean="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70756" name="AutoShape 68"/>
          <p:cNvSpPr>
            <a:spLocks noChangeArrowheads="1"/>
          </p:cNvSpPr>
          <p:nvPr/>
        </p:nvSpPr>
        <p:spPr bwMode="auto">
          <a:xfrm>
            <a:off x="3568700" y="6286500"/>
            <a:ext cx="539750" cy="53975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7" name="Text Box 69"/>
          <p:cNvSpPr txBox="1">
            <a:spLocks noChangeArrowheads="1"/>
          </p:cNvSpPr>
          <p:nvPr/>
        </p:nvSpPr>
        <p:spPr bwMode="auto">
          <a:xfrm>
            <a:off x="3695700" y="62769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</a:t>
            </a:r>
            <a:endParaRPr lang="en-US" altLang="en-US" sz="3000" smtClean="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70758" name="Text Box 70"/>
          <p:cNvSpPr txBox="1">
            <a:spLocks noChangeArrowheads="1"/>
          </p:cNvSpPr>
          <p:nvPr/>
        </p:nvSpPr>
        <p:spPr bwMode="auto">
          <a:xfrm>
            <a:off x="1524000" y="63373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altLang="en-US" sz="1200" b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Go To Section:</a:t>
            </a:r>
            <a:endParaRPr lang="en-US" altLang="en-US" sz="3000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70761" name="AutoShape 73"/>
          <p:cNvSpPr>
            <a:spLocks noChangeArrowheads="1"/>
          </p:cNvSpPr>
          <p:nvPr/>
        </p:nvSpPr>
        <p:spPr bwMode="auto">
          <a:xfrm>
            <a:off x="4152900" y="6286500"/>
            <a:ext cx="539750" cy="53975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4279900" y="62769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</a:t>
            </a:r>
            <a:endParaRPr lang="en-US" altLang="en-US" sz="3000" smtClean="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pic>
        <p:nvPicPr>
          <p:cNvPr id="370772" name="Picture 84" descr="C:\WINDOWS\DESKTOP\PHlogoforPresPro.bmp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6259513"/>
            <a:ext cx="933450" cy="60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70773" name="Object 85"/>
          <p:cNvGraphicFramePr>
            <a:graphicFrameLocks noChangeAspect="1"/>
          </p:cNvGraphicFramePr>
          <p:nvPr/>
        </p:nvGraphicFramePr>
        <p:xfrm>
          <a:off x="8216900" y="6265863"/>
          <a:ext cx="914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Picture" r:id="rId18" imgW="2331720" imgH="1490472" progId="Word.Picture.8">
                  <p:embed/>
                </p:oleObj>
              </mc:Choice>
              <mc:Fallback>
                <p:oleObj name="Picture" r:id="rId18" imgW="2331720" imgH="1490472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6900" y="6265863"/>
                        <a:ext cx="914400" cy="584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A066A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774" name="Rectangle 86"/>
          <p:cNvSpPr>
            <a:spLocks noChangeArrowheads="1"/>
          </p:cNvSpPr>
          <p:nvPr/>
        </p:nvSpPr>
        <p:spPr bwMode="auto">
          <a:xfrm>
            <a:off x="8215313" y="6267450"/>
            <a:ext cx="898525" cy="569913"/>
          </a:xfrm>
          <a:prstGeom prst="rect">
            <a:avLst/>
          </a:prstGeom>
          <a:noFill/>
          <a:ln w="9525">
            <a:solidFill>
              <a:srgbClr val="3A066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69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  <p:sldLayoutId id="2147483947" r:id="rId13"/>
  </p:sldLayoutIdLst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0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0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0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0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0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0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0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0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0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0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48" grpId="0" build="p" bldLvl="2" autoUpdateAnimBg="0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0749" grpId="0" autoUpdateAnimBg="0"/>
    </p:bld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39725" indent="-339725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SzPct val="150000"/>
        <a:buChar char="•"/>
        <a:defRPr kumimoji="1" sz="2000">
          <a:solidFill>
            <a:srgbClr val="000000"/>
          </a:solidFill>
          <a:latin typeface="+mn-lt"/>
          <a:ea typeface="+mn-ea"/>
          <a:cs typeface="+mn-cs"/>
        </a:defRPr>
      </a:lvl1pPr>
      <a:lvl2pPr marL="679450" indent="-214313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•"/>
        <a:defRPr kumimoji="1">
          <a:solidFill>
            <a:srgbClr val="000000"/>
          </a:solidFill>
          <a:latin typeface="+mn-lt"/>
        </a:defRPr>
      </a:lvl2pPr>
      <a:lvl3pPr marL="1144588" indent="-231775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•"/>
        <a:defRPr kumimoji="1" sz="2000">
          <a:solidFill>
            <a:srgbClr val="000000"/>
          </a:solidFill>
          <a:latin typeface="+mn-lt"/>
        </a:defRPr>
      </a:lvl3pPr>
      <a:lvl4pPr marL="1592263" indent="-214313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–"/>
        <a:defRPr kumimoji="1">
          <a:solidFill>
            <a:srgbClr val="000000"/>
          </a:solidFill>
          <a:latin typeface="+mn-lt"/>
        </a:defRPr>
      </a:lvl4pPr>
      <a:lvl5pPr marL="21129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701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30273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845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9417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slide" Target="slide6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4.vml"/><Relationship Id="rId6" Type="http://schemas.openxmlformats.org/officeDocument/2006/relationships/slide" Target="slide10.xml"/><Relationship Id="rId5" Type="http://schemas.openxmlformats.org/officeDocument/2006/relationships/image" Target="../media/image3.jpeg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Wedn</a:t>
            </a:r>
            <a:r>
              <a:rPr lang="en-US" altLang="en-US" b="1" dirty="0" smtClean="0">
                <a:solidFill>
                  <a:srgbClr val="FF0000"/>
                </a:solidFill>
              </a:rPr>
              <a:t>esday April 1</a:t>
            </a:r>
            <a:r>
              <a:rPr lang="en-US" altLang="en-US" b="1" dirty="0" smtClean="0">
                <a:solidFill>
                  <a:srgbClr val="FF0000"/>
                </a:solidFill>
              </a:rPr>
              <a:t>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Identify the voting qualifications and election process in the U.S.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Voting Vocab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VIDEO CLIP &amp; QUICK WRITE: Should you be forced to vote?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CONCEPT</a:t>
            </a:r>
            <a:r>
              <a:rPr lang="en-US" sz="2400" dirty="0" smtClean="0">
                <a:solidFill>
                  <a:prstClr val="black"/>
                </a:solidFill>
              </a:rPr>
              <a:t>: Voter Bases &amp; Qualifications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VIDEO: The Electoral Process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ASSIGNMENT: Workbook Pgs. 31&amp;32 – DUE TODAY</a:t>
            </a:r>
            <a:endParaRPr lang="en-US" sz="1600" dirty="0" smtClean="0"/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*****Bill Process Flip Book DUE TOMORROW*****</a:t>
            </a:r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Voting Vocab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</a:t>
            </a:r>
            <a:r>
              <a:rPr lang="en-US" sz="1050" dirty="0" smtClean="0">
                <a:solidFill>
                  <a:srgbClr val="000000"/>
                </a:solidFill>
              </a:rPr>
              <a:t>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	***5 minutes***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Define the terms below.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Political efficacy			4)   Straight-ticket voting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Political socialization		5)   Split-ticket voting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Gender gap			6)   Registration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73"/>
            <a:ext cx="8229600" cy="1143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BALLOT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Representative/Senator Name:</a:t>
            </a:r>
          </a:p>
          <a:p>
            <a:pPr marL="0" indent="0">
              <a:buNone/>
            </a:pPr>
            <a:r>
              <a:rPr lang="en-US" sz="4400" dirty="0" smtClean="0"/>
              <a:t>_________________________</a:t>
            </a:r>
          </a:p>
          <a:p>
            <a:pPr marL="0" indent="0">
              <a:buNone/>
            </a:pPr>
            <a:r>
              <a:rPr lang="en-US" sz="4800" dirty="0" smtClean="0"/>
              <a:t>_______________________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4400" dirty="0" smtClean="0"/>
              <a:t>_____   YES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dirty="0" smtClean="0"/>
              <a:t>_____   NO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04204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28600"/>
            <a:ext cx="9144000" cy="838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Voting QUICK WRITE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219200"/>
            <a:ext cx="9144000" cy="5638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altLang="en-US" sz="2400" dirty="0" smtClean="0">
                <a:solidFill>
                  <a:prstClr val="black"/>
                </a:solidFill>
              </a:rPr>
              <a:t>After watching the video clip, “Should you be Forced to Vote” write a ½ page journal in which you respond to the questions:</a:t>
            </a:r>
          </a:p>
          <a:p>
            <a:pPr lvl="1"/>
            <a:endParaRPr lang="en-US" altLang="en-US" dirty="0" smtClean="0">
              <a:solidFill>
                <a:prstClr val="black"/>
              </a:solidFill>
            </a:endParaRPr>
          </a:p>
          <a:p>
            <a:pPr lvl="1"/>
            <a:r>
              <a:rPr lang="en-US" altLang="en-US" dirty="0" smtClean="0">
                <a:solidFill>
                  <a:prstClr val="black"/>
                </a:solidFill>
              </a:rPr>
              <a:t>Do you think people should vote</a:t>
            </a:r>
            <a:r>
              <a:rPr lang="en-US" altLang="en-US" dirty="0" smtClean="0">
                <a:solidFill>
                  <a:prstClr val="black"/>
                </a:solidFill>
              </a:rPr>
              <a:t>? </a:t>
            </a:r>
            <a:r>
              <a:rPr lang="en-US" altLang="en-US" dirty="0" smtClean="0">
                <a:solidFill>
                  <a:prstClr val="black"/>
                </a:solidFill>
              </a:rPr>
              <a:t>Why or why not?</a:t>
            </a:r>
            <a:endParaRPr lang="en-US" altLang="en-US" dirty="0" smtClean="0">
              <a:solidFill>
                <a:prstClr val="black"/>
              </a:solidFill>
            </a:endParaRPr>
          </a:p>
          <a:p>
            <a:pPr lvl="1"/>
            <a:r>
              <a:rPr lang="en-US" altLang="en-US" dirty="0" smtClean="0">
                <a:solidFill>
                  <a:prstClr val="black"/>
                </a:solidFill>
              </a:rPr>
              <a:t>Should the U.S. </a:t>
            </a:r>
            <a:r>
              <a:rPr lang="en-US" altLang="en-US" dirty="0" smtClean="0">
                <a:solidFill>
                  <a:prstClr val="black"/>
                </a:solidFill>
              </a:rPr>
              <a:t>pass a law to force voters to vote</a:t>
            </a:r>
            <a:r>
              <a:rPr lang="en-US" altLang="en-US" dirty="0" smtClean="0">
                <a:solidFill>
                  <a:prstClr val="black"/>
                </a:solidFill>
              </a:rPr>
              <a:t>?  </a:t>
            </a:r>
          </a:p>
          <a:p>
            <a:pPr lvl="2"/>
            <a:r>
              <a:rPr lang="en-US" altLang="en-US" sz="2000" dirty="0" smtClean="0">
                <a:solidFill>
                  <a:prstClr val="black"/>
                </a:solidFill>
              </a:rPr>
              <a:t>If so, how come?</a:t>
            </a:r>
            <a:endParaRPr lang="en-US" altLang="en-US" sz="2000" dirty="0">
              <a:solidFill>
                <a:prstClr val="black"/>
              </a:solidFill>
            </a:endParaRPr>
          </a:p>
          <a:p>
            <a:pPr lvl="2"/>
            <a:r>
              <a:rPr lang="en-US" altLang="en-US" sz="2000" dirty="0" smtClean="0">
                <a:solidFill>
                  <a:prstClr val="black"/>
                </a:solidFill>
              </a:rPr>
              <a:t>If not, then what is the solution?</a:t>
            </a:r>
            <a:endParaRPr lang="en-US" altLang="en-US" sz="2000" dirty="0" smtClean="0">
              <a:solidFill>
                <a:prstClr val="black"/>
              </a:solidFill>
            </a:endParaRPr>
          </a:p>
          <a:p>
            <a:pPr marL="0" indent="0">
              <a:buFont typeface="Arial" charset="0"/>
              <a:buNone/>
            </a:pPr>
            <a:endParaRPr lang="en-US" altLang="en-US" sz="2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36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0000"/>
            </a:gs>
            <a:gs pos="50000">
              <a:schemeClr val="bg1"/>
            </a:gs>
            <a:gs pos="0">
              <a:schemeClr val="tx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9144000" cy="1362075"/>
          </a:xfrm>
        </p:spPr>
        <p:txBody>
          <a:bodyPr/>
          <a:lstStyle/>
          <a:p>
            <a:pPr algn="ctr"/>
            <a:r>
              <a:rPr lang="en-US" sz="6000" dirty="0" smtClean="0">
                <a:solidFill>
                  <a:srgbClr val="0070C0"/>
                </a:solidFill>
              </a:rPr>
              <a:t>VOTER</a:t>
            </a:r>
            <a:r>
              <a:rPr lang="en-US" sz="6000" dirty="0" smtClean="0"/>
              <a:t> </a:t>
            </a:r>
            <a:r>
              <a:rPr lang="en-US" sz="6000" dirty="0">
                <a:solidFill>
                  <a:srgbClr val="0070C0"/>
                </a:solidFill>
              </a:rPr>
              <a:t>B</a:t>
            </a:r>
            <a:r>
              <a:rPr lang="en-US" sz="6000" dirty="0" smtClean="0">
                <a:solidFill>
                  <a:srgbClr val="FF0000"/>
                </a:solidFill>
              </a:rPr>
              <a:t>ASES</a:t>
            </a:r>
            <a:r>
              <a:rPr lang="en-US" sz="6000" dirty="0" smtClean="0">
                <a:solidFill>
                  <a:srgbClr val="0070C0"/>
                </a:solidFill>
              </a:rPr>
              <a:t> </a:t>
            </a:r>
            <a:br>
              <a:rPr lang="en-US" sz="6000" dirty="0" smtClean="0">
                <a:solidFill>
                  <a:srgbClr val="0070C0"/>
                </a:solidFill>
              </a:rPr>
            </a:br>
            <a:r>
              <a:rPr lang="en-US" sz="6000" dirty="0" smtClean="0">
                <a:solidFill>
                  <a:srgbClr val="0070C0"/>
                </a:solidFill>
              </a:rPr>
              <a:t>&amp; QUALIF</a:t>
            </a:r>
            <a:r>
              <a:rPr lang="en-US" sz="6000" dirty="0" smtClean="0">
                <a:solidFill>
                  <a:srgbClr val="FF0000"/>
                </a:solidFill>
              </a:rPr>
              <a:t>ICATIONS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24400"/>
            <a:ext cx="7772400" cy="150018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CHAPTER 6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2826097" cy="2777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0036"/>
            <a:ext cx="328012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403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/>
          <p:cNvSpPr txBox="1">
            <a:spLocks noChangeArrowheads="1"/>
          </p:cNvSpPr>
          <p:nvPr/>
        </p:nvSpPr>
        <p:spPr bwMode="auto">
          <a:xfrm>
            <a:off x="304800" y="0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Setting Voter Qualifications</a:t>
            </a:r>
            <a:endParaRPr kumimoji="1" lang="en-US" altLang="en-US" sz="3200" b="1" i="0" u="none" strike="noStrike" kern="0" cap="none" spc="0" normalizeH="0" baseline="0" noProof="0" dirty="0">
              <a:ln>
                <a:noFill/>
              </a:ln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5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200836"/>
              </p:ext>
            </p:extLst>
          </p:nvPr>
        </p:nvGraphicFramePr>
        <p:xfrm>
          <a:off x="79375" y="1798638"/>
          <a:ext cx="8956675" cy="455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Document" r:id="rId3" imgW="8785072" imgH="4456423" progId="Word.Document.8">
                  <p:embed/>
                </p:oleObj>
              </mc:Choice>
              <mc:Fallback>
                <p:oleObj name="Document" r:id="rId3" imgW="8785072" imgH="445642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" y="1798638"/>
                        <a:ext cx="8956675" cy="455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304800" y="835025"/>
            <a:ext cx="8586788" cy="96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 algn="l">
              <a:spcBef>
                <a:spcPct val="60000"/>
              </a:spcBef>
              <a:buClr>
                <a:schemeClr val="tx1"/>
              </a:buClr>
              <a:buSzPct val="150000"/>
              <a:defRPr kumimoji="1">
                <a:solidFill>
                  <a:srgbClr val="000000"/>
                </a:solidFill>
                <a:latin typeface="Arial" charset="0"/>
              </a:defRPr>
            </a:lvl1pPr>
            <a:lvl2pPr indent="7938" algn="l">
              <a:spcBef>
                <a:spcPct val="40000"/>
              </a:spcBef>
              <a:buClr>
                <a:schemeClr val="tx1"/>
              </a:buClr>
              <a:defRPr kumimoji="1" sz="1600">
                <a:solidFill>
                  <a:srgbClr val="000000"/>
                </a:solidFill>
                <a:latin typeface="Arial" charset="0"/>
              </a:defRPr>
            </a:lvl2pPr>
            <a:lvl3pPr marL="1144588" indent="-231775" algn="l">
              <a:lnSpc>
                <a:spcPct val="95000"/>
              </a:lnSpc>
              <a:spcBef>
                <a:spcPct val="35000"/>
              </a:spcBef>
              <a:defRPr kumimoji="1">
                <a:solidFill>
                  <a:srgbClr val="000000"/>
                </a:solidFill>
                <a:latin typeface="Arial" charset="0"/>
              </a:defRPr>
            </a:lvl3pPr>
            <a:lvl4pPr marL="1592263" indent="-214313" algn="l">
              <a:lnSpc>
                <a:spcPct val="75000"/>
              </a:lnSpc>
              <a:spcBef>
                <a:spcPct val="30000"/>
              </a:spcBef>
              <a:buChar char="–"/>
              <a:defRPr kumimoji="1" sz="1600">
                <a:solidFill>
                  <a:srgbClr val="000000"/>
                </a:solidFill>
                <a:latin typeface="Arial" charset="0"/>
              </a:defRPr>
            </a:lvl4pPr>
            <a:lvl5pPr marL="2112963" indent="-228600" algn="l">
              <a:lnSpc>
                <a:spcPct val="75000"/>
              </a:lnSpc>
              <a:spcBef>
                <a:spcPct val="30000"/>
              </a:spcBef>
              <a:buChar char="»"/>
              <a:defRPr kumimoji="1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25701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30273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34845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39417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pPr marL="339725" marR="0" lvl="0" indent="-339725" algn="ctr" defTabSz="914400" eaLnBrk="0" fontAlgn="auto" latinLnBrk="0" hangingPunct="0">
              <a:lnSpc>
                <a:spcPct val="100000"/>
              </a:lnSpc>
              <a:spcBef>
                <a:spcPct val="60000"/>
              </a:spcBef>
              <a:spcAft>
                <a:spcPts val="0"/>
              </a:spcAft>
              <a:buClr>
                <a:srgbClr val="000000"/>
              </a:buClr>
              <a:buSzPct val="150000"/>
              <a:buFontTx/>
              <a:buNone/>
              <a:tabLst/>
              <a:defRPr/>
            </a:pPr>
            <a:r>
              <a:rPr kumimoji="1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The Constitution sets five limits on the power that States have to set voter qualifications:</a:t>
            </a:r>
            <a:endParaRPr kumimoji="1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45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6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5"/>
          <p:cNvSpPr txBox="1">
            <a:spLocks noChangeArrowheads="1"/>
          </p:cNvSpPr>
          <p:nvPr/>
        </p:nvSpPr>
        <p:spPr bwMode="auto">
          <a:xfrm>
            <a:off x="304800" y="0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Universal Requirements</a:t>
            </a:r>
            <a:endParaRPr kumimoji="1" lang="en-US" altLang="en-US" sz="3200" b="1" i="0" u="none" strike="noStrike" kern="0" cap="none" spc="0" normalizeH="0" baseline="0" noProof="0" dirty="0">
              <a:ln>
                <a:noFill/>
              </a:ln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5" name="Rectangle 26"/>
          <p:cNvSpPr txBox="1">
            <a:spLocks noChangeArrowheads="1"/>
          </p:cNvSpPr>
          <p:nvPr/>
        </p:nvSpPr>
        <p:spPr bwMode="auto">
          <a:xfrm>
            <a:off x="330200" y="808038"/>
            <a:ext cx="8423275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39725" indent="-339725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79450" indent="-214313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Char char="•"/>
              <a:defRPr kumimoji="1" sz="2400">
                <a:solidFill>
                  <a:srgbClr val="000000"/>
                </a:solidFill>
                <a:latin typeface="+mn-lt"/>
              </a:defRPr>
            </a:lvl2pPr>
            <a:lvl3pPr marL="1144588" indent="-231775" algn="l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kumimoji="1" sz="2000">
                <a:solidFill>
                  <a:srgbClr val="000000"/>
                </a:solidFill>
                <a:latin typeface="+mn-lt"/>
              </a:defRPr>
            </a:lvl3pPr>
            <a:lvl4pPr marL="1592263" indent="-214313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–"/>
              <a:defRPr kumimoji="1" sz="1800">
                <a:solidFill>
                  <a:srgbClr val="000000"/>
                </a:solidFill>
                <a:latin typeface="+mn-lt"/>
              </a:defRPr>
            </a:lvl4pPr>
            <a:lvl5pPr marL="21129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5pPr>
            <a:lvl6pPr marL="25701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30273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845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9417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339725" marR="0" lvl="0" indent="-339725" algn="ctr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 "/>
              <a:tabLst/>
              <a:defRPr/>
            </a:pPr>
            <a:r>
              <a:rPr kumimoji="1" lang="en-US" altLang="en-US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There are three factors that States require people to meet to be eligible to vote.</a:t>
            </a:r>
            <a:r>
              <a:rPr kumimoji="1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1" lang="en-US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7"/>
          <p:cNvSpPr txBox="1">
            <a:spLocks noChangeArrowheads="1"/>
          </p:cNvSpPr>
          <p:nvPr/>
        </p:nvSpPr>
        <p:spPr bwMode="auto">
          <a:xfrm>
            <a:off x="1" y="1882775"/>
            <a:ext cx="9144000" cy="497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39725" indent="-339725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79450" indent="-214313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Char char="•"/>
              <a:defRPr kumimoji="1" sz="2400">
                <a:solidFill>
                  <a:srgbClr val="000000"/>
                </a:solidFill>
                <a:latin typeface="+mn-lt"/>
              </a:defRPr>
            </a:lvl2pPr>
            <a:lvl3pPr marL="1144588" indent="-231775" algn="l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har char="•"/>
              <a:defRPr kumimoji="1" sz="2000">
                <a:solidFill>
                  <a:srgbClr val="000000"/>
                </a:solidFill>
                <a:latin typeface="+mn-lt"/>
              </a:defRPr>
            </a:lvl3pPr>
            <a:lvl4pPr marL="1592263" indent="-214313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–"/>
              <a:defRPr kumimoji="1" sz="1800">
                <a:solidFill>
                  <a:srgbClr val="000000"/>
                </a:solidFill>
                <a:latin typeface="+mn-lt"/>
              </a:defRPr>
            </a:lvl4pPr>
            <a:lvl5pPr marL="21129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5pPr>
            <a:lvl6pPr marL="25701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30273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845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941763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339725" marR="0" lvl="0" indent="-339725" algn="l" defTabSz="914400" rtl="0" eaLnBrk="0" fontAlgn="base" latinLnBrk="0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None/>
              <a:tabLst/>
              <a:defRPr/>
            </a:pPr>
            <a:r>
              <a:rPr kumimoji="1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1) Citizenship</a:t>
            </a:r>
            <a:endParaRPr kumimoji="1" lang="en-US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39725" marR="0" lvl="0" indent="-339725" algn="l" defTabSz="914400" rtl="0" eaLnBrk="0" fontAlgn="base" latinLnBrk="0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Most States require United States citizenship in order to vote. </a:t>
            </a:r>
          </a:p>
          <a:p>
            <a:pPr marL="339725" marR="0" lvl="0" indent="-339725" algn="l" defTabSz="914400" rtl="0" eaLnBrk="0" fontAlgn="base" latinLnBrk="0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None/>
              <a:tabLst/>
              <a:defRPr/>
            </a:pPr>
            <a:r>
              <a:rPr kumimoji="1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2) Residence</a:t>
            </a:r>
            <a:endParaRPr kumimoji="1" lang="en-US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39725" marR="0" lvl="0" indent="-339725" algn="l" defTabSz="914400" rtl="0" eaLnBrk="0" fontAlgn="base" latinLnBrk="0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One must be a legal resident of a State to vote in elections. Most States require residency for minimum amounts of time in order to vote in the State.</a:t>
            </a:r>
          </a:p>
          <a:p>
            <a:pPr marL="339725" marR="0" lvl="0" indent="-339725" algn="l" defTabSz="914400" rtl="0" eaLnBrk="0" fontAlgn="base" latinLnBrk="0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None/>
              <a:tabLst/>
              <a:defRPr/>
            </a:pPr>
            <a:r>
              <a:rPr kumimoji="1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3) Age</a:t>
            </a:r>
            <a:endParaRPr kumimoji="1" lang="en-US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39725" marR="0" lvl="0" indent="-339725" algn="l" defTabSz="914400" rtl="0" eaLnBrk="0" fontAlgn="base" latinLnBrk="0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r>
              <a:rPr kumimoji="1" lang="en-US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26th Amendment requires that no State set a minimum voting age above 18.</a:t>
            </a:r>
          </a:p>
          <a:p>
            <a:pPr marL="339725" marR="0" lvl="0" indent="-339725" algn="l" defTabSz="914400" rtl="0" eaLnBrk="0" fontAlgn="base" latinLnBrk="0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FontTx/>
              <a:buChar char="•"/>
              <a:tabLst/>
              <a:defRPr/>
            </a:pPr>
            <a:endParaRPr lang="en-US" altLang="en-US" sz="1000" kern="0" dirty="0">
              <a:latin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50000"/>
              <a:buNone/>
              <a:tabLst/>
              <a:defRPr/>
            </a:pPr>
            <a:r>
              <a:rPr kumimoji="1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REGISTRATION</a:t>
            </a:r>
            <a:r>
              <a:rPr kumimoji="1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Most states (49 / 50) require voters</a:t>
            </a:r>
            <a:r>
              <a:rPr kumimoji="1" lang="en-US" alt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to register also</a:t>
            </a:r>
            <a:endParaRPr kumimoji="1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612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build="p" bldLvl="2" autoUpdateAnimBg="0"/>
      <p:bldP spid="6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VOTER BASES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537629"/>
              </p:ext>
            </p:extLst>
          </p:nvPr>
        </p:nvGraphicFramePr>
        <p:xfrm>
          <a:off x="118056" y="990600"/>
          <a:ext cx="8949744" cy="53797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234744"/>
                <a:gridCol w="2438400"/>
                <a:gridCol w="3276600"/>
              </a:tblGrid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HIGHER % TEND TO VOTE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DEMOCRATIC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u="sng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US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CHARACTERISTIC</a:t>
                      </a:r>
                      <a:endParaRPr lang="en-US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HIGHER % TEND TO VOTE REPUBLICAN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Women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GENDER</a:t>
                      </a:r>
                      <a:endParaRPr lang="en-US" sz="1600" b="1" u="sng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Single, Divorced, Separated, Living</a:t>
                      </a:r>
                      <a:r>
                        <a:rPr lang="en-US" sz="1600" baseline="0" dirty="0" smtClean="0"/>
                        <a:t> w/ Partner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MARITAL</a:t>
                      </a:r>
                      <a:r>
                        <a:rPr lang="en-US" sz="1600" b="1" u="sng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STATUS</a:t>
                      </a:r>
                      <a:endParaRPr lang="en-US" sz="1600" b="1" u="sng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Married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Younger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AGE</a:t>
                      </a:r>
                      <a:endParaRPr lang="en-US" sz="1600" b="1" u="sng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Older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Lower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INCOME</a:t>
                      </a:r>
                      <a:endParaRPr lang="en-US" sz="1600" b="1" u="sng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Higher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Minorities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(African Americans, Latinos, Native Americans, Asian Americans)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ETHNICITY / RACE</a:t>
                      </a:r>
                      <a:endParaRPr lang="en-US" sz="1600" b="1" u="sng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Whites</a:t>
                      </a:r>
                    </a:p>
                    <a:p>
                      <a:pPr algn="ctr"/>
                      <a:r>
                        <a:rPr lang="en-US" sz="1600" dirty="0" smtClean="0"/>
                        <a:t>&amp;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Minority</a:t>
                      </a:r>
                      <a:r>
                        <a:rPr lang="en-US" sz="1600" baseline="0" dirty="0" smtClean="0"/>
                        <a:t> groups from former Communist nations (Cubans, Koreans, Chinese, Vietnamese)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Catholic,</a:t>
                      </a:r>
                      <a:r>
                        <a:rPr lang="en-US" sz="1600" baseline="0" dirty="0" smtClean="0"/>
                        <a:t> Jewish, Muslim, Atheist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RELIGION</a:t>
                      </a:r>
                      <a:endParaRPr lang="en-US" sz="1600" b="1" u="sng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Protestant, Mormon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West Coast,</a:t>
                      </a:r>
                      <a:r>
                        <a:rPr lang="en-US" sz="1600" baseline="0" dirty="0" smtClean="0"/>
                        <a:t> Northeast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REGIONS/LOCATION</a:t>
                      </a:r>
                      <a:endParaRPr lang="en-US" sz="1600" b="1" u="sng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South, Midwest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Labor Unions, working</a:t>
                      </a:r>
                      <a:r>
                        <a:rPr lang="en-US" sz="1600" baseline="0" dirty="0" smtClean="0"/>
                        <a:t> class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PROFESSION</a:t>
                      </a:r>
                      <a:endParaRPr lang="en-US" sz="1600" b="1" u="sng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Self-employed, business</a:t>
                      </a:r>
                      <a:r>
                        <a:rPr lang="en-US" sz="1600" baseline="0" dirty="0" smtClean="0"/>
                        <a:t> owners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25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2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Sociological Factors</a:t>
            </a:r>
          </a:p>
        </p:txBody>
      </p:sp>
      <p:graphicFrame>
        <p:nvGraphicFramePr>
          <p:cNvPr id="437253" name="Object 1029"/>
          <p:cNvGraphicFramePr>
            <a:graphicFrameLocks noGrp="1" noChangeAspect="1"/>
          </p:cNvGraphicFramePr>
          <p:nvPr>
            <p:ph type="tbl" idx="1"/>
          </p:nvPr>
        </p:nvGraphicFramePr>
        <p:xfrm>
          <a:off x="1108075" y="2824163"/>
          <a:ext cx="6778625" cy="310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Document" r:id="rId3" imgW="8776440" imgH="4014720" progId="Word.Document.8">
                  <p:embed/>
                </p:oleObj>
              </mc:Choice>
              <mc:Fallback>
                <p:oleObj name="Document" r:id="rId3" imgW="8776440" imgH="40147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8075" y="2824163"/>
                        <a:ext cx="6778625" cy="3100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7254" name="Text Box 1030"/>
          <p:cNvSpPr txBox="1">
            <a:spLocks noChangeArrowheads="1"/>
          </p:cNvSpPr>
          <p:nvPr/>
        </p:nvSpPr>
        <p:spPr bwMode="auto">
          <a:xfrm>
            <a:off x="320675" y="1058863"/>
            <a:ext cx="8461375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altLang="en-US" sz="3200" dirty="0" smtClean="0">
                <a:solidFill>
                  <a:srgbClr val="000000"/>
                </a:solidFill>
                <a:latin typeface="Arial" charset="0"/>
                <a:cs typeface="+mn-cs"/>
              </a:rPr>
              <a:t>Voter preferences can’t be predicted by just one sociological factor.  Voter opinion is a combination of all of these factors and more.</a:t>
            </a:r>
          </a:p>
        </p:txBody>
      </p:sp>
      <p:sp>
        <p:nvSpPr>
          <p:cNvPr id="437256" name="Rectangle 1032"/>
          <p:cNvSpPr>
            <a:spLocks noChangeArrowheads="1"/>
          </p:cNvSpPr>
          <p:nvPr/>
        </p:nvSpPr>
        <p:spPr bwMode="auto">
          <a:xfrm>
            <a:off x="57150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r" eaLnBrk="0" hangingPunct="0">
              <a:spcBef>
                <a:spcPct val="20000"/>
              </a:spcBef>
            </a:pPr>
            <a:r>
              <a:rPr lang="en-US" altLang="en-US" sz="1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Chapter 6, Section 4</a:t>
            </a:r>
            <a:endParaRPr lang="en-US" altLang="en-US" sz="1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437257" name="AutoShape 1033" descr="Stationery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8100" y="6299200"/>
            <a:ext cx="520700" cy="520700"/>
          </a:xfrm>
          <a:prstGeom prst="actionButtonBackPrevious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dirty="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37258" name="AutoShape 1034" descr="Stationery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" y="6299200"/>
            <a:ext cx="520700" cy="520700"/>
          </a:xfrm>
          <a:prstGeom prst="actionButtonForwardNex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dirty="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37259" name="AutoShape 1035" descr="Stationery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9845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dirty="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37260" name="Text Box 1036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30924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2</a:t>
            </a:r>
            <a:endParaRPr lang="en-US" altLang="en-US" sz="3000" dirty="0" smtClean="0">
              <a:solidFill>
                <a:srgbClr val="3A06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437261" name="AutoShape 1037" descr="Stationery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5687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dirty="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37262" name="Text Box 1038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6766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3</a:t>
            </a:r>
            <a:endParaRPr lang="en-US" altLang="en-US" sz="3000" dirty="0" smtClean="0">
              <a:solidFill>
                <a:srgbClr val="3A06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437263" name="AutoShape 1039" descr="Stationery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400300" y="6292850"/>
            <a:ext cx="533400" cy="533400"/>
          </a:xfrm>
          <a:prstGeom prst="bevel">
            <a:avLst>
              <a:gd name="adj" fmla="val 12500"/>
            </a:avLst>
          </a:prstGeom>
          <a:blipFill dpi="0" rotWithShape="0">
            <a:blip r:embed="rId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dirty="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37264" name="Text Box 1040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2508250" y="6286500"/>
            <a:ext cx="304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3996595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7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437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7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7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2" grpId="0" autoUpdateAnimBg="0"/>
      <p:bldP spid="43725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altLang="en-US" sz="3600" b="1" u="sng" dirty="0" smtClean="0"/>
              <a:t>Elections Process Video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What is a lobbyist?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What type of democracy is the U.S.?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What is the most important right of Americans?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Why does the U.S. require voters to register?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What years are local elections held?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What election led to the passing of the 12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Amendment to the Constitution?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What was a white primary?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What did the 17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Amendment do?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What region did not support the passing of the 19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Amendment?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In what years did a Presidential candidate receive a majority of the popular votes, but not win the Presidency?</a:t>
            </a:r>
          </a:p>
        </p:txBody>
      </p:sp>
    </p:spTree>
    <p:extLst>
      <p:ext uri="{BB962C8B-B14F-4D97-AF65-F5344CB8AC3E}">
        <p14:creationId xmlns:p14="http://schemas.microsoft.com/office/powerpoint/2010/main" val="202605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CONGRESSIONAL VOTE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 Brackets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PROPOSED BILL: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Currently in </a:t>
            </a:r>
            <a:r>
              <a:rPr lang="en-US" dirty="0" err="1" smtClean="0"/>
              <a:t>Goblirsch’s</a:t>
            </a:r>
            <a:r>
              <a:rPr lang="en-US" dirty="0" smtClean="0"/>
              <a:t> class, our tax brackets are 	___, ___, ___.  This is a proposal to reorganize our 	tax brackets. This would include an 8% defense tax</a:t>
            </a:r>
            <a:endParaRPr lang="en-US" sz="2600" dirty="0" smtClean="0"/>
          </a:p>
          <a:p>
            <a:pPr marL="0" indent="0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PROPOSAL: (all amounts are per week)</a:t>
            </a: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Lowest  1 – Below $40 = 	10%</a:t>
            </a: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Bracket 2 –   $40 - $60 = 	20%</a:t>
            </a: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Middle   3 –	   $60 – 70 = 	30%</a:t>
            </a: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Bracket 4 –   $70 - $80 = 	40%</a:t>
            </a: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Highest 5 – Above $80 = 	50%</a:t>
            </a:r>
            <a:endParaRPr lang="en-US" b="1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dirty="0" smtClean="0"/>
              <a:t>A “Yes” vote will implement new Tax Brackets</a:t>
            </a:r>
          </a:p>
          <a:p>
            <a:r>
              <a:rPr lang="en-US" dirty="0" smtClean="0"/>
              <a:t>A “No” vote will keep everything the way it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5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PHTemplate">
  <a:themeElements>
    <a:clrScheme name="">
      <a:dk1>
        <a:srgbClr val="000000"/>
      </a:dk1>
      <a:lt1>
        <a:srgbClr val="006666"/>
      </a:lt1>
      <a:dk2>
        <a:srgbClr val="800000"/>
      </a:dk2>
      <a:lt2>
        <a:srgbClr val="4D4D4D"/>
      </a:lt2>
      <a:accent1>
        <a:srgbClr val="CC9900"/>
      </a:accent1>
      <a:accent2>
        <a:srgbClr val="800000"/>
      </a:accent2>
      <a:accent3>
        <a:srgbClr val="AAB8B8"/>
      </a:accent3>
      <a:accent4>
        <a:srgbClr val="000000"/>
      </a:accent4>
      <a:accent5>
        <a:srgbClr val="E2CAAA"/>
      </a:accent5>
      <a:accent6>
        <a:srgbClr val="730000"/>
      </a:accent6>
      <a:hlink>
        <a:srgbClr val="000099"/>
      </a:hlink>
      <a:folHlink>
        <a:srgbClr val="003300"/>
      </a:folHlink>
    </a:clrScheme>
    <a:fontScheme name="PHTemplate.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HTemplate.PPT 1">
        <a:dk1>
          <a:srgbClr val="4D4D4D"/>
        </a:dk1>
        <a:lt1>
          <a:srgbClr val="FFFFFF"/>
        </a:lt1>
        <a:dk2>
          <a:srgbClr val="006666"/>
        </a:dk2>
        <a:lt2>
          <a:srgbClr val="CC9900"/>
        </a:lt2>
        <a:accent1>
          <a:srgbClr val="CC9900"/>
        </a:accent1>
        <a:accent2>
          <a:srgbClr val="800000"/>
        </a:accent2>
        <a:accent3>
          <a:srgbClr val="AAB8B8"/>
        </a:accent3>
        <a:accent4>
          <a:srgbClr val="DADADA"/>
        </a:accent4>
        <a:accent5>
          <a:srgbClr val="E2CAAA"/>
        </a:accent5>
        <a:accent6>
          <a:srgbClr val="730000"/>
        </a:accent6>
        <a:hlink>
          <a:srgbClr val="C0C0C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Template.PPT 2">
        <a:dk1>
          <a:srgbClr val="010000"/>
        </a:dk1>
        <a:lt1>
          <a:srgbClr val="C0C0C0"/>
        </a:lt1>
        <a:dk2>
          <a:srgbClr val="010000"/>
        </a:dk2>
        <a:lt2>
          <a:srgbClr val="C0C0C0"/>
        </a:lt2>
        <a:accent1>
          <a:srgbClr val="969696"/>
        </a:accent1>
        <a:accent2>
          <a:srgbClr val="000000"/>
        </a:accent2>
        <a:accent3>
          <a:srgbClr val="DCDCDC"/>
        </a:accent3>
        <a:accent4>
          <a:srgbClr val="010000"/>
        </a:accent4>
        <a:accent5>
          <a:srgbClr val="C9C9C9"/>
        </a:accent5>
        <a:accent6>
          <a:srgbClr val="0000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Template.PPT 3">
        <a:dk1>
          <a:srgbClr val="4D4D4D"/>
        </a:dk1>
        <a:lt1>
          <a:srgbClr val="99CCFF"/>
        </a:lt1>
        <a:dk2>
          <a:srgbClr val="4D4D4D"/>
        </a:dk2>
        <a:lt2>
          <a:srgbClr val="000000"/>
        </a:lt2>
        <a:accent1>
          <a:srgbClr val="990099"/>
        </a:accent1>
        <a:accent2>
          <a:srgbClr val="FFCC00"/>
        </a:accent2>
        <a:accent3>
          <a:srgbClr val="CAE2FF"/>
        </a:accent3>
        <a:accent4>
          <a:srgbClr val="404040"/>
        </a:accent4>
        <a:accent5>
          <a:srgbClr val="CAAACA"/>
        </a:accent5>
        <a:accent6>
          <a:srgbClr val="E7B9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Template.PPT 4">
        <a:dk1>
          <a:srgbClr val="000000"/>
        </a:dk1>
        <a:lt1>
          <a:srgbClr val="FFFF00"/>
        </a:lt1>
        <a:dk2>
          <a:srgbClr val="000066"/>
        </a:dk2>
        <a:lt2>
          <a:srgbClr val="99CC00"/>
        </a:lt2>
        <a:accent1>
          <a:srgbClr val="99CC00"/>
        </a:accent1>
        <a:accent2>
          <a:srgbClr val="FFFF00"/>
        </a:accent2>
        <a:accent3>
          <a:srgbClr val="AAAAB8"/>
        </a:accent3>
        <a:accent4>
          <a:srgbClr val="DADA00"/>
        </a:accent4>
        <a:accent5>
          <a:srgbClr val="CAE2AA"/>
        </a:accent5>
        <a:accent6>
          <a:srgbClr val="E7E700"/>
        </a:accent6>
        <a:hlink>
          <a:srgbClr val="9999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Template.PPT 5">
        <a:dk1>
          <a:srgbClr val="969696"/>
        </a:dk1>
        <a:lt1>
          <a:srgbClr val="FFCC00"/>
        </a:lt1>
        <a:dk2>
          <a:srgbClr val="FF6600"/>
        </a:dk2>
        <a:lt2>
          <a:srgbClr val="009900"/>
        </a:lt2>
        <a:accent1>
          <a:srgbClr val="FFCC00"/>
        </a:accent1>
        <a:accent2>
          <a:srgbClr val="009900"/>
        </a:accent2>
        <a:accent3>
          <a:srgbClr val="FFB8AA"/>
        </a:accent3>
        <a:accent4>
          <a:srgbClr val="DAAE00"/>
        </a:accent4>
        <a:accent5>
          <a:srgbClr val="FFE2AA"/>
        </a:accent5>
        <a:accent6>
          <a:srgbClr val="008A00"/>
        </a:accent6>
        <a:hlink>
          <a:srgbClr val="FFFFFF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Template.PPT 6">
        <a:dk1>
          <a:srgbClr val="000000"/>
        </a:dk1>
        <a:lt1>
          <a:srgbClr val="FFCC00"/>
        </a:lt1>
        <a:dk2>
          <a:srgbClr val="336600"/>
        </a:dk2>
        <a:lt2>
          <a:srgbClr val="969696"/>
        </a:lt2>
        <a:accent1>
          <a:srgbClr val="336600"/>
        </a:accent1>
        <a:accent2>
          <a:srgbClr val="CCCC00"/>
        </a:accent2>
        <a:accent3>
          <a:srgbClr val="FFE2AA"/>
        </a:accent3>
        <a:accent4>
          <a:srgbClr val="000000"/>
        </a:accent4>
        <a:accent5>
          <a:srgbClr val="ADB8AA"/>
        </a:accent5>
        <a:accent6>
          <a:srgbClr val="B9B900"/>
        </a:accent6>
        <a:hlink>
          <a:srgbClr val="FFFFFF"/>
        </a:hlink>
        <a:folHlink>
          <a:srgbClr val="FFFF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Template.PPT 7">
        <a:dk1>
          <a:srgbClr val="010000"/>
        </a:dk1>
        <a:lt1>
          <a:srgbClr val="99CCFF"/>
        </a:lt1>
        <a:dk2>
          <a:srgbClr val="666633"/>
        </a:dk2>
        <a:lt2>
          <a:srgbClr val="969696"/>
        </a:lt2>
        <a:accent1>
          <a:srgbClr val="666633"/>
        </a:accent1>
        <a:accent2>
          <a:srgbClr val="FFCC00"/>
        </a:accent2>
        <a:accent3>
          <a:srgbClr val="CAE2FF"/>
        </a:accent3>
        <a:accent4>
          <a:srgbClr val="010000"/>
        </a:accent4>
        <a:accent5>
          <a:srgbClr val="B8B8AD"/>
        </a:accent5>
        <a:accent6>
          <a:srgbClr val="E7B900"/>
        </a:accent6>
        <a:hlink>
          <a:srgbClr val="FFFF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Template.PPT 8">
        <a:dk1>
          <a:srgbClr val="9900CC"/>
        </a:dk1>
        <a:lt1>
          <a:srgbClr val="FFCC00"/>
        </a:lt1>
        <a:dk2>
          <a:srgbClr val="FF3300"/>
        </a:dk2>
        <a:lt2>
          <a:srgbClr val="969696"/>
        </a:lt2>
        <a:accent1>
          <a:srgbClr val="FF3300"/>
        </a:accent1>
        <a:accent2>
          <a:srgbClr val="FFCC00"/>
        </a:accent2>
        <a:accent3>
          <a:srgbClr val="FFE2AA"/>
        </a:accent3>
        <a:accent4>
          <a:srgbClr val="8200AE"/>
        </a:accent4>
        <a:accent5>
          <a:srgbClr val="FFADAA"/>
        </a:accent5>
        <a:accent6>
          <a:srgbClr val="E7B900"/>
        </a:accent6>
        <a:hlink>
          <a:srgbClr val="FFFF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2952</TotalTime>
  <Words>528</Words>
  <Application>Microsoft Office PowerPoint</Application>
  <PresentationFormat>On-screen Show (4:3)</PresentationFormat>
  <Paragraphs>110</Paragraphs>
  <Slides>10</Slides>
  <Notes>0</Notes>
  <HiddenSlides>2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14_TP030004031</vt:lpstr>
      <vt:lpstr>2_PHTemplate</vt:lpstr>
      <vt:lpstr>Picture</vt:lpstr>
      <vt:lpstr>Document</vt:lpstr>
      <vt:lpstr>Wednesday April 1, 2015 Mr. Goblirsch – American Government</vt:lpstr>
      <vt:lpstr>PowerPoint Presentation</vt:lpstr>
      <vt:lpstr>VOTER BASES  &amp; QUALIFICATIONS</vt:lpstr>
      <vt:lpstr>PowerPoint Presentation</vt:lpstr>
      <vt:lpstr>PowerPoint Presentation</vt:lpstr>
      <vt:lpstr>VOTER BASES</vt:lpstr>
      <vt:lpstr>Sociological Factors</vt:lpstr>
      <vt:lpstr>Elections Process Video Questions</vt:lpstr>
      <vt:lpstr>CONGRESSIONAL VOTE:  Tax Brackets</vt:lpstr>
      <vt:lpstr>BALLOT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September 30, 2013 Mr. Goblirsch – American Government</dc:title>
  <dc:creator>Windows User</dc:creator>
  <cp:lastModifiedBy>cgoblirsch</cp:lastModifiedBy>
  <cp:revision>86</cp:revision>
  <cp:lastPrinted>2015-04-01T13:57:46Z</cp:lastPrinted>
  <dcterms:created xsi:type="dcterms:W3CDTF">2013-09-30T13:16:32Z</dcterms:created>
  <dcterms:modified xsi:type="dcterms:W3CDTF">2015-04-01T21:24:30Z</dcterms:modified>
</cp:coreProperties>
</file>