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6" r:id="rId1"/>
    <p:sldMasterId id="2147483921" r:id="rId2"/>
    <p:sldMasterId id="2147483949" r:id="rId3"/>
    <p:sldMasterId id="2147483961" r:id="rId4"/>
    <p:sldMasterId id="2147483976" r:id="rId5"/>
  </p:sldMasterIdLst>
  <p:notesMasterIdLst>
    <p:notesMasterId r:id="rId17"/>
  </p:notesMasterIdLst>
  <p:handoutMasterIdLst>
    <p:handoutMasterId r:id="rId18"/>
  </p:handoutMasterIdLst>
  <p:sldIdLst>
    <p:sldId id="283" r:id="rId6"/>
    <p:sldId id="301" r:id="rId7"/>
    <p:sldId id="314" r:id="rId8"/>
    <p:sldId id="315" r:id="rId9"/>
    <p:sldId id="307" r:id="rId10"/>
    <p:sldId id="311" r:id="rId11"/>
    <p:sldId id="306" r:id="rId12"/>
    <p:sldId id="294" r:id="rId13"/>
    <p:sldId id="310" r:id="rId14"/>
    <p:sldId id="312" r:id="rId15"/>
    <p:sldId id="313" r:id="rId16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8" autoAdjust="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2" y="215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87941-6F2F-4D72-B14A-A003F6FDCB1A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E96CDD-CD37-4E88-99FF-43A4A4609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6216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319" cy="46524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886" y="0"/>
            <a:ext cx="3038319" cy="46524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3BA796-5B5B-4094-AE1D-3ACF4F5CF8C3}" type="datetimeFigureOut">
              <a:rPr lang="en-US" smtClean="0"/>
              <a:t>4/22/2015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519" y="4416634"/>
            <a:ext cx="5607362" cy="418296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054"/>
            <a:ext cx="3038319" cy="4652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886" y="8829054"/>
            <a:ext cx="3038319" cy="4652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2659DB-15AA-4E22-BAC7-771AEC7C49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649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9FE8452E-BF87-4441-86CC-4F15B9987DEE}" type="slidenum">
              <a:rPr lang="en-US" altLang="en-US" smtClean="0">
                <a:solidFill>
                  <a:srgbClr val="000000"/>
                </a:solidFill>
                <a:latin typeface="Calibri" pitchFamily="34" charset="0"/>
              </a:rPr>
              <a:pPr>
                <a:defRPr/>
              </a:pPr>
              <a:t>2</a:t>
            </a:fld>
            <a:endParaRPr lang="en-US" altLang="en-US" smtClean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2.bin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5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4.bin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5469B914-499F-4E30-B66A-313BE553F442}" type="datetimeFigureOut">
              <a:rPr lang="en-US"/>
              <a:pPr>
                <a:defRPr/>
              </a:pPr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D802B193-406F-4290-AC3D-96112A6769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681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7E48102E-C648-4D0F-ACBA-D7CC99A12E24}" type="datetimeFigureOut">
              <a:rPr lang="en-US"/>
              <a:pPr>
                <a:defRPr/>
              </a:pPr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42A44F84-4177-4974-8461-87895934AF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526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67EA61B3-8916-4176-830E-99281ABB855E}" type="datetimeFigureOut">
              <a:rPr lang="en-US"/>
              <a:pPr>
                <a:defRPr/>
              </a:pPr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B02591A8-71C9-427D-A848-F920478C0F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5069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BFAEC-304B-4C8C-8411-E3A6F8C3DDDE}" type="datetimeFigureOut">
              <a:rPr lang="en-US"/>
              <a:pPr>
                <a:defRPr/>
              </a:pPr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280E50-BC90-45B8-BEC8-A4FF8AFAD9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3177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5BBFA-F486-4439-90B3-E876EE6A7D64}" type="datetimeFigureOut">
              <a:rPr lang="en-US"/>
              <a:pPr>
                <a:defRPr/>
              </a:pPr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604F30-7EF4-4D8E-B6F3-9E72486C29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728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BDFD36-57C6-42DF-A327-5D6DC6C307A9}" type="datetimeFigureOut">
              <a:rPr lang="en-US"/>
              <a:pPr>
                <a:defRPr/>
              </a:pPr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2A03B-F54D-46C3-9891-18C3720F22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2496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C5CD6-C8C7-45BB-BE38-00CC479A51DC}" type="datetimeFigureOut">
              <a:rPr lang="en-US"/>
              <a:pPr>
                <a:defRPr/>
              </a:pPr>
              <a:t>4/22/2015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6BBC9-BC0C-4D02-8C22-378C2A55B2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1334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6A7B8-74E2-42D2-A34C-6A0DDB5AC0AB}" type="datetimeFigureOut">
              <a:rPr lang="en-US"/>
              <a:pPr>
                <a:defRPr/>
              </a:pPr>
              <a:t>4/22/2015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65CE3E-7061-4733-9345-90C76358CE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8893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5D52B4-88E5-4A2E-9919-7CEA999F16C8}" type="datetimeFigureOut">
              <a:rPr lang="en-US"/>
              <a:pPr>
                <a:defRPr/>
              </a:pPr>
              <a:t>4/22/2015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CDA5C-5941-4379-A3CE-B988F53B12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4330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54278D-3065-405A-9DAC-472E2428018F}" type="datetimeFigureOut">
              <a:rPr lang="en-US"/>
              <a:pPr>
                <a:defRPr/>
              </a:pPr>
              <a:t>4/22/2015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72AED9-D6B3-4CB6-AB53-2BBCD387C6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4925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4A8799-E547-44D8-87F0-890DF9D4F8EA}" type="datetimeFigureOut">
              <a:rPr lang="en-US"/>
              <a:pPr>
                <a:defRPr/>
              </a:pPr>
              <a:t>4/22/2015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95E1B-76E6-4546-9F53-1735F68847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46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9D47A348-0167-4739-BFDD-FFC2F1606776}" type="datetimeFigureOut">
              <a:rPr lang="en-US"/>
              <a:pPr>
                <a:defRPr/>
              </a:pPr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0048609B-2151-4F50-B99E-D9CDDA3035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1193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1ADCB-7B20-437E-AEE6-89332AA55389}" type="datetimeFigureOut">
              <a:rPr lang="en-US"/>
              <a:pPr>
                <a:defRPr/>
              </a:pPr>
              <a:t>4/22/2015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4EBC9-4BE3-4A68-9483-20A9DD75BB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5838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175ABE-14A3-49C9-9BD9-5E4BC10A15FD}" type="datetimeFigureOut">
              <a:rPr lang="en-US"/>
              <a:pPr>
                <a:defRPr/>
              </a:pPr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0D8D5-90C8-4EBD-8384-E8E8EC95AB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4227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22C7A-4A4E-4ECA-A2EC-E6934748DD36}" type="datetimeFigureOut">
              <a:rPr lang="en-US"/>
              <a:pPr>
                <a:defRPr/>
              </a:pPr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53F0D1-12B6-4872-B663-CF89CDCC17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2557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E4885414-5699-48DA-8464-64DD3372CBA3}" type="datetimeFigureOut">
              <a:rPr lang="en-US"/>
              <a:pPr>
                <a:defRPr/>
              </a:pPr>
              <a:t>4/22/2015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88BFF45A-C3CB-47B9-894D-7297158ECF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1818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7261422E-715E-46AC-968C-8913BCFFF4BE}" type="datetimeFigureOut">
              <a:rPr lang="en-US"/>
              <a:pPr>
                <a:defRPr/>
              </a:pPr>
              <a:t>4/22/2015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795AD53B-E82E-474E-BC6E-A0D8900F7F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3940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3FEB7FB0-0C23-4E2F-B7CF-C3449D36E5AC}" type="datetimeFigureOut">
              <a:rPr lang="en-US"/>
              <a:pPr>
                <a:defRPr/>
              </a:pPr>
              <a:t>4/22/2015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55B95220-C30B-40DE-91E6-67D34C45CC5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8223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111BBE36-B783-4B6B-8C8B-9DB15B288A52}" type="datetimeFigureOut">
              <a:rPr lang="en-US"/>
              <a:pPr>
                <a:defRPr/>
              </a:pPr>
              <a:t>4/22/2015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9154DDAA-302C-4F2E-81CF-E8BA1A7005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3330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5F4FB8CC-2BED-4505-A6AC-D1D3D96F16F9}" type="datetimeFigureOut">
              <a:rPr lang="en-US"/>
              <a:pPr>
                <a:defRPr/>
              </a:pPr>
              <a:t>4/22/2015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257F6FF1-B13C-424B-9A5E-08372E2E46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5708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C1932D28-E60A-47EC-86CB-402B8373AEF5}" type="datetimeFigureOut">
              <a:rPr lang="en-US"/>
              <a:pPr>
                <a:defRPr/>
              </a:pPr>
              <a:t>4/22/2015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74CDD22C-EB3C-4ED8-A0A5-195618DD2B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7474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0F5313AB-7EAC-4BAB-AA2C-266BC5C3F571}" type="datetimeFigureOut">
              <a:rPr lang="en-US"/>
              <a:pPr>
                <a:defRPr/>
              </a:pPr>
              <a:t>4/22/2015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97876AD9-4B8E-47DA-B070-132B20C5068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992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227E3742-A7BB-448E-86FC-80AC8CCADE74}" type="datetimeFigureOut">
              <a:rPr lang="en-US"/>
              <a:pPr>
                <a:defRPr/>
              </a:pPr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19A4F932-B8CB-4DE1-8EFF-80E5A42E85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177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E4808832-7FD5-42BA-8E09-5574FECDA3E3}" type="datetimeFigureOut">
              <a:rPr lang="en-US"/>
              <a:pPr>
                <a:defRPr/>
              </a:pPr>
              <a:t>4/22/2015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6FD2DEA2-6FCC-48E4-BB9F-5614327E2E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388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AFBCAC62-9BFE-4254-A615-9484EA5A6276}" type="datetimeFigureOut">
              <a:rPr lang="en-US"/>
              <a:pPr>
                <a:defRPr/>
              </a:pPr>
              <a:t>4/22/2015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829C93A9-3672-4D17-AF4C-BB038A49BDD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0365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5A7CE79B-921B-45A5-99A9-7F8E9E1A54C9}" type="datetimeFigureOut">
              <a:rPr lang="en-US"/>
              <a:pPr>
                <a:defRPr/>
              </a:pPr>
              <a:t>4/22/2015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BA08F5EA-62F9-4013-9A2A-7163D5BEC8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4365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0396B275-50BB-4B59-9B04-3693F82FAB31}" type="datetimeFigureOut">
              <a:rPr lang="en-US"/>
              <a:pPr>
                <a:defRPr/>
              </a:pPr>
              <a:t>4/22/2015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6D46BD1E-93D5-41E8-A864-A895989B493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7407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40" name="Rectangle 28"/>
          <p:cNvSpPr>
            <a:spLocks noChangeArrowheads="1"/>
          </p:cNvSpPr>
          <p:nvPr/>
        </p:nvSpPr>
        <p:spPr bwMode="auto">
          <a:xfrm>
            <a:off x="3276600" y="0"/>
            <a:ext cx="2552700" cy="9017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FontTx/>
              <a:buChar char="•"/>
            </a:pPr>
            <a:endParaRPr kumimoji="1" lang="en-US" sz="3000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371741" name="Rectangle 29"/>
          <p:cNvSpPr>
            <a:spLocks noGrp="1" noChangeArrowheads="1"/>
          </p:cNvSpPr>
          <p:nvPr>
            <p:ph type="ctrTitle" sz="quarter"/>
          </p:nvPr>
        </p:nvSpPr>
        <p:spPr>
          <a:xfrm>
            <a:off x="838200" y="1219200"/>
            <a:ext cx="7543800" cy="1752600"/>
          </a:xfrm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</a:extLst>
        </p:spPr>
        <p:txBody>
          <a:bodyPr/>
          <a:lstStyle>
            <a:lvl1pPr algn="ctr">
              <a:defRPr sz="48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371742" name="Rectangle 3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38200" y="3048000"/>
            <a:ext cx="7543800" cy="8382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Tx/>
              <a:buNone/>
              <a:defRPr sz="3200" i="1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371743" name="Rectangle 31"/>
          <p:cNvSpPr>
            <a:spLocks noChangeArrowheads="1"/>
          </p:cNvSpPr>
          <p:nvPr/>
        </p:nvSpPr>
        <p:spPr bwMode="auto">
          <a:xfrm>
            <a:off x="0" y="6248400"/>
            <a:ext cx="9144000" cy="6096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B1E7D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FontTx/>
              <a:buChar char="•"/>
            </a:pPr>
            <a:endParaRPr kumimoji="1" lang="en-US" sz="3000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371746" name="Text Box 34"/>
          <p:cNvSpPr txBox="1">
            <a:spLocks noChangeArrowheads="1"/>
          </p:cNvSpPr>
          <p:nvPr/>
        </p:nvSpPr>
        <p:spPr bwMode="auto">
          <a:xfrm>
            <a:off x="3646488" y="517525"/>
            <a:ext cx="1809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US" altLang="en-US" sz="16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Presentation Pro</a:t>
            </a:r>
            <a:endParaRPr lang="en-US" altLang="en-US" sz="3000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pic>
        <p:nvPicPr>
          <p:cNvPr id="371747" name="Picture 35" descr="C:\WINDOWS\DESKTOP\PHlogoforPresPro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0550" y="6259513"/>
            <a:ext cx="933450" cy="60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71748" name="Object 36"/>
          <p:cNvGraphicFramePr>
            <a:graphicFrameLocks noChangeAspect="1"/>
          </p:cNvGraphicFramePr>
          <p:nvPr/>
        </p:nvGraphicFramePr>
        <p:xfrm>
          <a:off x="8216900" y="6265863"/>
          <a:ext cx="9144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Picture" r:id="rId4" imgW="2331720" imgH="1490472" progId="Word.Picture.8">
                  <p:embed/>
                </p:oleObj>
              </mc:Choice>
              <mc:Fallback>
                <p:oleObj name="Picture" r:id="rId4" imgW="2331720" imgH="1490472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16900" y="6265863"/>
                        <a:ext cx="914400" cy="584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3A066A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1749" name="Rectangle 37"/>
          <p:cNvSpPr>
            <a:spLocks noChangeArrowheads="1"/>
          </p:cNvSpPr>
          <p:nvPr/>
        </p:nvSpPr>
        <p:spPr bwMode="auto">
          <a:xfrm>
            <a:off x="8215313" y="6267450"/>
            <a:ext cx="898525" cy="569913"/>
          </a:xfrm>
          <a:prstGeom prst="rect">
            <a:avLst/>
          </a:prstGeom>
          <a:noFill/>
          <a:ln w="9525">
            <a:solidFill>
              <a:srgbClr val="3A066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FontTx/>
              <a:buChar char="•"/>
            </a:pPr>
            <a:endParaRPr kumimoji="1" lang="en-US" sz="3000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8718207"/>
      </p:ext>
    </p:extLst>
  </p:cSld>
  <p:clrMapOvr>
    <a:masterClrMapping/>
  </p:clrMapOvr>
  <p:transition spd="med">
    <p:dissolv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783618"/>
      </p:ext>
    </p:extLst>
  </p:cSld>
  <p:clrMapOvr>
    <a:masterClrMapping/>
  </p:clrMapOvr>
  <p:transition spd="med">
    <p:dissolv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4856750"/>
      </p:ext>
    </p:extLst>
  </p:cSld>
  <p:clrMapOvr>
    <a:masterClrMapping/>
  </p:clrMapOvr>
  <p:transition spd="med">
    <p:dissolv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990600"/>
            <a:ext cx="42291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990600"/>
            <a:ext cx="42291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175750"/>
      </p:ext>
    </p:extLst>
  </p:cSld>
  <p:clrMapOvr>
    <a:masterClrMapping/>
  </p:clrMapOvr>
  <p:transition spd="med">
    <p:dissolv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533844"/>
      </p:ext>
    </p:extLst>
  </p:cSld>
  <p:clrMapOvr>
    <a:masterClrMapping/>
  </p:clrMapOvr>
  <p:transition spd="med">
    <p:dissolv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747501"/>
      </p:ext>
    </p:extLst>
  </p:cSld>
  <p:clrMapOvr>
    <a:masterClrMapping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DB17EEEA-00A7-4EB1-B699-373CEF9BE67E}" type="datetimeFigureOut">
              <a:rPr lang="en-US"/>
              <a:pPr>
                <a:defRPr/>
              </a:pPr>
              <a:t>4/22/2015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E7717DE8-8BDB-4E31-AB13-C815A880E7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45034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3902385"/>
      </p:ext>
    </p:extLst>
  </p:cSld>
  <p:clrMapOvr>
    <a:masterClrMapping/>
  </p:clrMapOvr>
  <p:transition spd="med">
    <p:dissolv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49803375"/>
      </p:ext>
    </p:extLst>
  </p:cSld>
  <p:clrMapOvr>
    <a:masterClrMapping/>
  </p:clrMapOvr>
  <p:transition spd="med">
    <p:dissolv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8331030"/>
      </p:ext>
    </p:extLst>
  </p:cSld>
  <p:clrMapOvr>
    <a:masterClrMapping/>
  </p:clrMapOvr>
  <p:transition spd="med">
    <p:dissolv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234835"/>
      </p:ext>
    </p:extLst>
  </p:cSld>
  <p:clrMapOvr>
    <a:masterClrMapping/>
  </p:clrMapOvr>
  <p:transition spd="med">
    <p:dissolv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0"/>
            <a:ext cx="215265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0"/>
            <a:ext cx="630555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526819"/>
      </p:ext>
    </p:extLst>
  </p:cSld>
  <p:clrMapOvr>
    <a:masterClrMapping/>
  </p:clrMapOvr>
  <p:transition spd="med">
    <p:dissolv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3820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990600"/>
            <a:ext cx="8610600" cy="42672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001391"/>
      </p:ext>
    </p:extLst>
  </p:cSld>
  <p:clrMapOvr>
    <a:masterClrMapping/>
  </p:clrMapOvr>
  <p:transition spd="med">
    <p:dissolv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3820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990600"/>
            <a:ext cx="86106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3200400"/>
            <a:ext cx="86106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09861"/>
      </p:ext>
    </p:extLst>
  </p:cSld>
  <p:clrMapOvr>
    <a:masterClrMapping/>
  </p:clrMapOvr>
  <p:transition spd="med">
    <p:dissolv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3820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990600"/>
            <a:ext cx="86106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3200400"/>
            <a:ext cx="86106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095157"/>
      </p:ext>
    </p:extLst>
  </p:cSld>
  <p:clrMapOvr>
    <a:masterClrMapping/>
  </p:clrMapOvr>
  <p:transition spd="med">
    <p:dissolv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40" name="Rectangle 28"/>
          <p:cNvSpPr>
            <a:spLocks noChangeArrowheads="1"/>
          </p:cNvSpPr>
          <p:nvPr/>
        </p:nvSpPr>
        <p:spPr bwMode="auto">
          <a:xfrm>
            <a:off x="3276600" y="0"/>
            <a:ext cx="2552700" cy="9017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FontTx/>
              <a:buChar char="•"/>
            </a:pPr>
            <a:endParaRPr kumimoji="1" lang="en-US" sz="3000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371741" name="Rectangle 29"/>
          <p:cNvSpPr>
            <a:spLocks noGrp="1" noChangeArrowheads="1"/>
          </p:cNvSpPr>
          <p:nvPr>
            <p:ph type="ctrTitle" sz="quarter"/>
          </p:nvPr>
        </p:nvSpPr>
        <p:spPr>
          <a:xfrm>
            <a:off x="838200" y="1219200"/>
            <a:ext cx="7543800" cy="1752600"/>
          </a:xfrm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</a:extLst>
        </p:spPr>
        <p:txBody>
          <a:bodyPr/>
          <a:lstStyle>
            <a:lvl1pPr algn="ctr">
              <a:defRPr sz="4800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371742" name="Rectangle 3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38200" y="3048000"/>
            <a:ext cx="7543800" cy="8382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Tx/>
              <a:buNone/>
              <a:defRPr sz="3200" i="1"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371743" name="Rectangle 31"/>
          <p:cNvSpPr>
            <a:spLocks noChangeArrowheads="1"/>
          </p:cNvSpPr>
          <p:nvPr/>
        </p:nvSpPr>
        <p:spPr bwMode="auto">
          <a:xfrm>
            <a:off x="0" y="6248400"/>
            <a:ext cx="9144000" cy="6096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B1E7D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FontTx/>
              <a:buChar char="•"/>
            </a:pPr>
            <a:endParaRPr kumimoji="1" lang="en-US" sz="3000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371746" name="Text Box 34"/>
          <p:cNvSpPr txBox="1">
            <a:spLocks noChangeArrowheads="1"/>
          </p:cNvSpPr>
          <p:nvPr/>
        </p:nvSpPr>
        <p:spPr bwMode="auto">
          <a:xfrm>
            <a:off x="3646488" y="517525"/>
            <a:ext cx="1809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US" altLang="en-US" sz="16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Presentation Pro</a:t>
            </a:r>
            <a:endParaRPr lang="en-US" altLang="en-US" sz="3000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pic>
        <p:nvPicPr>
          <p:cNvPr id="371747" name="Picture 35" descr="C:\WINDOWS\DESKTOP\PHlogoforPresPro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0550" y="6259513"/>
            <a:ext cx="933450" cy="60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71748" name="Object 36"/>
          <p:cNvGraphicFramePr>
            <a:graphicFrameLocks noChangeAspect="1"/>
          </p:cNvGraphicFramePr>
          <p:nvPr/>
        </p:nvGraphicFramePr>
        <p:xfrm>
          <a:off x="8216900" y="6265863"/>
          <a:ext cx="9144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Picture" r:id="rId4" imgW="2331720" imgH="1490472" progId="Word.Picture.8">
                  <p:embed/>
                </p:oleObj>
              </mc:Choice>
              <mc:Fallback>
                <p:oleObj name="Picture" r:id="rId4" imgW="2331720" imgH="1490472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16900" y="6265863"/>
                        <a:ext cx="914400" cy="584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3A066A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1749" name="Rectangle 37"/>
          <p:cNvSpPr>
            <a:spLocks noChangeArrowheads="1"/>
          </p:cNvSpPr>
          <p:nvPr/>
        </p:nvSpPr>
        <p:spPr bwMode="auto">
          <a:xfrm>
            <a:off x="8215313" y="6267450"/>
            <a:ext cx="898525" cy="569913"/>
          </a:xfrm>
          <a:prstGeom prst="rect">
            <a:avLst/>
          </a:prstGeom>
          <a:noFill/>
          <a:ln w="9525">
            <a:solidFill>
              <a:srgbClr val="3A066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FontTx/>
              <a:buChar char="•"/>
            </a:pPr>
            <a:endParaRPr kumimoji="1" lang="en-US" sz="3000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2490093"/>
      </p:ext>
    </p:extLst>
  </p:cSld>
  <p:clrMapOvr>
    <a:masterClrMapping/>
  </p:clrMapOvr>
  <p:transition spd="med">
    <p:dissolv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633831"/>
      </p:ext>
    </p:extLst>
  </p:cSld>
  <p:clrMapOvr>
    <a:masterClrMapping/>
  </p:clrMapOvr>
  <p:transition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515FB454-DDF0-415C-9DE3-0714F807C3E1}" type="datetimeFigureOut">
              <a:rPr lang="en-US"/>
              <a:pPr>
                <a:defRPr/>
              </a:pPr>
              <a:t>4/22/2015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5B86434B-DFB1-4A09-9CDE-6B03B26BDD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79144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41747200"/>
      </p:ext>
    </p:extLst>
  </p:cSld>
  <p:clrMapOvr>
    <a:masterClrMapping/>
  </p:clrMapOvr>
  <p:transition spd="med">
    <p:dissolv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990600"/>
            <a:ext cx="42291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990600"/>
            <a:ext cx="42291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015316"/>
      </p:ext>
    </p:extLst>
  </p:cSld>
  <p:clrMapOvr>
    <a:masterClrMapping/>
  </p:clrMapOvr>
  <p:transition spd="med">
    <p:dissolv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361367"/>
      </p:ext>
    </p:extLst>
  </p:cSld>
  <p:clrMapOvr>
    <a:masterClrMapping/>
  </p:clrMapOvr>
  <p:transition spd="med">
    <p:dissolv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197581"/>
      </p:ext>
    </p:extLst>
  </p:cSld>
  <p:clrMapOvr>
    <a:masterClrMapping/>
  </p:clrMapOvr>
  <p:transition spd="med">
    <p:dissolv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9221913"/>
      </p:ext>
    </p:extLst>
  </p:cSld>
  <p:clrMapOvr>
    <a:masterClrMapping/>
  </p:clrMapOvr>
  <p:transition spd="med">
    <p:dissolv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9914569"/>
      </p:ext>
    </p:extLst>
  </p:cSld>
  <p:clrMapOvr>
    <a:masterClrMapping/>
  </p:clrMapOvr>
  <p:transition spd="med">
    <p:dissolv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8619755"/>
      </p:ext>
    </p:extLst>
  </p:cSld>
  <p:clrMapOvr>
    <a:masterClrMapping/>
  </p:clrMapOvr>
  <p:transition spd="med">
    <p:dissolv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709202"/>
      </p:ext>
    </p:extLst>
  </p:cSld>
  <p:clrMapOvr>
    <a:masterClrMapping/>
  </p:clrMapOvr>
  <p:transition spd="med">
    <p:dissolv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0"/>
            <a:ext cx="215265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0"/>
            <a:ext cx="630555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342904"/>
      </p:ext>
    </p:extLst>
  </p:cSld>
  <p:clrMapOvr>
    <a:masterClrMapping/>
  </p:clrMapOvr>
  <p:transition spd="med">
    <p:dissolv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3820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990600"/>
            <a:ext cx="8610600" cy="42672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392427"/>
      </p:ext>
    </p:extLst>
  </p:cSld>
  <p:clrMapOvr>
    <a:masterClrMapping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DA035294-0DAF-420C-B329-10A31E145B62}" type="datetimeFigureOut">
              <a:rPr lang="en-US"/>
              <a:pPr>
                <a:defRPr/>
              </a:pPr>
              <a:t>4/22/2015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F596B8FC-CF67-4F30-AE67-5EF9C8AA47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81252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3820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990600"/>
            <a:ext cx="86106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3200400"/>
            <a:ext cx="86106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202441"/>
      </p:ext>
    </p:extLst>
  </p:cSld>
  <p:clrMapOvr>
    <a:masterClrMapping/>
  </p:clrMapOvr>
  <p:transition spd="med">
    <p:dissolv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3820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990600"/>
            <a:ext cx="86106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3200400"/>
            <a:ext cx="86106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076948"/>
      </p:ext>
    </p:extLst>
  </p:cSld>
  <p:clrMapOvr>
    <a:masterClrMapping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5EC5DAB9-2498-4181-B2A8-8D3122C13100}" type="datetimeFigureOut">
              <a:rPr lang="en-US"/>
              <a:pPr>
                <a:defRPr/>
              </a:pPr>
              <a:t>4/22/2015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9C1C27B4-2633-44F6-B37D-22E7CA5162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275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4E675799-3422-4686-97F0-3950EBDCDEA5}" type="datetimeFigureOut">
              <a:rPr lang="en-US"/>
              <a:pPr>
                <a:defRPr/>
              </a:pPr>
              <a:t>4/22/2015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14A02DEC-315B-4E2C-BE67-54CEBE64C2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921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A79B1EB1-4EAD-46DE-B4EC-00F4CED1CEAB}" type="datetimeFigureOut">
              <a:rPr lang="en-US"/>
              <a:pPr>
                <a:defRPr/>
              </a:pPr>
              <a:t>4/22/2015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4A7C81B5-8784-4645-B266-FD96F85D05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56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35.xml"/><Relationship Id="rId16" Type="http://schemas.openxmlformats.org/officeDocument/2006/relationships/vmlDrawing" Target="../drawings/vmlDrawing1.vml"/><Relationship Id="rId20" Type="http://schemas.openxmlformats.org/officeDocument/2006/relationships/image" Target="../media/image4.wmf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3.xml"/><Relationship Id="rId19" Type="http://schemas.openxmlformats.org/officeDocument/2006/relationships/oleObject" Target="../embeddings/oleObject1.bin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49.xml"/><Relationship Id="rId16" Type="http://schemas.openxmlformats.org/officeDocument/2006/relationships/vmlDrawing" Target="../drawings/vmlDrawing3.vml"/><Relationship Id="rId20" Type="http://schemas.openxmlformats.org/officeDocument/2006/relationships/image" Target="../media/image4.wmf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57.xml"/><Relationship Id="rId19" Type="http://schemas.openxmlformats.org/officeDocument/2006/relationships/oleObject" Target="../embeddings/oleObject3.bin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6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FAF32870-3CE8-4FE9-BB66-69F840335EA6}" type="datetimeFigureOut">
              <a:rPr lang="en-US"/>
              <a:pPr>
                <a:defRPr/>
              </a:pPr>
              <a:t>4/22/2015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7CE1198E-5052-417F-8C19-1C211290A2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5A109D7-48E4-4577-B8AB-4DAA26189182}" type="datetimeFigureOut">
              <a:rPr lang="en-US"/>
              <a:pPr>
                <a:defRPr/>
              </a:pPr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547C1E4-A26A-4A1B-9F84-1BBF6410C6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834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24" r:id="rId3"/>
    <p:sldLayoutId id="2147483925" r:id="rId4"/>
    <p:sldLayoutId id="2147483926" r:id="rId5"/>
    <p:sldLayoutId id="2147483927" r:id="rId6"/>
    <p:sldLayoutId id="2147483928" r:id="rId7"/>
    <p:sldLayoutId id="2147483929" r:id="rId8"/>
    <p:sldLayoutId id="2147483930" r:id="rId9"/>
    <p:sldLayoutId id="2147483931" r:id="rId10"/>
    <p:sldLayoutId id="214748393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9F92A4C4-E434-406A-9BA2-5AF0EA5E0176}" type="datetimeFigureOut">
              <a:rPr lang="en-US"/>
              <a:pPr>
                <a:defRPr/>
              </a:pPr>
              <a:t>4/22/2015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fld id="{82E91C01-D635-475F-80BD-98202B71F8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700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0" r:id="rId1"/>
    <p:sldLayoutId id="2147483951" r:id="rId2"/>
    <p:sldLayoutId id="2147483952" r:id="rId3"/>
    <p:sldLayoutId id="2147483953" r:id="rId4"/>
    <p:sldLayoutId id="2147483954" r:id="rId5"/>
    <p:sldLayoutId id="2147483955" r:id="rId6"/>
    <p:sldLayoutId id="2147483956" r:id="rId7"/>
    <p:sldLayoutId id="2147483957" r:id="rId8"/>
    <p:sldLayoutId id="2147483958" r:id="rId9"/>
    <p:sldLayoutId id="2147483959" r:id="rId10"/>
    <p:sldLayoutId id="21474839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748" name="Rectangle 60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990600"/>
            <a:ext cx="86106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81320" dir="2319588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 </a:t>
            </a:r>
          </a:p>
          <a:p>
            <a:pPr lvl="3"/>
            <a:r>
              <a:rPr lang="en-US" altLang="en-US" smtClean="0"/>
              <a:t>Fourth level</a:t>
            </a:r>
          </a:p>
        </p:txBody>
      </p:sp>
      <p:sp>
        <p:nvSpPr>
          <p:cNvPr id="370749" name="Rectangle 61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0"/>
            <a:ext cx="8382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70750" name="Line 62"/>
          <p:cNvSpPr>
            <a:spLocks noChangeShapeType="1"/>
          </p:cNvSpPr>
          <p:nvPr/>
        </p:nvSpPr>
        <p:spPr bwMode="auto">
          <a:xfrm>
            <a:off x="0" y="838200"/>
            <a:ext cx="9144000" cy="0"/>
          </a:xfrm>
          <a:prstGeom prst="line">
            <a:avLst/>
          </a:prstGeom>
          <a:noFill/>
          <a:ln w="28575">
            <a:solidFill>
              <a:srgbClr val="99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FontTx/>
              <a:buChar char="•"/>
            </a:pPr>
            <a:endParaRPr kumimoji="1" lang="en-US" sz="3000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370751" name="Rectangle 63"/>
          <p:cNvSpPr>
            <a:spLocks noChangeArrowheads="1"/>
          </p:cNvSpPr>
          <p:nvPr/>
        </p:nvSpPr>
        <p:spPr bwMode="auto">
          <a:xfrm>
            <a:off x="0" y="6248400"/>
            <a:ext cx="9144000" cy="6096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B1E7D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FontTx/>
              <a:buChar char="•"/>
            </a:pPr>
            <a:endParaRPr kumimoji="1" lang="en-US" sz="3000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370752" name="AutoShape 64"/>
          <p:cNvSpPr>
            <a:spLocks noChangeArrowheads="1"/>
          </p:cNvSpPr>
          <p:nvPr/>
        </p:nvSpPr>
        <p:spPr bwMode="auto">
          <a:xfrm>
            <a:off x="2400300" y="6286500"/>
            <a:ext cx="539750" cy="539750"/>
          </a:xfrm>
          <a:prstGeom prst="bevel">
            <a:avLst>
              <a:gd name="adj" fmla="val 12500"/>
            </a:avLst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FontTx/>
              <a:buChar char="•"/>
            </a:pPr>
            <a:endParaRPr kumimoji="1" lang="en-US" sz="3000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370753" name="Text Box 65"/>
          <p:cNvSpPr txBox="1">
            <a:spLocks noChangeArrowheads="1"/>
          </p:cNvSpPr>
          <p:nvPr/>
        </p:nvSpPr>
        <p:spPr bwMode="auto">
          <a:xfrm>
            <a:off x="2527300" y="6276975"/>
            <a:ext cx="2698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3000" b="1" smtClean="0">
                <a:solidFill>
                  <a:srgbClr val="B2B2B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1</a:t>
            </a:r>
            <a:endParaRPr lang="en-US" altLang="en-US" sz="3000" smtClean="0">
              <a:solidFill>
                <a:srgbClr val="B2B2B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370754" name="AutoShape 66"/>
          <p:cNvSpPr>
            <a:spLocks noChangeArrowheads="1"/>
          </p:cNvSpPr>
          <p:nvPr/>
        </p:nvSpPr>
        <p:spPr bwMode="auto">
          <a:xfrm>
            <a:off x="2984500" y="6286500"/>
            <a:ext cx="539750" cy="539750"/>
          </a:xfrm>
          <a:prstGeom prst="bevel">
            <a:avLst>
              <a:gd name="adj" fmla="val 12500"/>
            </a:avLst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FontTx/>
              <a:buChar char="•"/>
            </a:pPr>
            <a:endParaRPr kumimoji="1" lang="en-US" sz="3000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370755" name="Text Box 67"/>
          <p:cNvSpPr txBox="1">
            <a:spLocks noChangeArrowheads="1"/>
          </p:cNvSpPr>
          <p:nvPr/>
        </p:nvSpPr>
        <p:spPr bwMode="auto">
          <a:xfrm>
            <a:off x="3111500" y="6276975"/>
            <a:ext cx="2698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3000" b="1" smtClean="0">
                <a:solidFill>
                  <a:srgbClr val="B2B2B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2</a:t>
            </a:r>
            <a:endParaRPr lang="en-US" altLang="en-US" sz="3000" smtClean="0">
              <a:solidFill>
                <a:srgbClr val="B2B2B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370756" name="AutoShape 68"/>
          <p:cNvSpPr>
            <a:spLocks noChangeArrowheads="1"/>
          </p:cNvSpPr>
          <p:nvPr/>
        </p:nvSpPr>
        <p:spPr bwMode="auto">
          <a:xfrm>
            <a:off x="3568700" y="6286500"/>
            <a:ext cx="539750" cy="539750"/>
          </a:xfrm>
          <a:prstGeom prst="bevel">
            <a:avLst>
              <a:gd name="adj" fmla="val 12500"/>
            </a:avLst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FontTx/>
              <a:buChar char="•"/>
            </a:pPr>
            <a:endParaRPr kumimoji="1" lang="en-US" sz="3000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370757" name="Text Box 69"/>
          <p:cNvSpPr txBox="1">
            <a:spLocks noChangeArrowheads="1"/>
          </p:cNvSpPr>
          <p:nvPr/>
        </p:nvSpPr>
        <p:spPr bwMode="auto">
          <a:xfrm>
            <a:off x="3695700" y="6276975"/>
            <a:ext cx="2698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3000" b="1" smtClean="0">
                <a:solidFill>
                  <a:srgbClr val="B2B2B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3</a:t>
            </a:r>
            <a:endParaRPr lang="en-US" altLang="en-US" sz="3000" smtClean="0">
              <a:solidFill>
                <a:srgbClr val="B2B2B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370758" name="Text Box 70"/>
          <p:cNvSpPr txBox="1">
            <a:spLocks noChangeArrowheads="1"/>
          </p:cNvSpPr>
          <p:nvPr/>
        </p:nvSpPr>
        <p:spPr bwMode="auto">
          <a:xfrm>
            <a:off x="1524000" y="63373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altLang="en-US" sz="1200" b="1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Go To Section:</a:t>
            </a:r>
            <a:endParaRPr lang="en-US" altLang="en-US" sz="3000" smtClean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370761" name="AutoShape 73"/>
          <p:cNvSpPr>
            <a:spLocks noChangeArrowheads="1"/>
          </p:cNvSpPr>
          <p:nvPr/>
        </p:nvSpPr>
        <p:spPr bwMode="auto">
          <a:xfrm>
            <a:off x="4152900" y="6286500"/>
            <a:ext cx="539750" cy="539750"/>
          </a:xfrm>
          <a:prstGeom prst="bevel">
            <a:avLst>
              <a:gd name="adj" fmla="val 12500"/>
            </a:avLst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FontTx/>
              <a:buChar char="•"/>
            </a:pPr>
            <a:endParaRPr kumimoji="1" lang="en-US" sz="3000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370762" name="Text Box 74"/>
          <p:cNvSpPr txBox="1">
            <a:spLocks noChangeArrowheads="1"/>
          </p:cNvSpPr>
          <p:nvPr/>
        </p:nvSpPr>
        <p:spPr bwMode="auto">
          <a:xfrm>
            <a:off x="4279900" y="6276975"/>
            <a:ext cx="2698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3000" b="1" smtClean="0">
                <a:solidFill>
                  <a:srgbClr val="B2B2B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4</a:t>
            </a:r>
            <a:endParaRPr lang="en-US" altLang="en-US" sz="3000" smtClean="0">
              <a:solidFill>
                <a:srgbClr val="B2B2B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+mn-cs"/>
            </a:endParaRPr>
          </a:p>
        </p:txBody>
      </p:sp>
      <p:pic>
        <p:nvPicPr>
          <p:cNvPr id="370772" name="Picture 84" descr="C:\WINDOWS\DESKTOP\PHlogoforPresPro.bmp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0550" y="6259513"/>
            <a:ext cx="933450" cy="60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70773" name="Object 85"/>
          <p:cNvGraphicFramePr>
            <a:graphicFrameLocks noChangeAspect="1"/>
          </p:cNvGraphicFramePr>
          <p:nvPr/>
        </p:nvGraphicFramePr>
        <p:xfrm>
          <a:off x="8216900" y="6265863"/>
          <a:ext cx="9144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Picture" r:id="rId19" imgW="2331720" imgH="1490472" progId="Word.Picture.8">
                  <p:embed/>
                </p:oleObj>
              </mc:Choice>
              <mc:Fallback>
                <p:oleObj name="Picture" r:id="rId19" imgW="2331720" imgH="1490472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16900" y="6265863"/>
                        <a:ext cx="914400" cy="584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3A066A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0774" name="Rectangle 86"/>
          <p:cNvSpPr>
            <a:spLocks noChangeArrowheads="1"/>
          </p:cNvSpPr>
          <p:nvPr/>
        </p:nvSpPr>
        <p:spPr bwMode="auto">
          <a:xfrm>
            <a:off x="8215313" y="6267450"/>
            <a:ext cx="898525" cy="569913"/>
          </a:xfrm>
          <a:prstGeom prst="rect">
            <a:avLst/>
          </a:prstGeom>
          <a:noFill/>
          <a:ln w="9525">
            <a:solidFill>
              <a:srgbClr val="3A066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FontTx/>
              <a:buChar char="•"/>
            </a:pPr>
            <a:endParaRPr kumimoji="1" lang="en-US" sz="3000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985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3963" r:id="rId2"/>
    <p:sldLayoutId id="2147483964" r:id="rId3"/>
    <p:sldLayoutId id="2147483965" r:id="rId4"/>
    <p:sldLayoutId id="2147483966" r:id="rId5"/>
    <p:sldLayoutId id="2147483967" r:id="rId6"/>
    <p:sldLayoutId id="2147483968" r:id="rId7"/>
    <p:sldLayoutId id="2147483969" r:id="rId8"/>
    <p:sldLayoutId id="2147483970" r:id="rId9"/>
    <p:sldLayoutId id="2147483971" r:id="rId10"/>
    <p:sldLayoutId id="2147483972" r:id="rId11"/>
    <p:sldLayoutId id="2147483973" r:id="rId12"/>
    <p:sldLayoutId id="2147483974" r:id="rId13"/>
    <p:sldLayoutId id="2147483975" r:id="rId14"/>
  </p:sldLayoutIdLst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0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0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0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0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0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0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707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07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707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707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0748" grpId="0" build="p" bldLvl="2" autoUpdateAnimBg="0">
        <p:tmplLst>
          <p:tmpl lvl="1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07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707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707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07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707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707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07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707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707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07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707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707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0749" grpId="0" autoUpdateAnimBg="0"/>
    </p:bldLst>
  </p:timing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39725" indent="-339725" algn="l" rtl="0" eaLnBrk="0" fontAlgn="base" hangingPunct="0">
        <a:spcBef>
          <a:spcPct val="60000"/>
        </a:spcBef>
        <a:spcAft>
          <a:spcPct val="0"/>
        </a:spcAft>
        <a:buClr>
          <a:schemeClr val="tx1"/>
        </a:buClr>
        <a:buSzPct val="150000"/>
        <a:buChar char="•"/>
        <a:defRPr kumimoji="1" sz="2000">
          <a:solidFill>
            <a:srgbClr val="000000"/>
          </a:solidFill>
          <a:latin typeface="+mn-lt"/>
          <a:ea typeface="+mn-ea"/>
          <a:cs typeface="+mn-cs"/>
        </a:defRPr>
      </a:lvl1pPr>
      <a:lvl2pPr marL="679450" indent="-214313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defRPr kumimoji="1">
          <a:solidFill>
            <a:srgbClr val="000000"/>
          </a:solidFill>
          <a:latin typeface="+mn-lt"/>
        </a:defRPr>
      </a:lvl2pPr>
      <a:lvl3pPr marL="1144588" indent="-231775" algn="l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har char="•"/>
        <a:defRPr kumimoji="1" sz="2000">
          <a:solidFill>
            <a:srgbClr val="000000"/>
          </a:solidFill>
          <a:latin typeface="+mn-lt"/>
        </a:defRPr>
      </a:lvl3pPr>
      <a:lvl4pPr marL="1592263" indent="-214313" algn="l" rtl="0" eaLnBrk="0" fontAlgn="base" hangingPunct="0">
        <a:lnSpc>
          <a:spcPct val="75000"/>
        </a:lnSpc>
        <a:spcBef>
          <a:spcPct val="30000"/>
        </a:spcBef>
        <a:spcAft>
          <a:spcPct val="0"/>
        </a:spcAft>
        <a:buChar char="–"/>
        <a:defRPr kumimoji="1">
          <a:solidFill>
            <a:srgbClr val="000000"/>
          </a:solidFill>
          <a:latin typeface="+mn-lt"/>
        </a:defRPr>
      </a:lvl4pPr>
      <a:lvl5pPr marL="2112963" indent="-228600" algn="l" rtl="0" eaLnBrk="0" fontAlgn="base" hangingPunct="0">
        <a:lnSpc>
          <a:spcPct val="75000"/>
        </a:lnSpc>
        <a:spcBef>
          <a:spcPct val="30000"/>
        </a:spcBef>
        <a:spcAft>
          <a:spcPct val="0"/>
        </a:spcAft>
        <a:buChar char="»"/>
        <a:defRPr kumimoji="1" sz="16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5pPr>
      <a:lvl6pPr marL="2570163" indent="-228600" algn="l" rtl="0" eaLnBrk="0" fontAlgn="base" hangingPunct="0">
        <a:lnSpc>
          <a:spcPct val="75000"/>
        </a:lnSpc>
        <a:spcBef>
          <a:spcPct val="30000"/>
        </a:spcBef>
        <a:spcAft>
          <a:spcPct val="0"/>
        </a:spcAft>
        <a:buChar char="»"/>
        <a:defRPr kumimoji="1" sz="16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3027363" indent="-228600" algn="l" rtl="0" eaLnBrk="0" fontAlgn="base" hangingPunct="0">
        <a:lnSpc>
          <a:spcPct val="75000"/>
        </a:lnSpc>
        <a:spcBef>
          <a:spcPct val="30000"/>
        </a:spcBef>
        <a:spcAft>
          <a:spcPct val="0"/>
        </a:spcAft>
        <a:buChar char="»"/>
        <a:defRPr kumimoji="1" sz="16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84563" indent="-228600" algn="l" rtl="0" eaLnBrk="0" fontAlgn="base" hangingPunct="0">
        <a:lnSpc>
          <a:spcPct val="75000"/>
        </a:lnSpc>
        <a:spcBef>
          <a:spcPct val="30000"/>
        </a:spcBef>
        <a:spcAft>
          <a:spcPct val="0"/>
        </a:spcAft>
        <a:buChar char="»"/>
        <a:defRPr kumimoji="1" sz="16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941763" indent="-228600" algn="l" rtl="0" eaLnBrk="0" fontAlgn="base" hangingPunct="0">
        <a:lnSpc>
          <a:spcPct val="75000"/>
        </a:lnSpc>
        <a:spcBef>
          <a:spcPct val="30000"/>
        </a:spcBef>
        <a:spcAft>
          <a:spcPct val="0"/>
        </a:spcAft>
        <a:buChar char="»"/>
        <a:defRPr kumimoji="1" sz="16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748" name="Rectangle 60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990600"/>
            <a:ext cx="86106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81320" dir="2319588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 </a:t>
            </a:r>
          </a:p>
          <a:p>
            <a:pPr lvl="3"/>
            <a:r>
              <a:rPr lang="en-US" altLang="en-US" smtClean="0"/>
              <a:t>Fourth level</a:t>
            </a:r>
          </a:p>
        </p:txBody>
      </p:sp>
      <p:sp>
        <p:nvSpPr>
          <p:cNvPr id="370749" name="Rectangle 61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0"/>
            <a:ext cx="8382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70750" name="Line 62"/>
          <p:cNvSpPr>
            <a:spLocks noChangeShapeType="1"/>
          </p:cNvSpPr>
          <p:nvPr/>
        </p:nvSpPr>
        <p:spPr bwMode="auto">
          <a:xfrm>
            <a:off x="0" y="838200"/>
            <a:ext cx="9144000" cy="0"/>
          </a:xfrm>
          <a:prstGeom prst="line">
            <a:avLst/>
          </a:prstGeom>
          <a:noFill/>
          <a:ln w="28575">
            <a:solidFill>
              <a:srgbClr val="99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FontTx/>
              <a:buChar char="•"/>
            </a:pPr>
            <a:endParaRPr kumimoji="1" lang="en-US" sz="3000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370751" name="Rectangle 63"/>
          <p:cNvSpPr>
            <a:spLocks noChangeArrowheads="1"/>
          </p:cNvSpPr>
          <p:nvPr/>
        </p:nvSpPr>
        <p:spPr bwMode="auto">
          <a:xfrm>
            <a:off x="0" y="6248400"/>
            <a:ext cx="9144000" cy="6096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B1E7D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FontTx/>
              <a:buChar char="•"/>
            </a:pPr>
            <a:endParaRPr kumimoji="1" lang="en-US" sz="3000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370752" name="AutoShape 64"/>
          <p:cNvSpPr>
            <a:spLocks noChangeArrowheads="1"/>
          </p:cNvSpPr>
          <p:nvPr/>
        </p:nvSpPr>
        <p:spPr bwMode="auto">
          <a:xfrm>
            <a:off x="2400300" y="6286500"/>
            <a:ext cx="539750" cy="539750"/>
          </a:xfrm>
          <a:prstGeom prst="bevel">
            <a:avLst>
              <a:gd name="adj" fmla="val 12500"/>
            </a:avLst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FontTx/>
              <a:buChar char="•"/>
            </a:pPr>
            <a:endParaRPr kumimoji="1" lang="en-US" sz="3000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370753" name="Text Box 65"/>
          <p:cNvSpPr txBox="1">
            <a:spLocks noChangeArrowheads="1"/>
          </p:cNvSpPr>
          <p:nvPr/>
        </p:nvSpPr>
        <p:spPr bwMode="auto">
          <a:xfrm>
            <a:off x="2527300" y="6276975"/>
            <a:ext cx="2698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3000" b="1" smtClean="0">
                <a:solidFill>
                  <a:srgbClr val="B2B2B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1</a:t>
            </a:r>
            <a:endParaRPr lang="en-US" altLang="en-US" sz="3000" smtClean="0">
              <a:solidFill>
                <a:srgbClr val="B2B2B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370754" name="AutoShape 66"/>
          <p:cNvSpPr>
            <a:spLocks noChangeArrowheads="1"/>
          </p:cNvSpPr>
          <p:nvPr/>
        </p:nvSpPr>
        <p:spPr bwMode="auto">
          <a:xfrm>
            <a:off x="2984500" y="6286500"/>
            <a:ext cx="539750" cy="539750"/>
          </a:xfrm>
          <a:prstGeom prst="bevel">
            <a:avLst>
              <a:gd name="adj" fmla="val 12500"/>
            </a:avLst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FontTx/>
              <a:buChar char="•"/>
            </a:pPr>
            <a:endParaRPr kumimoji="1" lang="en-US" sz="3000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370755" name="Text Box 67"/>
          <p:cNvSpPr txBox="1">
            <a:spLocks noChangeArrowheads="1"/>
          </p:cNvSpPr>
          <p:nvPr/>
        </p:nvSpPr>
        <p:spPr bwMode="auto">
          <a:xfrm>
            <a:off x="3111500" y="6276975"/>
            <a:ext cx="2698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3000" b="1" smtClean="0">
                <a:solidFill>
                  <a:srgbClr val="B2B2B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2</a:t>
            </a:r>
            <a:endParaRPr lang="en-US" altLang="en-US" sz="3000" smtClean="0">
              <a:solidFill>
                <a:srgbClr val="B2B2B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370756" name="AutoShape 68"/>
          <p:cNvSpPr>
            <a:spLocks noChangeArrowheads="1"/>
          </p:cNvSpPr>
          <p:nvPr/>
        </p:nvSpPr>
        <p:spPr bwMode="auto">
          <a:xfrm>
            <a:off x="3568700" y="6286500"/>
            <a:ext cx="539750" cy="539750"/>
          </a:xfrm>
          <a:prstGeom prst="bevel">
            <a:avLst>
              <a:gd name="adj" fmla="val 12500"/>
            </a:avLst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FontTx/>
              <a:buChar char="•"/>
            </a:pPr>
            <a:endParaRPr kumimoji="1" lang="en-US" sz="3000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370757" name="Text Box 69"/>
          <p:cNvSpPr txBox="1">
            <a:spLocks noChangeArrowheads="1"/>
          </p:cNvSpPr>
          <p:nvPr/>
        </p:nvSpPr>
        <p:spPr bwMode="auto">
          <a:xfrm>
            <a:off x="3695700" y="6276975"/>
            <a:ext cx="2698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3000" b="1" smtClean="0">
                <a:solidFill>
                  <a:srgbClr val="B2B2B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3</a:t>
            </a:r>
            <a:endParaRPr lang="en-US" altLang="en-US" sz="3000" smtClean="0">
              <a:solidFill>
                <a:srgbClr val="B2B2B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370758" name="Text Box 70"/>
          <p:cNvSpPr txBox="1">
            <a:spLocks noChangeArrowheads="1"/>
          </p:cNvSpPr>
          <p:nvPr/>
        </p:nvSpPr>
        <p:spPr bwMode="auto">
          <a:xfrm>
            <a:off x="1524000" y="63373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altLang="en-US" sz="1200" b="1" smtClean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Go To Section:</a:t>
            </a:r>
            <a:endParaRPr lang="en-US" altLang="en-US" sz="3000" smtClean="0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370761" name="AutoShape 73"/>
          <p:cNvSpPr>
            <a:spLocks noChangeArrowheads="1"/>
          </p:cNvSpPr>
          <p:nvPr/>
        </p:nvSpPr>
        <p:spPr bwMode="auto">
          <a:xfrm>
            <a:off x="4152900" y="6286500"/>
            <a:ext cx="539750" cy="539750"/>
          </a:xfrm>
          <a:prstGeom prst="bevel">
            <a:avLst>
              <a:gd name="adj" fmla="val 12500"/>
            </a:avLst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FontTx/>
              <a:buChar char="•"/>
            </a:pPr>
            <a:endParaRPr kumimoji="1" lang="en-US" sz="3000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370762" name="Text Box 74"/>
          <p:cNvSpPr txBox="1">
            <a:spLocks noChangeArrowheads="1"/>
          </p:cNvSpPr>
          <p:nvPr/>
        </p:nvSpPr>
        <p:spPr bwMode="auto">
          <a:xfrm>
            <a:off x="4279900" y="6276975"/>
            <a:ext cx="2698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3000" b="1" smtClean="0">
                <a:solidFill>
                  <a:srgbClr val="B2B2B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4</a:t>
            </a:r>
            <a:endParaRPr lang="en-US" altLang="en-US" sz="3000" smtClean="0">
              <a:solidFill>
                <a:srgbClr val="B2B2B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+mn-cs"/>
            </a:endParaRPr>
          </a:p>
        </p:txBody>
      </p:sp>
      <p:pic>
        <p:nvPicPr>
          <p:cNvPr id="370772" name="Picture 84" descr="C:\WINDOWS\DESKTOP\PHlogoforPresPro.bmp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0550" y="6259513"/>
            <a:ext cx="933450" cy="60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70773" name="Object 85"/>
          <p:cNvGraphicFramePr>
            <a:graphicFrameLocks noChangeAspect="1"/>
          </p:cNvGraphicFramePr>
          <p:nvPr/>
        </p:nvGraphicFramePr>
        <p:xfrm>
          <a:off x="8216900" y="6265863"/>
          <a:ext cx="9144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Picture" r:id="rId19" imgW="2331720" imgH="1490472" progId="Word.Picture.8">
                  <p:embed/>
                </p:oleObj>
              </mc:Choice>
              <mc:Fallback>
                <p:oleObj name="Picture" r:id="rId19" imgW="2331720" imgH="1490472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16900" y="6265863"/>
                        <a:ext cx="914400" cy="584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3A066A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0774" name="Rectangle 86"/>
          <p:cNvSpPr>
            <a:spLocks noChangeArrowheads="1"/>
          </p:cNvSpPr>
          <p:nvPr/>
        </p:nvSpPr>
        <p:spPr bwMode="auto">
          <a:xfrm>
            <a:off x="8215313" y="6267450"/>
            <a:ext cx="898525" cy="569913"/>
          </a:xfrm>
          <a:prstGeom prst="rect">
            <a:avLst/>
          </a:prstGeom>
          <a:noFill/>
          <a:ln w="9525">
            <a:solidFill>
              <a:srgbClr val="3A066A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FontTx/>
              <a:buChar char="•"/>
            </a:pPr>
            <a:endParaRPr kumimoji="1" lang="en-US" sz="3000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7627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7" r:id="rId1"/>
    <p:sldLayoutId id="2147483978" r:id="rId2"/>
    <p:sldLayoutId id="2147483979" r:id="rId3"/>
    <p:sldLayoutId id="2147483980" r:id="rId4"/>
    <p:sldLayoutId id="2147483981" r:id="rId5"/>
    <p:sldLayoutId id="2147483982" r:id="rId6"/>
    <p:sldLayoutId id="2147483983" r:id="rId7"/>
    <p:sldLayoutId id="2147483984" r:id="rId8"/>
    <p:sldLayoutId id="2147483985" r:id="rId9"/>
    <p:sldLayoutId id="2147483986" r:id="rId10"/>
    <p:sldLayoutId id="2147483987" r:id="rId11"/>
    <p:sldLayoutId id="2147483988" r:id="rId12"/>
    <p:sldLayoutId id="2147483989" r:id="rId13"/>
    <p:sldLayoutId id="2147483990" r:id="rId14"/>
  </p:sldLayoutIdLst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0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0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0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0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0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0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707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07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707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707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0748" grpId="0" build="p" bldLvl="2" autoUpdateAnimBg="0">
        <p:tmplLst>
          <p:tmpl lvl="1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07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707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707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07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707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707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07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707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707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07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707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707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70749" grpId="0" autoUpdateAnimBg="0"/>
    </p:bldLst>
  </p:timing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kumimoji="1" sz="3200" b="1">
          <a:solidFill>
            <a:schemeClr val="accent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39725" indent="-339725" algn="l" rtl="0" eaLnBrk="0" fontAlgn="base" hangingPunct="0">
        <a:spcBef>
          <a:spcPct val="60000"/>
        </a:spcBef>
        <a:spcAft>
          <a:spcPct val="0"/>
        </a:spcAft>
        <a:buClr>
          <a:schemeClr val="tx1"/>
        </a:buClr>
        <a:buSzPct val="150000"/>
        <a:buChar char="•"/>
        <a:defRPr kumimoji="1" sz="2000">
          <a:solidFill>
            <a:srgbClr val="000000"/>
          </a:solidFill>
          <a:latin typeface="+mn-lt"/>
          <a:ea typeface="+mn-ea"/>
          <a:cs typeface="+mn-cs"/>
        </a:defRPr>
      </a:lvl1pPr>
      <a:lvl2pPr marL="679450" indent="-214313" algn="l" rtl="0" eaLnBrk="0" fontAlgn="base" hangingPunct="0">
        <a:spcBef>
          <a:spcPct val="40000"/>
        </a:spcBef>
        <a:spcAft>
          <a:spcPct val="0"/>
        </a:spcAft>
        <a:buClr>
          <a:schemeClr val="tx1"/>
        </a:buClr>
        <a:defRPr kumimoji="1">
          <a:solidFill>
            <a:srgbClr val="000000"/>
          </a:solidFill>
          <a:latin typeface="+mn-lt"/>
        </a:defRPr>
      </a:lvl2pPr>
      <a:lvl3pPr marL="1144588" indent="-231775" algn="l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har char="•"/>
        <a:defRPr kumimoji="1" sz="2000">
          <a:solidFill>
            <a:srgbClr val="000000"/>
          </a:solidFill>
          <a:latin typeface="+mn-lt"/>
        </a:defRPr>
      </a:lvl3pPr>
      <a:lvl4pPr marL="1592263" indent="-214313" algn="l" rtl="0" eaLnBrk="0" fontAlgn="base" hangingPunct="0">
        <a:lnSpc>
          <a:spcPct val="75000"/>
        </a:lnSpc>
        <a:spcBef>
          <a:spcPct val="30000"/>
        </a:spcBef>
        <a:spcAft>
          <a:spcPct val="0"/>
        </a:spcAft>
        <a:buChar char="–"/>
        <a:defRPr kumimoji="1">
          <a:solidFill>
            <a:srgbClr val="000000"/>
          </a:solidFill>
          <a:latin typeface="+mn-lt"/>
        </a:defRPr>
      </a:lvl4pPr>
      <a:lvl5pPr marL="2112963" indent="-228600" algn="l" rtl="0" eaLnBrk="0" fontAlgn="base" hangingPunct="0">
        <a:lnSpc>
          <a:spcPct val="75000"/>
        </a:lnSpc>
        <a:spcBef>
          <a:spcPct val="30000"/>
        </a:spcBef>
        <a:spcAft>
          <a:spcPct val="0"/>
        </a:spcAft>
        <a:buChar char="»"/>
        <a:defRPr kumimoji="1" sz="16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5pPr>
      <a:lvl6pPr marL="2570163" indent="-228600" algn="l" rtl="0" eaLnBrk="0" fontAlgn="base" hangingPunct="0">
        <a:lnSpc>
          <a:spcPct val="75000"/>
        </a:lnSpc>
        <a:spcBef>
          <a:spcPct val="30000"/>
        </a:spcBef>
        <a:spcAft>
          <a:spcPct val="0"/>
        </a:spcAft>
        <a:buChar char="»"/>
        <a:defRPr kumimoji="1" sz="16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3027363" indent="-228600" algn="l" rtl="0" eaLnBrk="0" fontAlgn="base" hangingPunct="0">
        <a:lnSpc>
          <a:spcPct val="75000"/>
        </a:lnSpc>
        <a:spcBef>
          <a:spcPct val="30000"/>
        </a:spcBef>
        <a:spcAft>
          <a:spcPct val="0"/>
        </a:spcAft>
        <a:buChar char="»"/>
        <a:defRPr kumimoji="1" sz="16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84563" indent="-228600" algn="l" rtl="0" eaLnBrk="0" fontAlgn="base" hangingPunct="0">
        <a:lnSpc>
          <a:spcPct val="75000"/>
        </a:lnSpc>
        <a:spcBef>
          <a:spcPct val="30000"/>
        </a:spcBef>
        <a:spcAft>
          <a:spcPct val="0"/>
        </a:spcAft>
        <a:buChar char="»"/>
        <a:defRPr kumimoji="1" sz="16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941763" indent="-228600" algn="l" rtl="0" eaLnBrk="0" fontAlgn="base" hangingPunct="0">
        <a:lnSpc>
          <a:spcPct val="75000"/>
        </a:lnSpc>
        <a:spcBef>
          <a:spcPct val="30000"/>
        </a:spcBef>
        <a:spcAft>
          <a:spcPct val="0"/>
        </a:spcAft>
        <a:buChar char="»"/>
        <a:defRPr kumimoji="1" sz="16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9.xml"/><Relationship Id="rId5" Type="http://schemas.openxmlformats.org/officeDocument/2006/relationships/slide" Target="slide8.xml"/><Relationship Id="rId4" Type="http://schemas.openxmlformats.org/officeDocument/2006/relationships/slide" Target="slide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oleObject" Target="../embeddings/oleObject5.bin"/><Relationship Id="rId7" Type="http://schemas.openxmlformats.org/officeDocument/2006/relationships/slide" Target="slide7.xml"/><Relationship Id="rId2" Type="http://schemas.openxmlformats.org/officeDocument/2006/relationships/slideLayout" Target="../slideLayouts/slideLayout59.xml"/><Relationship Id="rId1" Type="http://schemas.openxmlformats.org/officeDocument/2006/relationships/vmlDrawing" Target="../drawings/vmlDrawing5.vml"/><Relationship Id="rId6" Type="http://schemas.openxmlformats.org/officeDocument/2006/relationships/slide" Target="slide5.xml"/><Relationship Id="rId5" Type="http://schemas.openxmlformats.org/officeDocument/2006/relationships/image" Target="../media/image5.jpeg"/><Relationship Id="rId4" Type="http://schemas.openxmlformats.org/officeDocument/2006/relationships/image" Target="../media/image12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8.jpeg"/><Relationship Id="rId4" Type="http://schemas.openxmlformats.org/officeDocument/2006/relationships/slide" Target="slide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1.xml"/><Relationship Id="rId6" Type="http://schemas.openxmlformats.org/officeDocument/2006/relationships/image" Target="../media/image9.jpeg"/><Relationship Id="rId5" Type="http://schemas.openxmlformats.org/officeDocument/2006/relationships/slide" Target="slide8.xml"/><Relationship Id="rId4" Type="http://schemas.openxmlformats.org/officeDocument/2006/relationships/slide" Target="slide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0.xml"/><Relationship Id="rId5" Type="http://schemas.openxmlformats.org/officeDocument/2006/relationships/slide" Target="slide8.xml"/><Relationship Id="rId4" Type="http://schemas.openxmlformats.org/officeDocument/2006/relationships/slide" Target="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5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pPr>
              <a:defRPr/>
            </a:pPr>
            <a:r>
              <a:rPr lang="en-US" altLang="en-US" b="1" dirty="0" smtClean="0">
                <a:solidFill>
                  <a:srgbClr val="FF0000"/>
                </a:solidFill>
              </a:rPr>
              <a:t>Wednesday April 22, 2015</a:t>
            </a:r>
            <a:r>
              <a:rPr lang="en-US" altLang="en-US" b="1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altLang="en-US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altLang="en-US" sz="2000" b="1" dirty="0" smtClean="0">
                <a:solidFill>
                  <a:schemeClr val="bg1">
                    <a:lumMod val="50000"/>
                  </a:schemeClr>
                </a:solidFill>
              </a:rPr>
              <a:t>Mr. Goblirsch – American Government</a:t>
            </a:r>
          </a:p>
        </p:txBody>
      </p:sp>
      <p:sp>
        <p:nvSpPr>
          <p:cNvPr id="20483" name="Content Placeholder 6"/>
          <p:cNvSpPr>
            <a:spLocks noGrp="1"/>
          </p:cNvSpPr>
          <p:nvPr>
            <p:ph idx="4294967295"/>
          </p:nvPr>
        </p:nvSpPr>
        <p:spPr>
          <a:xfrm>
            <a:off x="0" y="838200"/>
            <a:ext cx="9144000" cy="6019800"/>
          </a:xfrm>
        </p:spPr>
        <p:txBody>
          <a:bodyPr>
            <a:normAutofit/>
          </a:bodyPr>
          <a:lstStyle/>
          <a:p>
            <a:pPr marL="609600" indent="-609600">
              <a:spcBef>
                <a:spcPct val="0"/>
              </a:spcBef>
              <a:buFontTx/>
              <a:buNone/>
              <a:defRPr/>
            </a:pPr>
            <a:r>
              <a:rPr lang="en-US" sz="2800" b="1" dirty="0" smtClean="0">
                <a:solidFill>
                  <a:schemeClr val="tx2"/>
                </a:solidFill>
              </a:rPr>
              <a:t>OBJECTIVE – </a:t>
            </a:r>
            <a:r>
              <a:rPr lang="en-US" sz="2800" b="1" u="sng" dirty="0" smtClean="0">
                <a:solidFill>
                  <a:schemeClr val="tx2"/>
                </a:solidFill>
              </a:rPr>
              <a:t>S</a:t>
            </a:r>
            <a:r>
              <a:rPr lang="en-US" sz="2800" b="1" dirty="0" smtClean="0">
                <a:solidFill>
                  <a:schemeClr val="tx2"/>
                </a:solidFill>
              </a:rPr>
              <a:t>tudents </a:t>
            </a:r>
            <a:r>
              <a:rPr lang="en-US" sz="2800" b="1" u="sng" dirty="0" smtClean="0">
                <a:solidFill>
                  <a:schemeClr val="tx2"/>
                </a:solidFill>
              </a:rPr>
              <a:t>W</a:t>
            </a:r>
            <a:r>
              <a:rPr lang="en-US" sz="2800" b="1" dirty="0" smtClean="0">
                <a:solidFill>
                  <a:schemeClr val="tx2"/>
                </a:solidFill>
              </a:rPr>
              <a:t>ill </a:t>
            </a:r>
            <a:r>
              <a:rPr lang="en-US" sz="2800" b="1" u="sng" dirty="0" smtClean="0">
                <a:solidFill>
                  <a:schemeClr val="tx2"/>
                </a:solidFill>
              </a:rPr>
              <a:t>B</a:t>
            </a:r>
            <a:r>
              <a:rPr lang="en-US" sz="2800" b="1" dirty="0" smtClean="0">
                <a:solidFill>
                  <a:schemeClr val="tx2"/>
                </a:solidFill>
              </a:rPr>
              <a:t>e </a:t>
            </a:r>
            <a:r>
              <a:rPr lang="en-US" sz="2800" b="1" u="sng" dirty="0" smtClean="0">
                <a:solidFill>
                  <a:schemeClr val="tx2"/>
                </a:solidFill>
              </a:rPr>
              <a:t>A</a:t>
            </a:r>
            <a:r>
              <a:rPr lang="en-US" sz="2800" b="1" dirty="0" smtClean="0">
                <a:solidFill>
                  <a:schemeClr val="tx2"/>
                </a:solidFill>
              </a:rPr>
              <a:t>ble </a:t>
            </a:r>
            <a:r>
              <a:rPr lang="en-US" sz="2800" b="1" u="sng" dirty="0" smtClean="0">
                <a:solidFill>
                  <a:schemeClr val="tx2"/>
                </a:solidFill>
              </a:rPr>
              <a:t>T</a:t>
            </a:r>
            <a:r>
              <a:rPr lang="en-US" sz="2800" b="1" dirty="0" smtClean="0">
                <a:solidFill>
                  <a:schemeClr val="tx2"/>
                </a:solidFill>
              </a:rPr>
              <a:t>o – SWBAT:</a:t>
            </a:r>
            <a:endParaRPr lang="en-US" sz="2800" dirty="0"/>
          </a:p>
          <a:p>
            <a:pPr marL="609600" indent="-609600">
              <a:spcBef>
                <a:spcPct val="0"/>
              </a:spcBef>
              <a:buFontTx/>
              <a:buNone/>
              <a:defRPr/>
            </a:pPr>
            <a:r>
              <a:rPr lang="en-US" sz="2400" dirty="0" smtClean="0"/>
              <a:t> - </a:t>
            </a:r>
            <a:r>
              <a:rPr lang="en-US" sz="2400" dirty="0" smtClean="0"/>
              <a:t>Explain the procedures of the Supreme Court</a:t>
            </a:r>
            <a:endParaRPr lang="en-US" sz="2400" dirty="0" smtClean="0"/>
          </a:p>
          <a:p>
            <a:pPr marL="0" indent="0">
              <a:spcBef>
                <a:spcPct val="0"/>
              </a:spcBef>
              <a:buFont typeface="Arial" charset="0"/>
              <a:buNone/>
              <a:defRPr/>
            </a:pPr>
            <a:endParaRPr lang="en-US" sz="1300" b="1" dirty="0" smtClean="0">
              <a:solidFill>
                <a:srgbClr val="FF0000"/>
              </a:solidFill>
            </a:endParaRPr>
          </a:p>
          <a:p>
            <a:pPr marL="609600" indent="-609600">
              <a:spcBef>
                <a:spcPct val="0"/>
              </a:spcBef>
              <a:buFontTx/>
              <a:buNone/>
              <a:defRPr/>
            </a:pPr>
            <a:r>
              <a:rPr lang="en-US" sz="2800" b="1" dirty="0" smtClean="0">
                <a:solidFill>
                  <a:srgbClr val="FF0000"/>
                </a:solidFill>
              </a:rPr>
              <a:t>AGENDA:</a:t>
            </a:r>
            <a:endParaRPr lang="en-US" sz="2400" dirty="0" smtClean="0"/>
          </a:p>
          <a:p>
            <a:pPr marL="609600" indent="-609600">
              <a:spcBef>
                <a:spcPct val="0"/>
              </a:spcBef>
              <a:buFontTx/>
              <a:buAutoNum type="arabicParenR"/>
              <a:defRPr/>
            </a:pPr>
            <a:r>
              <a:rPr lang="en-US" sz="2400" dirty="0" smtClean="0"/>
              <a:t>WARM-UP: Supreme Court Vocab</a:t>
            </a:r>
            <a:endParaRPr lang="en-US" sz="2400" dirty="0" smtClean="0">
              <a:solidFill>
                <a:prstClr val="black"/>
              </a:solidFill>
            </a:endParaRPr>
          </a:p>
          <a:p>
            <a:pPr marL="609600" indent="-609600">
              <a:spcBef>
                <a:spcPct val="0"/>
              </a:spcBef>
              <a:buFontTx/>
              <a:buAutoNum type="arabicParenR"/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PRIOR KNOWLEDGE</a:t>
            </a:r>
            <a:r>
              <a:rPr lang="en-US" sz="2400" dirty="0" smtClean="0">
                <a:solidFill>
                  <a:prstClr val="black"/>
                </a:solidFill>
              </a:rPr>
              <a:t>: Constitutional Principles</a:t>
            </a:r>
            <a:endParaRPr lang="en-US" sz="2400" dirty="0" smtClean="0">
              <a:solidFill>
                <a:prstClr val="black"/>
              </a:solidFill>
            </a:endParaRPr>
          </a:p>
          <a:p>
            <a:pPr marL="609600" indent="-609600">
              <a:spcBef>
                <a:spcPct val="0"/>
              </a:spcBef>
              <a:buFontTx/>
              <a:buAutoNum type="arabicParenR"/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CONCEPT</a:t>
            </a:r>
            <a:r>
              <a:rPr lang="en-US" sz="2400" dirty="0" smtClean="0">
                <a:solidFill>
                  <a:prstClr val="black"/>
                </a:solidFill>
              </a:rPr>
              <a:t>: Judicial Review - </a:t>
            </a:r>
            <a:r>
              <a:rPr lang="en-US" sz="2400" i="1" dirty="0" smtClean="0">
                <a:solidFill>
                  <a:prstClr val="black"/>
                </a:solidFill>
              </a:rPr>
              <a:t>Marbury </a:t>
            </a:r>
            <a:r>
              <a:rPr lang="en-US" sz="2400" i="1" dirty="0" smtClean="0">
                <a:solidFill>
                  <a:prstClr val="black"/>
                </a:solidFill>
              </a:rPr>
              <a:t>v. Madison </a:t>
            </a:r>
            <a:r>
              <a:rPr lang="en-US" sz="2400" dirty="0" smtClean="0">
                <a:solidFill>
                  <a:prstClr val="black"/>
                </a:solidFill>
              </a:rPr>
              <a:t>(P. 518)</a:t>
            </a:r>
          </a:p>
          <a:p>
            <a:pPr marL="609600" indent="-609600">
              <a:spcBef>
                <a:spcPct val="0"/>
              </a:spcBef>
              <a:buFontTx/>
              <a:buAutoNum type="arabicParenR"/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CHART: Procedures of the Supreme </a:t>
            </a:r>
            <a:r>
              <a:rPr lang="en-US" sz="2400" dirty="0" smtClean="0">
                <a:solidFill>
                  <a:prstClr val="black"/>
                </a:solidFill>
              </a:rPr>
              <a:t>Court</a:t>
            </a:r>
            <a:endParaRPr lang="en-US" sz="2400" dirty="0" smtClean="0">
              <a:solidFill>
                <a:prstClr val="black"/>
              </a:solidFill>
            </a:endParaRPr>
          </a:p>
          <a:p>
            <a:pPr marL="0" indent="0">
              <a:spcBef>
                <a:spcPct val="0"/>
              </a:spcBef>
              <a:buNone/>
              <a:defRPr/>
            </a:pPr>
            <a:r>
              <a:rPr lang="en-US" sz="2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***HW DUE NEXT TUESDAY – Jury Duty Interviews***</a:t>
            </a:r>
            <a:endParaRPr lang="en-US" sz="1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spcBef>
                <a:spcPct val="0"/>
              </a:spcBef>
              <a:buFont typeface="Arial" charset="0"/>
              <a:buNone/>
              <a:defRPr/>
            </a:pPr>
            <a:endParaRPr lang="en-US" sz="1300" b="1" dirty="0" smtClean="0"/>
          </a:p>
          <a:p>
            <a:pPr marL="609600" indent="-609600">
              <a:spcBef>
                <a:spcPct val="0"/>
              </a:spcBef>
              <a:buFont typeface="Arial" charset="0"/>
              <a:buNone/>
              <a:defRPr/>
            </a:pPr>
            <a:r>
              <a:rPr lang="en-US" sz="2800" b="1" dirty="0" smtClean="0">
                <a:solidFill>
                  <a:srgbClr val="1F497D"/>
                </a:solidFill>
              </a:rPr>
              <a:t>Supreme Court Vocab WARM-UP</a:t>
            </a:r>
            <a:r>
              <a:rPr lang="en-US" sz="2800" dirty="0">
                <a:solidFill>
                  <a:srgbClr val="1F497D"/>
                </a:solidFill>
              </a:rPr>
              <a:t>: </a:t>
            </a:r>
            <a:r>
              <a:rPr lang="en-US" sz="1050" dirty="0">
                <a:solidFill>
                  <a:srgbClr val="000000"/>
                </a:solidFill>
              </a:rPr>
              <a:t>(Follow the directions below</a:t>
            </a:r>
            <a:r>
              <a:rPr lang="en-US" sz="1050" dirty="0" smtClean="0">
                <a:solidFill>
                  <a:srgbClr val="000000"/>
                </a:solidFill>
              </a:rPr>
              <a:t>)</a:t>
            </a:r>
            <a:endParaRPr lang="en-US" sz="2400" dirty="0" smtClean="0">
              <a:solidFill>
                <a:prstClr val="black"/>
              </a:solidFill>
            </a:endParaRPr>
          </a:p>
          <a:p>
            <a:pPr marL="0" indent="0" algn="ctr">
              <a:spcBef>
                <a:spcPct val="0"/>
              </a:spcBef>
              <a:buFont typeface="Arial" charset="0"/>
              <a:buNone/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	***5 minutes***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Define the terms below.</a:t>
            </a:r>
          </a:p>
          <a:p>
            <a:pPr marL="457200" indent="-457200">
              <a:spcBef>
                <a:spcPct val="0"/>
              </a:spcBef>
              <a:buFont typeface="+mj-lt"/>
              <a:buAutoNum type="arabicParenR"/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Writ of certiorari			4)   Majority opinion</a:t>
            </a:r>
          </a:p>
          <a:p>
            <a:pPr marL="457200" indent="-457200">
              <a:spcBef>
                <a:spcPct val="0"/>
              </a:spcBef>
              <a:buFont typeface="+mj-lt"/>
              <a:buAutoNum type="arabicParenR"/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Certificate			5)   Concurring opinion</a:t>
            </a:r>
          </a:p>
          <a:p>
            <a:pPr marL="457200" indent="-457200">
              <a:spcBef>
                <a:spcPct val="0"/>
              </a:spcBef>
              <a:buFont typeface="+mj-lt"/>
              <a:buAutoNum type="arabicParenR"/>
              <a:defRPr/>
            </a:pPr>
            <a:r>
              <a:rPr lang="en-US" sz="2400" dirty="0" smtClean="0">
                <a:solidFill>
                  <a:prstClr val="black"/>
                </a:solidFill>
              </a:rPr>
              <a:t>Precedent			6)   Dissenting opinion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/>
              <a:t>How the Supreme Court Operates</a:t>
            </a:r>
          </a:p>
        </p:txBody>
      </p:sp>
      <p:sp>
        <p:nvSpPr>
          <p:cNvPr id="435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 sz="2800" b="1">
                <a:solidFill>
                  <a:schemeClr val="folHlink"/>
                </a:solidFill>
              </a:rPr>
              <a:t>Oral Arguments</a:t>
            </a:r>
            <a:endParaRPr lang="en-US" altLang="en-US" sz="2800"/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en-US" altLang="en-US" sz="2400"/>
              <a:t>Once the Supreme Court accepts a case, it sets a date on which lawyers on both sides will present oral arguments.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</a:rPr>
              <a:t>Briefs</a:t>
            </a:r>
            <a:endParaRPr lang="en-US" altLang="en-US" sz="2800"/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en-US" altLang="en-US" sz="2400"/>
              <a:t>Briefs are written documents filed with the Court before oral arguments begin.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800" b="1">
                <a:solidFill>
                  <a:schemeClr val="hlink"/>
                </a:solidFill>
              </a:rPr>
              <a:t>The Court in Conference</a:t>
            </a:r>
            <a:endParaRPr lang="en-US" altLang="en-US" sz="2800"/>
          </a:p>
          <a:p>
            <a:pPr lvl="1">
              <a:lnSpc>
                <a:spcPct val="90000"/>
              </a:lnSpc>
              <a:buFontTx/>
              <a:buChar char="•"/>
            </a:pPr>
            <a:r>
              <a:rPr lang="en-US" altLang="en-US" sz="2400"/>
              <a:t>The Chief Justice presides over a closed-door conference in which justices present their views on the case at hand.</a:t>
            </a:r>
          </a:p>
        </p:txBody>
      </p:sp>
      <p:sp>
        <p:nvSpPr>
          <p:cNvPr id="435204" name="Rectangle 4"/>
          <p:cNvSpPr>
            <a:spLocks noChangeArrowheads="1"/>
          </p:cNvSpPr>
          <p:nvPr/>
        </p:nvSpPr>
        <p:spPr bwMode="auto">
          <a:xfrm>
            <a:off x="5715000" y="6400800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r" eaLnBrk="0" hangingPunct="0">
              <a:spcBef>
                <a:spcPct val="20000"/>
              </a:spcBef>
            </a:pPr>
            <a:r>
              <a:rPr lang="en-US" altLang="en-US" sz="1400" b="1" i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Chapter 18, Section 3</a:t>
            </a:r>
            <a:endParaRPr lang="en-US" altLang="en-US" sz="140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435205" name="AutoShape 5" descr="Stationery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38100" y="6299200"/>
            <a:ext cx="520700" cy="520700"/>
          </a:xfrm>
          <a:prstGeom prst="actionButtonBackPrevious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FontTx/>
              <a:buChar char="•"/>
            </a:pPr>
            <a:endParaRPr kumimoji="1" lang="en-US" sz="3000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435206" name="AutoShape 6" descr="Stationery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609600" y="6299200"/>
            <a:ext cx="520700" cy="520700"/>
          </a:xfrm>
          <a:prstGeom prst="actionButtonForwardNex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FontTx/>
              <a:buChar char="•"/>
            </a:pPr>
            <a:endParaRPr kumimoji="1" lang="en-US" sz="3000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435207" name="AutoShape 7" descr="Stationery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984500" y="6292850"/>
            <a:ext cx="533400" cy="533400"/>
          </a:xfrm>
          <a:prstGeom prst="bevel">
            <a:avLst>
              <a:gd name="adj" fmla="val 12500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FontTx/>
              <a:buChar char="•"/>
            </a:pPr>
            <a:endParaRPr kumimoji="1" lang="en-US" sz="3000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435208" name="Text Box 8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3092450" y="6286500"/>
            <a:ext cx="3048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30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+mn-cs"/>
              </a:rPr>
              <a:t>2</a:t>
            </a:r>
            <a:endParaRPr lang="en-US" altLang="en-US" sz="3000" smtClean="0">
              <a:solidFill>
                <a:srgbClr val="3A066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435209" name="AutoShape 9" descr="Stationery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4159250" y="6292850"/>
            <a:ext cx="533400" cy="533400"/>
          </a:xfrm>
          <a:prstGeom prst="bevel">
            <a:avLst>
              <a:gd name="adj" fmla="val 12500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FontTx/>
              <a:buChar char="•"/>
            </a:pPr>
            <a:endParaRPr kumimoji="1" lang="en-US" sz="3000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435210" name="Text Box 10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4260850" y="6286500"/>
            <a:ext cx="3048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30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+mn-cs"/>
              </a:rPr>
              <a:t>4</a:t>
            </a:r>
          </a:p>
        </p:txBody>
      </p:sp>
      <p:sp>
        <p:nvSpPr>
          <p:cNvPr id="435211" name="AutoShape 11" descr="Stationery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00300" y="6292850"/>
            <a:ext cx="533400" cy="533400"/>
          </a:xfrm>
          <a:prstGeom prst="bevel">
            <a:avLst>
              <a:gd name="adj" fmla="val 12500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FontTx/>
              <a:buChar char="•"/>
            </a:pPr>
            <a:endParaRPr kumimoji="1" lang="en-US" sz="3000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435212" name="Text Box 12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2508250" y="6286500"/>
            <a:ext cx="3048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30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+mn-cs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87976989"/>
      </p:ext>
    </p:extLst>
  </p:cSld>
  <p:clrMapOvr>
    <a:masterClrMapping/>
  </p:clrMapOvr>
  <p:transition spd="med"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/>
              <a:t>Opinions of the Court</a:t>
            </a:r>
          </a:p>
        </p:txBody>
      </p:sp>
      <p:graphicFrame>
        <p:nvGraphicFramePr>
          <p:cNvPr id="445443" name="Object 3"/>
          <p:cNvGraphicFramePr>
            <a:graphicFrameLocks noGrp="1" noChangeAspect="1"/>
          </p:cNvGraphicFramePr>
          <p:nvPr>
            <p:ph type="tbl" idx="1"/>
          </p:nvPr>
        </p:nvGraphicFramePr>
        <p:xfrm>
          <a:off x="279400" y="2005013"/>
          <a:ext cx="8456613" cy="4021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Document" r:id="rId3" imgW="8766720" imgH="4169880" progId="Word.Document.8">
                  <p:embed/>
                </p:oleObj>
              </mc:Choice>
              <mc:Fallback>
                <p:oleObj name="Document" r:id="rId3" imgW="8766720" imgH="416988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400" y="2005013"/>
                        <a:ext cx="8456613" cy="4021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5444" name="Rectangle 4"/>
          <p:cNvSpPr>
            <a:spLocks noChangeArrowheads="1"/>
          </p:cNvSpPr>
          <p:nvPr/>
        </p:nvSpPr>
        <p:spPr bwMode="auto">
          <a:xfrm>
            <a:off x="5715000" y="6400800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r" eaLnBrk="0" hangingPunct="0">
              <a:spcBef>
                <a:spcPct val="20000"/>
              </a:spcBef>
            </a:pPr>
            <a:r>
              <a:rPr lang="en-US" altLang="en-US" sz="1400" b="1" i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Chapter 18, Section 3</a:t>
            </a:r>
            <a:endParaRPr lang="en-US" altLang="en-US" sz="140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445445" name="AutoShape 5" descr="Stationery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38100" y="6299200"/>
            <a:ext cx="520700" cy="520700"/>
          </a:xfrm>
          <a:prstGeom prst="actionButtonBackPrevious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FontTx/>
              <a:buChar char="•"/>
            </a:pPr>
            <a:endParaRPr kumimoji="1" lang="en-US" sz="3000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445446" name="AutoShape 6" descr="Stationery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609600" y="6299200"/>
            <a:ext cx="520700" cy="520700"/>
          </a:xfrm>
          <a:prstGeom prst="actionButtonForwardNext">
            <a:avLst/>
          </a:prstGeom>
          <a:blipFill dpi="0" rotWithShape="0">
            <a:blip r:embed="rId5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FontTx/>
              <a:buChar char="•"/>
            </a:pPr>
            <a:endParaRPr kumimoji="1" lang="en-US" sz="3000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445447" name="AutoShape 7" descr="Stationery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984500" y="6292850"/>
            <a:ext cx="533400" cy="533400"/>
          </a:xfrm>
          <a:prstGeom prst="bevel">
            <a:avLst>
              <a:gd name="adj" fmla="val 12500"/>
            </a:avLst>
          </a:prstGeom>
          <a:blipFill dpi="0" rotWithShape="0">
            <a:blip r:embed="rId5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FontTx/>
              <a:buChar char="•"/>
            </a:pPr>
            <a:endParaRPr kumimoji="1" lang="en-US" sz="3000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445448" name="Text Box 8">
            <a:hlinkClick r:id="rId7" action="ppaction://hlinksldjump"/>
          </p:cNvPr>
          <p:cNvSpPr txBox="1">
            <a:spLocks noChangeArrowheads="1"/>
          </p:cNvSpPr>
          <p:nvPr/>
        </p:nvSpPr>
        <p:spPr bwMode="auto">
          <a:xfrm>
            <a:off x="3092450" y="6286500"/>
            <a:ext cx="3048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30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+mn-cs"/>
              </a:rPr>
              <a:t>2</a:t>
            </a:r>
            <a:endParaRPr lang="en-US" altLang="en-US" sz="3000" smtClean="0">
              <a:solidFill>
                <a:srgbClr val="3A066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445449" name="AutoShape 9" descr="Stationery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4159250" y="6292850"/>
            <a:ext cx="533400" cy="533400"/>
          </a:xfrm>
          <a:prstGeom prst="bevel">
            <a:avLst>
              <a:gd name="adj" fmla="val 12500"/>
            </a:avLst>
          </a:prstGeom>
          <a:blipFill dpi="0" rotWithShape="0">
            <a:blip r:embed="rId5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FontTx/>
              <a:buChar char="•"/>
            </a:pPr>
            <a:endParaRPr kumimoji="1" lang="en-US" sz="3000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445450" name="Text Box 10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4260850" y="6286500"/>
            <a:ext cx="3048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30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+mn-cs"/>
              </a:rPr>
              <a:t>4</a:t>
            </a:r>
          </a:p>
        </p:txBody>
      </p:sp>
      <p:sp>
        <p:nvSpPr>
          <p:cNvPr id="445451" name="AutoShape 11" descr="Stationery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2400300" y="6292850"/>
            <a:ext cx="533400" cy="533400"/>
          </a:xfrm>
          <a:prstGeom prst="bevel">
            <a:avLst>
              <a:gd name="adj" fmla="val 12500"/>
            </a:avLst>
          </a:prstGeom>
          <a:blipFill dpi="0" rotWithShape="0">
            <a:blip r:embed="rId5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FontTx/>
              <a:buChar char="•"/>
            </a:pPr>
            <a:endParaRPr kumimoji="1" lang="en-US" sz="3000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445452" name="Text Box 12">
            <a:hlinkClick r:id="rId8" action="ppaction://hlinksldjump"/>
          </p:cNvPr>
          <p:cNvSpPr txBox="1">
            <a:spLocks noChangeArrowheads="1"/>
          </p:cNvSpPr>
          <p:nvPr/>
        </p:nvSpPr>
        <p:spPr bwMode="auto">
          <a:xfrm>
            <a:off x="2508250" y="6286500"/>
            <a:ext cx="3048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30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+mn-cs"/>
              </a:rPr>
              <a:t>1</a:t>
            </a:r>
          </a:p>
        </p:txBody>
      </p:sp>
      <p:sp>
        <p:nvSpPr>
          <p:cNvPr id="445453" name="Text Box 13"/>
          <p:cNvSpPr txBox="1">
            <a:spLocks noChangeArrowheads="1"/>
          </p:cNvSpPr>
          <p:nvPr/>
        </p:nvSpPr>
        <p:spPr bwMode="auto">
          <a:xfrm>
            <a:off x="423863" y="887413"/>
            <a:ext cx="83026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3000" smtClean="0">
                <a:solidFill>
                  <a:srgbClr val="000000"/>
                </a:solidFill>
                <a:latin typeface="Arial" charset="0"/>
                <a:cs typeface="+mn-cs"/>
              </a:rPr>
              <a:t>Once the Court finishes its conference, it reaches a decision and its opinion is written.</a:t>
            </a:r>
          </a:p>
        </p:txBody>
      </p:sp>
    </p:spTree>
    <p:extLst>
      <p:ext uri="{BB962C8B-B14F-4D97-AF65-F5344CB8AC3E}">
        <p14:creationId xmlns:p14="http://schemas.microsoft.com/office/powerpoint/2010/main" val="2344127628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5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5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45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45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45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45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45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5442" grpId="0" autoUpdateAnimBg="0"/>
      <p:bldP spid="445453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30000"/>
            <a:lum/>
          </a:blip>
          <a:srcRect/>
          <a:stretch>
            <a:fillRect l="10000" r="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sng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+mj-ea"/>
                <a:cs typeface="+mj-cs"/>
              </a:rPr>
              <a:t>HW: Jury Duty Interviews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0" y="685800"/>
            <a:ext cx="91440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Conduct 3 interviews of people who have had jury duty.  Ask them to recall their impressions of the experience.  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(EX. – What was the case?  How long did it last?  How did the deliberations go? What’s the best excuse you heard to try and get out of jury duty? Etc.)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Try to find people who have actually served during the trial, not just people who were dismissed.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After conducting the interview, write a brief paragraph summary of each person’s responses.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7895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30000"/>
            <a:lum/>
          </a:blip>
          <a:srcRect/>
          <a:stretch>
            <a:fillRect l="10000" r="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/>
          <a:lstStyle/>
          <a:p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PRIOR KNOWLEDGE:</a:t>
            </a:r>
            <a:b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Constitutional Principles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</p:spPr>
        <p:txBody>
          <a:bodyPr/>
          <a:lstStyle/>
          <a:p>
            <a:pPr lvl="0"/>
            <a:r>
              <a:rPr lang="en-US" dirty="0">
                <a:solidFill>
                  <a:srgbClr val="FF0000"/>
                </a:solidFill>
              </a:rPr>
              <a:t>Separation of Powers w/ Checks &amp; Balances </a:t>
            </a:r>
            <a:r>
              <a:rPr lang="en-US" sz="2800" dirty="0">
                <a:solidFill>
                  <a:prstClr val="black"/>
                </a:solidFill>
              </a:rPr>
              <a:t>– judiciary is independent from other 2 branches</a:t>
            </a:r>
          </a:p>
          <a:p>
            <a:endParaRPr lang="en-US" sz="2800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Limited Government / Constitutionalism </a:t>
            </a:r>
            <a:r>
              <a:rPr lang="en-US" sz="2800" dirty="0" smtClean="0"/>
              <a:t>– government is limited by the constitution: Courts are defenders of the constitution</a:t>
            </a:r>
          </a:p>
          <a:p>
            <a:endParaRPr lang="en-US" sz="2800" dirty="0"/>
          </a:p>
          <a:p>
            <a:r>
              <a:rPr lang="en-US" dirty="0" smtClean="0">
                <a:solidFill>
                  <a:srgbClr val="FF0000"/>
                </a:solidFill>
              </a:rPr>
              <a:t>Judicial Review </a:t>
            </a:r>
            <a:r>
              <a:rPr lang="en-US" sz="2800" dirty="0" smtClean="0"/>
              <a:t>– power of courts to determine constitutionality: Supreme Court is final authority</a:t>
            </a:r>
            <a:endParaRPr lang="en-US" sz="2800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9960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30000"/>
            <a:lum/>
          </a:blip>
          <a:srcRect/>
          <a:stretch>
            <a:fillRect l="10000" r="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04800" y="0"/>
            <a:ext cx="8382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3200" b="1" i="0" u="none" strike="noStrike" kern="0" cap="none" spc="0" normalizeH="0" baseline="0" noProof="0" smtClean="0">
                <a:ln>
                  <a:noFill/>
                </a:ln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+mj-ea"/>
                <a:cs typeface="+mj-cs"/>
              </a:rPr>
              <a:t>Judicial Review</a:t>
            </a:r>
            <a:endParaRPr kumimoji="1" lang="en-US" altLang="en-US" sz="3200" b="1" i="0" u="none" strike="noStrike" kern="0" cap="none" spc="0" normalizeH="0" baseline="0" noProof="0">
              <a:ln>
                <a:noFill/>
              </a:ln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7" name="Rectangle 24"/>
          <p:cNvSpPr txBox="1">
            <a:spLocks noChangeArrowheads="1"/>
          </p:cNvSpPr>
          <p:nvPr/>
        </p:nvSpPr>
        <p:spPr bwMode="auto">
          <a:xfrm>
            <a:off x="0" y="838200"/>
            <a:ext cx="9144000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81320" dir="2319588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10000"/>
          </a:bodyPr>
          <a:lstStyle>
            <a:lvl1pPr marL="339725" indent="-339725" algn="l" rtl="0" eaLnBrk="0" fontAlgn="base" hangingPunct="0">
              <a:spcBef>
                <a:spcPct val="60000"/>
              </a:spcBef>
              <a:spcAft>
                <a:spcPct val="0"/>
              </a:spcAft>
              <a:buClr>
                <a:schemeClr val="tx1"/>
              </a:buClr>
              <a:buSzPct val="150000"/>
              <a:buChar char="•"/>
              <a:defRPr kumimoji="1"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679450" indent="-214313" algn="l" rtl="0" eaLnBrk="0" fontAlgn="base" hangingPunct="0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defRPr kumimoji="1">
                <a:solidFill>
                  <a:srgbClr val="000000"/>
                </a:solidFill>
                <a:latin typeface="+mn-lt"/>
              </a:defRPr>
            </a:lvl2pPr>
            <a:lvl3pPr marL="1144588" indent="-231775" algn="l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har char="•"/>
              <a:defRPr kumimoji="1" sz="2000">
                <a:solidFill>
                  <a:srgbClr val="000000"/>
                </a:solidFill>
                <a:latin typeface="+mn-lt"/>
              </a:defRPr>
            </a:lvl3pPr>
            <a:lvl4pPr marL="1592263" indent="-214313" algn="l" rtl="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–"/>
              <a:defRPr kumimoji="1">
                <a:solidFill>
                  <a:srgbClr val="000000"/>
                </a:solidFill>
                <a:latin typeface="+mn-lt"/>
              </a:defRPr>
            </a:lvl4pPr>
            <a:lvl5pPr marL="2112963" indent="-228600" algn="l" rtl="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 sz="16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5pPr>
            <a:lvl6pPr marL="2570163" indent="-228600" algn="l" rtl="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 sz="16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6pPr>
            <a:lvl7pPr marL="3027363" indent="-228600" algn="l" rtl="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 sz="16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7pPr>
            <a:lvl8pPr marL="3484563" indent="-228600" algn="l" rtl="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 sz="16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8pPr>
            <a:lvl9pPr marL="3941763" indent="-228600" algn="l" rtl="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 sz="16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9pPr>
          </a:lstStyle>
          <a:p>
            <a:pPr marL="339725" marR="0" lvl="0" indent="-339725" algn="l" defTabSz="914400" rtl="0" eaLnBrk="0" fontAlgn="base" latinLnBrk="0" hangingPunct="0">
              <a:lnSpc>
                <a:spcPct val="100000"/>
              </a:lnSpc>
              <a:spcBef>
                <a:spcPct val="60000"/>
              </a:spcBef>
              <a:spcAft>
                <a:spcPct val="0"/>
              </a:spcAft>
              <a:buClr>
                <a:srgbClr val="000000"/>
              </a:buClr>
              <a:buSzPct val="150000"/>
              <a:buFontTx/>
              <a:buChar char="•"/>
              <a:tabLst/>
              <a:defRPr/>
            </a:pPr>
            <a:r>
              <a:rPr kumimoji="1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Supreme Court first asserted its power of judicial review in the case of </a:t>
            </a:r>
            <a:r>
              <a:rPr kumimoji="1" lang="en-US" altLang="en-US" sz="32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Marbury</a:t>
            </a:r>
            <a:r>
              <a:rPr kumimoji="1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v. </a:t>
            </a:r>
            <a:r>
              <a:rPr kumimoji="1" lang="en-US" altLang="en-US" sz="32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Madison</a:t>
            </a:r>
            <a:r>
              <a:rPr kumimoji="1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(1803).</a:t>
            </a:r>
          </a:p>
          <a:p>
            <a:pPr marL="339725" marR="0" lvl="0" indent="-339725" algn="l" defTabSz="914400" rtl="0" eaLnBrk="0" fontAlgn="base" latinLnBrk="0" hangingPunct="0">
              <a:lnSpc>
                <a:spcPct val="100000"/>
              </a:lnSpc>
              <a:spcBef>
                <a:spcPct val="60000"/>
              </a:spcBef>
              <a:spcAft>
                <a:spcPct val="0"/>
              </a:spcAft>
              <a:buClr>
                <a:srgbClr val="000000"/>
              </a:buClr>
              <a:buSzPct val="150000"/>
              <a:buFontTx/>
              <a:buChar char="•"/>
              <a:tabLst/>
              <a:defRPr/>
            </a:pPr>
            <a:endParaRPr kumimoji="1" lang="en-US" alt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39725" marR="0" lvl="0" indent="-339725" algn="l" defTabSz="914400" rtl="0" eaLnBrk="0" fontAlgn="base" latinLnBrk="0" hangingPunct="0">
              <a:lnSpc>
                <a:spcPct val="100000"/>
              </a:lnSpc>
              <a:spcBef>
                <a:spcPct val="60000"/>
              </a:spcBef>
              <a:spcAft>
                <a:spcPct val="0"/>
              </a:spcAft>
              <a:buClr>
                <a:srgbClr val="000000"/>
              </a:buClr>
              <a:buSzPct val="150000"/>
              <a:buFontTx/>
              <a:buChar char="•"/>
              <a:tabLst/>
              <a:defRPr/>
            </a:pPr>
            <a:r>
              <a:rPr kumimoji="1" lang="en-US" altLang="en-US" sz="4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READ AS A CLASS P. 518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60000"/>
              </a:spcBef>
              <a:spcAft>
                <a:spcPct val="0"/>
              </a:spcAft>
              <a:buClr>
                <a:srgbClr val="000000"/>
              </a:buClr>
              <a:buSzPct val="150000"/>
              <a:buFont typeface="+mj-lt"/>
              <a:buAutoNum type="arabicParenR"/>
              <a:tabLst/>
              <a:defRPr/>
            </a:pPr>
            <a:r>
              <a:rPr kumimoji="1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Why did William Marbury not get his justice position?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60000"/>
              </a:spcBef>
              <a:spcAft>
                <a:spcPct val="0"/>
              </a:spcAft>
              <a:buClr>
                <a:srgbClr val="000000"/>
              </a:buClr>
              <a:buSzPct val="150000"/>
              <a:buFont typeface="+mj-lt"/>
              <a:buAutoNum type="arabicParenR"/>
              <a:tabLst/>
              <a:defRPr/>
            </a:pPr>
            <a:r>
              <a:rPr kumimoji="1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How did the Court’s decision affect the role of the judicial branch in our system of government?</a:t>
            </a:r>
          </a:p>
          <a:p>
            <a:pPr marL="339725" marR="0" lvl="0" indent="-339725" algn="l" defTabSz="914400" rtl="0" eaLnBrk="0" fontAlgn="base" latinLnBrk="0" hangingPunct="0">
              <a:lnSpc>
                <a:spcPct val="100000"/>
              </a:lnSpc>
              <a:spcBef>
                <a:spcPct val="60000"/>
              </a:spcBef>
              <a:spcAft>
                <a:spcPct val="0"/>
              </a:spcAft>
              <a:buClr>
                <a:srgbClr val="000000"/>
              </a:buClr>
              <a:buSzPct val="150000"/>
              <a:buFontTx/>
              <a:buChar char="•"/>
              <a:tabLst/>
              <a:defRPr/>
            </a:pPr>
            <a:endParaRPr kumimoji="1" lang="en-US" alt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39725" marR="0" lvl="0" indent="-339725" algn="l" defTabSz="914400" rtl="0" eaLnBrk="0" fontAlgn="base" latinLnBrk="0" hangingPunct="0">
              <a:lnSpc>
                <a:spcPct val="100000"/>
              </a:lnSpc>
              <a:spcBef>
                <a:spcPct val="60000"/>
              </a:spcBef>
              <a:spcAft>
                <a:spcPct val="0"/>
              </a:spcAft>
              <a:buClr>
                <a:srgbClr val="000000"/>
              </a:buClr>
              <a:buSzPct val="150000"/>
              <a:buFontTx/>
              <a:buChar char="•"/>
              <a:tabLst/>
              <a:defRPr/>
            </a:pPr>
            <a:r>
              <a:rPr kumimoji="1" lang="en-US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The Court’s decision laid the foundation for its involvement in the development of the American system of government.</a:t>
            </a:r>
            <a:endParaRPr kumimoji="1" lang="en-US" alt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290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/>
              <a:t>How Federal Cases Are Appealed</a:t>
            </a:r>
          </a:p>
        </p:txBody>
      </p:sp>
      <p:sp>
        <p:nvSpPr>
          <p:cNvPr id="394248" name="Rectangle 8"/>
          <p:cNvSpPr>
            <a:spLocks noChangeArrowheads="1"/>
          </p:cNvSpPr>
          <p:nvPr/>
        </p:nvSpPr>
        <p:spPr bwMode="auto">
          <a:xfrm>
            <a:off x="5715000" y="6400800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r" eaLnBrk="0" hangingPunct="0">
              <a:spcBef>
                <a:spcPct val="20000"/>
              </a:spcBef>
            </a:pPr>
            <a:r>
              <a:rPr lang="en-US" altLang="en-US" sz="1400" b="1" i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Chapter 18, Section 2</a:t>
            </a:r>
            <a:endParaRPr lang="en-US" altLang="en-US" sz="140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394251" name="AutoShape 11" descr="Stationery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38100" y="6299200"/>
            <a:ext cx="520700" cy="520700"/>
          </a:xfrm>
          <a:prstGeom prst="actionButtonBackPrevious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FontTx/>
              <a:buChar char="•"/>
            </a:pPr>
            <a:endParaRPr kumimoji="1" lang="en-US" sz="3000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394252" name="AutoShape 12" descr="Stationery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609600" y="6299200"/>
            <a:ext cx="520700" cy="520700"/>
          </a:xfrm>
          <a:prstGeom prst="actionButtonForwardNex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FontTx/>
              <a:buChar char="•"/>
            </a:pPr>
            <a:endParaRPr kumimoji="1" lang="en-US" sz="3000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394253" name="AutoShape 13" descr="Stationery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568700" y="6292850"/>
            <a:ext cx="533400" cy="533400"/>
          </a:xfrm>
          <a:prstGeom prst="bevel">
            <a:avLst>
              <a:gd name="adj" fmla="val 12500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FontTx/>
              <a:buChar char="•"/>
            </a:pPr>
            <a:endParaRPr kumimoji="1" lang="en-US" sz="3000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394254" name="Text Box 14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3676650" y="6286500"/>
            <a:ext cx="3048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30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+mn-cs"/>
              </a:rPr>
              <a:t>3</a:t>
            </a:r>
            <a:endParaRPr lang="en-US" altLang="en-US" sz="3000" smtClean="0">
              <a:solidFill>
                <a:srgbClr val="3A066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394255" name="AutoShape 15" descr="Stationery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4159250" y="6292850"/>
            <a:ext cx="533400" cy="533400"/>
          </a:xfrm>
          <a:prstGeom prst="bevel">
            <a:avLst>
              <a:gd name="adj" fmla="val 12500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FontTx/>
              <a:buChar char="•"/>
            </a:pPr>
            <a:endParaRPr kumimoji="1" lang="en-US" sz="3000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394256" name="Text Box 16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4260850" y="6286500"/>
            <a:ext cx="3048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30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+mn-cs"/>
              </a:rPr>
              <a:t>4</a:t>
            </a:r>
          </a:p>
        </p:txBody>
      </p:sp>
      <p:sp>
        <p:nvSpPr>
          <p:cNvPr id="394257" name="AutoShape 17" descr="Stationery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00300" y="6292850"/>
            <a:ext cx="533400" cy="533400"/>
          </a:xfrm>
          <a:prstGeom prst="bevel">
            <a:avLst>
              <a:gd name="adj" fmla="val 12500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FontTx/>
              <a:buChar char="•"/>
            </a:pPr>
            <a:endParaRPr kumimoji="1" lang="en-US" sz="3000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394258" name="Text Box 18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2508250" y="6286500"/>
            <a:ext cx="3048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30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+mn-cs"/>
              </a:rPr>
              <a:t>1</a:t>
            </a:r>
          </a:p>
        </p:txBody>
      </p:sp>
      <p:pic>
        <p:nvPicPr>
          <p:cNvPr id="394263" name="Picture 23" descr="MAG01se1802a5027.jpg                                           00000179PenyackJ HD                    B33A4082: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1004888"/>
            <a:ext cx="8432800" cy="511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5305719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94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/>
              <a:t>Appealing a Case to the Supreme Court</a:t>
            </a:r>
          </a:p>
        </p:txBody>
      </p:sp>
      <p:sp>
        <p:nvSpPr>
          <p:cNvPr id="434181" name="Rectangle 5"/>
          <p:cNvSpPr>
            <a:spLocks noChangeArrowheads="1"/>
          </p:cNvSpPr>
          <p:nvPr/>
        </p:nvSpPr>
        <p:spPr bwMode="auto">
          <a:xfrm>
            <a:off x="5715000" y="6400800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r" eaLnBrk="0" hangingPunct="0">
              <a:spcBef>
                <a:spcPct val="20000"/>
              </a:spcBef>
            </a:pPr>
            <a:r>
              <a:rPr lang="en-US" altLang="en-US" sz="1400" b="1" i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Chapter 18, Section 3</a:t>
            </a:r>
            <a:endParaRPr lang="en-US" altLang="en-US" sz="140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434182" name="AutoShape 6" descr="Stationery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38100" y="6299200"/>
            <a:ext cx="520700" cy="520700"/>
          </a:xfrm>
          <a:prstGeom prst="actionButtonBackPrevious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FontTx/>
              <a:buChar char="•"/>
            </a:pPr>
            <a:endParaRPr kumimoji="1" lang="en-US" sz="3000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434183" name="AutoShape 7" descr="Stationery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609600" y="6299200"/>
            <a:ext cx="520700" cy="520700"/>
          </a:xfrm>
          <a:prstGeom prst="actionButtonForwardNex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FontTx/>
              <a:buChar char="•"/>
            </a:pPr>
            <a:endParaRPr kumimoji="1" lang="en-US" sz="3000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434184" name="AutoShape 8" descr="Stationery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984500" y="6292850"/>
            <a:ext cx="533400" cy="533400"/>
          </a:xfrm>
          <a:prstGeom prst="bevel">
            <a:avLst>
              <a:gd name="adj" fmla="val 12500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FontTx/>
              <a:buChar char="•"/>
            </a:pPr>
            <a:endParaRPr kumimoji="1" lang="en-US" sz="3000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434185" name="Text Box 9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3092450" y="6286500"/>
            <a:ext cx="3048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30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+mn-cs"/>
              </a:rPr>
              <a:t>2</a:t>
            </a:r>
            <a:endParaRPr lang="en-US" altLang="en-US" sz="3000" smtClean="0">
              <a:solidFill>
                <a:srgbClr val="3A066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434186" name="AutoShape 10" descr="Stationery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4159250" y="6292850"/>
            <a:ext cx="533400" cy="533400"/>
          </a:xfrm>
          <a:prstGeom prst="bevel">
            <a:avLst>
              <a:gd name="adj" fmla="val 12500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FontTx/>
              <a:buChar char="•"/>
            </a:pPr>
            <a:endParaRPr kumimoji="1" lang="en-US" sz="3000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434187" name="Text Box 11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4260850" y="6286500"/>
            <a:ext cx="3048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30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+mn-cs"/>
              </a:rPr>
              <a:t>4</a:t>
            </a:r>
          </a:p>
        </p:txBody>
      </p:sp>
      <p:sp>
        <p:nvSpPr>
          <p:cNvPr id="434188" name="AutoShape 12" descr="Stationery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00300" y="6292850"/>
            <a:ext cx="533400" cy="533400"/>
          </a:xfrm>
          <a:prstGeom prst="bevel">
            <a:avLst>
              <a:gd name="adj" fmla="val 12500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FontTx/>
              <a:buChar char="•"/>
            </a:pPr>
            <a:endParaRPr kumimoji="1" lang="en-US" sz="3000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434189" name="Text Box 13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2508250" y="6286500"/>
            <a:ext cx="3048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30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+mn-cs"/>
              </a:rPr>
              <a:t>1</a:t>
            </a:r>
          </a:p>
        </p:txBody>
      </p:sp>
      <p:pic>
        <p:nvPicPr>
          <p:cNvPr id="434191" name="Picture 15" descr="MAG01se1803a5031.jpg                                           00000179PenyackJ HD                    B33A4082: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8" y="1081088"/>
            <a:ext cx="8605837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9557924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34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434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45000"/>
            <a:lum/>
          </a:blip>
          <a:srcRect/>
          <a:stretch>
            <a:fillRect l="10000" r="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0"/>
            <a:ext cx="1219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524000"/>
            <a:ext cx="22098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581400" y="1154113"/>
            <a:ext cx="1371600" cy="18774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u="sng" dirty="0">
                <a:solidFill>
                  <a:prstClr val="black"/>
                </a:solidFill>
                <a:latin typeface="Arial" charset="0"/>
                <a:cs typeface="Arial" charset="0"/>
              </a:rPr>
              <a:t>Congress</a:t>
            </a:r>
          </a:p>
          <a:p>
            <a:pPr marL="285750" indent="-285750">
              <a:buFontTx/>
              <a:buChar char="-"/>
              <a:defRPr/>
            </a:pPr>
            <a:r>
              <a:rPr lang="en-US" sz="1400" dirty="0">
                <a:solidFill>
                  <a:prstClr val="black"/>
                </a:solidFill>
                <a:latin typeface="Arial" charset="0"/>
                <a:cs typeface="Arial" charset="0"/>
              </a:rPr>
              <a:t>Passes   </a:t>
            </a:r>
          </a:p>
          <a:p>
            <a:pPr>
              <a:defRPr/>
            </a:pPr>
            <a:r>
              <a:rPr lang="en-US" sz="1400" dirty="0">
                <a:solidFill>
                  <a:prstClr val="black"/>
                </a:solidFill>
                <a:latin typeface="Arial" charset="0"/>
                <a:cs typeface="Arial" charset="0"/>
              </a:rPr>
              <a:t>     laws</a:t>
            </a:r>
          </a:p>
          <a:p>
            <a:pPr>
              <a:defRPr/>
            </a:pPr>
            <a:endParaRPr lang="en-US" sz="14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285750" indent="-285750">
              <a:buFontTx/>
              <a:buChar char="-"/>
              <a:defRPr/>
            </a:pPr>
            <a:r>
              <a:rPr lang="en-US" sz="1400" dirty="0">
                <a:solidFill>
                  <a:prstClr val="black"/>
                </a:solidFill>
                <a:latin typeface="Arial" charset="0"/>
                <a:cs typeface="Arial" charset="0"/>
              </a:rPr>
              <a:t>Reviews </a:t>
            </a:r>
          </a:p>
          <a:p>
            <a:pPr>
              <a:defRPr/>
            </a:pPr>
            <a:r>
              <a:rPr lang="en-US" sz="1400" dirty="0">
                <a:solidFill>
                  <a:prstClr val="black"/>
                </a:solidFill>
                <a:latin typeface="Arial" charset="0"/>
                <a:cs typeface="Arial" charset="0"/>
              </a:rPr>
              <a:t>      budgets of </a:t>
            </a:r>
          </a:p>
          <a:p>
            <a:pPr>
              <a:defRPr/>
            </a:pPr>
            <a:r>
              <a:rPr lang="en-US" sz="1400" dirty="0">
                <a:solidFill>
                  <a:prstClr val="black"/>
                </a:solidFill>
                <a:latin typeface="Arial" charset="0"/>
                <a:cs typeface="Arial" charset="0"/>
              </a:rPr>
              <a:t>      executive   </a:t>
            </a:r>
          </a:p>
          <a:p>
            <a:pPr>
              <a:defRPr/>
            </a:pPr>
            <a:r>
              <a:rPr lang="en-US" sz="1400" dirty="0">
                <a:solidFill>
                  <a:prstClr val="black"/>
                </a:solidFill>
                <a:latin typeface="Arial" charset="0"/>
                <a:cs typeface="Arial" charset="0"/>
              </a:rPr>
              <a:t>      agencies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545" y="1154112"/>
            <a:ext cx="1360055" cy="18774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u="sng" dirty="0">
                <a:solidFill>
                  <a:prstClr val="black"/>
                </a:solidFill>
                <a:latin typeface="Arial" charset="0"/>
                <a:cs typeface="Arial" charset="0"/>
              </a:rPr>
              <a:t>President</a:t>
            </a:r>
          </a:p>
          <a:p>
            <a:pPr marL="285750" indent="-285750">
              <a:buFontTx/>
              <a:buChar char="-"/>
              <a:defRPr/>
            </a:pPr>
            <a:r>
              <a:rPr lang="en-US" sz="1400" dirty="0">
                <a:solidFill>
                  <a:prstClr val="black"/>
                </a:solidFill>
                <a:latin typeface="Arial" charset="0"/>
                <a:cs typeface="Arial" charset="0"/>
              </a:rPr>
              <a:t>Sees that </a:t>
            </a:r>
          </a:p>
          <a:p>
            <a:pPr>
              <a:defRPr/>
            </a:pPr>
            <a:r>
              <a:rPr lang="en-US" sz="1400" dirty="0">
                <a:solidFill>
                  <a:prstClr val="black"/>
                </a:solidFill>
                <a:latin typeface="Arial" charset="0"/>
                <a:cs typeface="Arial" charset="0"/>
              </a:rPr>
              <a:t>      laws are </a:t>
            </a:r>
          </a:p>
          <a:p>
            <a:pPr>
              <a:defRPr/>
            </a:pPr>
            <a:r>
              <a:rPr lang="en-US" sz="1400" dirty="0">
                <a:solidFill>
                  <a:prstClr val="black"/>
                </a:solidFill>
                <a:latin typeface="Arial" charset="0"/>
                <a:cs typeface="Arial" charset="0"/>
              </a:rPr>
              <a:t>      carried out</a:t>
            </a:r>
          </a:p>
          <a:p>
            <a:pPr>
              <a:defRPr/>
            </a:pPr>
            <a:endParaRPr lang="en-US" sz="14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marL="285750" indent="-285750">
              <a:buFontTx/>
              <a:buChar char="-"/>
              <a:defRPr/>
            </a:pPr>
            <a:r>
              <a:rPr lang="en-US" sz="1400" dirty="0" smtClean="0">
                <a:solidFill>
                  <a:prstClr val="black"/>
                </a:solidFill>
                <a:latin typeface="Arial" charset="0"/>
                <a:cs typeface="Arial" charset="0"/>
              </a:rPr>
              <a:t>Directs the executive agencies</a:t>
            </a:r>
            <a:endParaRPr lang="en-US" sz="14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5366" name="TextBox 2"/>
          <p:cNvSpPr txBox="1">
            <a:spLocks noChangeArrowheads="1"/>
          </p:cNvSpPr>
          <p:nvPr/>
        </p:nvSpPr>
        <p:spPr bwMode="auto">
          <a:xfrm>
            <a:off x="11545" y="3048000"/>
            <a:ext cx="4941455" cy="12003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u="sng" dirty="0" smtClean="0">
                <a:solidFill>
                  <a:prstClr val="black"/>
                </a:solidFill>
                <a:cs typeface="Arial" charset="0"/>
              </a:rPr>
              <a:t>Supreme </a:t>
            </a:r>
            <a:r>
              <a:rPr lang="en-US" altLang="en-US" sz="1800" b="1" u="sng" dirty="0" smtClean="0">
                <a:solidFill>
                  <a:prstClr val="black"/>
                </a:solidFill>
                <a:cs typeface="Arial" charset="0"/>
              </a:rPr>
              <a:t>Court</a:t>
            </a:r>
            <a:endParaRPr lang="en-US" altLang="en-US" sz="1800" b="1" dirty="0" smtClean="0">
              <a:solidFill>
                <a:prstClr val="black"/>
              </a:solidFill>
              <a:cs typeface="Arial" charset="0"/>
            </a:endParaRPr>
          </a:p>
          <a:p>
            <a:pPr marL="285750" indent="-285750" eaLnBrk="1" hangingPunct="1">
              <a:spcBef>
                <a:spcPct val="0"/>
              </a:spcBef>
              <a:buFontTx/>
              <a:buChar char="-"/>
            </a:pPr>
            <a:r>
              <a:rPr lang="en-US" altLang="en-US" sz="1800" dirty="0" smtClean="0">
                <a:solidFill>
                  <a:prstClr val="black"/>
                </a:solidFill>
                <a:cs typeface="Arial" charset="0"/>
              </a:rPr>
              <a:t>Interpret laws</a:t>
            </a:r>
          </a:p>
          <a:p>
            <a:pPr marL="285750" indent="-285750" eaLnBrk="1" hangingPunct="1">
              <a:spcBef>
                <a:spcPct val="0"/>
              </a:spcBef>
              <a:buFontTx/>
              <a:buChar char="-"/>
            </a:pPr>
            <a:r>
              <a:rPr lang="en-US" altLang="en-US" sz="1800" dirty="0" smtClean="0">
                <a:solidFill>
                  <a:prstClr val="black"/>
                </a:solidFill>
                <a:cs typeface="Arial" charset="0"/>
              </a:rPr>
              <a:t>Judicial Review</a:t>
            </a:r>
          </a:p>
          <a:p>
            <a:pPr marL="285750" indent="-285750" eaLnBrk="1" hangingPunct="1">
              <a:spcBef>
                <a:spcPct val="0"/>
              </a:spcBef>
              <a:buFontTx/>
              <a:buChar char="-"/>
            </a:pPr>
            <a:r>
              <a:rPr lang="en-US" altLang="en-US" sz="1800" dirty="0" smtClean="0">
                <a:solidFill>
                  <a:prstClr val="black"/>
                </a:solidFill>
                <a:cs typeface="Arial" charset="0"/>
              </a:rPr>
              <a:t>Override/Reverse Decisions</a:t>
            </a:r>
            <a:endParaRPr lang="en-US" altLang="en-US" sz="1800" dirty="0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5367" name="TextBox 3"/>
          <p:cNvSpPr txBox="1">
            <a:spLocks noChangeArrowheads="1"/>
          </p:cNvSpPr>
          <p:nvPr/>
        </p:nvSpPr>
        <p:spPr bwMode="auto">
          <a:xfrm>
            <a:off x="4948382" y="1154113"/>
            <a:ext cx="4191000" cy="553997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u="sng" dirty="0" smtClean="0">
                <a:solidFill>
                  <a:prstClr val="black"/>
                </a:solidFill>
                <a:cs typeface="Arial" charset="0"/>
              </a:rPr>
              <a:t>PROCEDURES OF THE COURT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smtClean="0">
                <a:solidFill>
                  <a:prstClr val="black"/>
                </a:solidFill>
                <a:cs typeface="Arial" charset="0"/>
              </a:rPr>
              <a:t>(P</a:t>
            </a:r>
            <a:r>
              <a:rPr lang="en-US" altLang="en-US" sz="1800" dirty="0" smtClean="0">
                <a:solidFill>
                  <a:prstClr val="black"/>
                </a:solidFill>
                <a:cs typeface="Arial" charset="0"/>
              </a:rPr>
              <a:t>. </a:t>
            </a:r>
            <a:r>
              <a:rPr lang="en-US" altLang="en-US" sz="1800" dirty="0" smtClean="0">
                <a:solidFill>
                  <a:prstClr val="black"/>
                </a:solidFill>
                <a:cs typeface="Arial" charset="0"/>
              </a:rPr>
              <a:t>521</a:t>
            </a:r>
            <a:r>
              <a:rPr lang="en-US" altLang="en-US" sz="1800" dirty="0" smtClean="0"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altLang="en-US" sz="1800" dirty="0" smtClean="0">
                <a:solidFill>
                  <a:prstClr val="black"/>
                </a:solidFill>
                <a:cs typeface="Arial" charset="0"/>
              </a:rPr>
              <a:t>– </a:t>
            </a:r>
            <a:r>
              <a:rPr lang="en-US" altLang="en-US" sz="1800" dirty="0" smtClean="0">
                <a:solidFill>
                  <a:prstClr val="black"/>
                </a:solidFill>
                <a:cs typeface="Arial" charset="0"/>
              </a:rPr>
              <a:t>522</a:t>
            </a:r>
            <a:r>
              <a:rPr lang="en-US" altLang="en-US" sz="1800" dirty="0" smtClean="0">
                <a:solidFill>
                  <a:prstClr val="black"/>
                </a:solidFill>
                <a:cs typeface="Arial" charset="0"/>
              </a:rPr>
              <a:t>)</a:t>
            </a:r>
            <a:endParaRPr lang="en-US" altLang="en-US" sz="1800" b="1" u="sng" dirty="0" smtClean="0">
              <a:solidFill>
                <a:prstClr val="black"/>
              </a:solidFill>
              <a:cs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 smtClean="0">
                <a:solidFill>
                  <a:prstClr val="black"/>
                </a:solidFill>
                <a:cs typeface="Arial" charset="0"/>
              </a:rPr>
              <a:t>ORAL ARGUMENTS –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dirty="0" smtClean="0">
              <a:solidFill>
                <a:prstClr val="black"/>
              </a:solidFill>
              <a:cs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dirty="0" smtClean="0">
              <a:solidFill>
                <a:prstClr val="black"/>
              </a:solidFill>
              <a:cs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dirty="0">
              <a:solidFill>
                <a:prstClr val="black"/>
              </a:solidFill>
              <a:cs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 smtClean="0">
                <a:solidFill>
                  <a:prstClr val="black"/>
                </a:solidFill>
                <a:cs typeface="Arial" charset="0"/>
              </a:rPr>
              <a:t>BRIEFS –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dirty="0" smtClean="0">
              <a:solidFill>
                <a:prstClr val="black"/>
              </a:solidFill>
              <a:cs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dirty="0" smtClean="0">
              <a:solidFill>
                <a:prstClr val="black"/>
              </a:solidFill>
              <a:cs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dirty="0">
              <a:solidFill>
                <a:prstClr val="black"/>
              </a:solidFill>
              <a:cs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 smtClean="0">
                <a:solidFill>
                  <a:prstClr val="black"/>
                </a:solidFill>
                <a:cs typeface="Arial" charset="0"/>
              </a:rPr>
              <a:t>CONFERENCE –</a:t>
            </a:r>
            <a:endParaRPr lang="en-US" altLang="en-US" sz="2000" dirty="0" smtClean="0">
              <a:solidFill>
                <a:prstClr val="black"/>
              </a:solidFill>
              <a:cs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dirty="0" smtClean="0">
              <a:solidFill>
                <a:prstClr val="black"/>
              </a:solidFill>
              <a:cs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dirty="0" smtClean="0">
              <a:solidFill>
                <a:prstClr val="black"/>
              </a:solidFill>
              <a:cs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dirty="0">
              <a:solidFill>
                <a:prstClr val="black"/>
              </a:solidFill>
              <a:cs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 smtClean="0">
                <a:solidFill>
                  <a:prstClr val="black"/>
                </a:solidFill>
                <a:cs typeface="Arial" charset="0"/>
              </a:rPr>
              <a:t>OPINION –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dirty="0" smtClean="0">
              <a:solidFill>
                <a:prstClr val="black"/>
              </a:solidFill>
              <a:cs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dirty="0" smtClean="0">
              <a:solidFill>
                <a:prstClr val="black"/>
              </a:solidFill>
              <a:cs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5368" name="TextBox 8"/>
          <p:cNvSpPr txBox="1">
            <a:spLocks noChangeArrowheads="1"/>
          </p:cNvSpPr>
          <p:nvPr/>
        </p:nvSpPr>
        <p:spPr bwMode="auto">
          <a:xfrm>
            <a:off x="0" y="4235188"/>
            <a:ext cx="4953000" cy="258532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u="sng" dirty="0" smtClean="0">
                <a:solidFill>
                  <a:prstClr val="black"/>
                </a:solidFill>
                <a:cs typeface="Arial" charset="0"/>
              </a:rPr>
              <a:t>REACHING THE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u="sng" dirty="0" smtClean="0">
                <a:solidFill>
                  <a:prstClr val="black"/>
                </a:solidFill>
                <a:cs typeface="Arial" charset="0"/>
              </a:rPr>
              <a:t>SUPREME COURT</a:t>
            </a:r>
            <a:r>
              <a:rPr lang="en-US" altLang="en-US" sz="1800" dirty="0" smtClean="0">
                <a:solidFill>
                  <a:prstClr val="black"/>
                </a:solidFill>
                <a:cs typeface="Arial" charset="0"/>
              </a:rPr>
              <a:t>(P</a:t>
            </a:r>
            <a:r>
              <a:rPr lang="en-US" altLang="en-US" sz="1800" dirty="0" smtClean="0">
                <a:solidFill>
                  <a:prstClr val="black"/>
                </a:solidFill>
                <a:cs typeface="Arial" charset="0"/>
              </a:rPr>
              <a:t>. </a:t>
            </a:r>
            <a:r>
              <a:rPr lang="en-US" altLang="en-US" sz="1800" dirty="0" smtClean="0">
                <a:solidFill>
                  <a:prstClr val="black"/>
                </a:solidFill>
                <a:cs typeface="Arial" charset="0"/>
              </a:rPr>
              <a:t>520 – 521</a:t>
            </a:r>
            <a:r>
              <a:rPr lang="en-US" altLang="en-US" sz="1800" dirty="0" smtClean="0">
                <a:solidFill>
                  <a:prstClr val="black"/>
                </a:solidFill>
                <a:cs typeface="Arial" charset="0"/>
              </a:rPr>
              <a:t>)</a:t>
            </a:r>
            <a:endParaRPr lang="en-US" altLang="en-US" sz="1800" b="1" u="sng" dirty="0" smtClean="0">
              <a:solidFill>
                <a:prstClr val="black"/>
              </a:solidFill>
              <a:cs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smtClean="0">
                <a:solidFill>
                  <a:prstClr val="black"/>
                </a:solidFill>
                <a:cs typeface="Arial" charset="0"/>
              </a:rPr>
              <a:t>RULE: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smtClean="0">
                <a:solidFill>
                  <a:prstClr val="black"/>
                </a:solidFill>
                <a:cs typeface="Arial" charset="0"/>
              </a:rPr>
              <a:t>-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smtClean="0">
                <a:solidFill>
                  <a:prstClr val="black"/>
                </a:solidFill>
                <a:cs typeface="Arial" charset="0"/>
              </a:rPr>
              <a:t>HOW CASES REACH COURT: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smtClean="0">
                <a:solidFill>
                  <a:prstClr val="black"/>
                </a:solidFill>
                <a:cs typeface="Arial" charset="0"/>
              </a:rPr>
              <a:t>1.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1" dirty="0">
              <a:solidFill>
                <a:prstClr val="black"/>
              </a:solidFill>
              <a:cs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smtClean="0">
                <a:solidFill>
                  <a:prstClr val="black"/>
                </a:solidFill>
                <a:cs typeface="Arial" charset="0"/>
              </a:rPr>
              <a:t>2.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1" dirty="0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5369" name="TextBox 6"/>
          <p:cNvSpPr txBox="1">
            <a:spLocks noChangeArrowheads="1"/>
          </p:cNvSpPr>
          <p:nvPr/>
        </p:nvSpPr>
        <p:spPr bwMode="auto">
          <a:xfrm>
            <a:off x="76200" y="76200"/>
            <a:ext cx="6324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u="sng" smtClean="0">
                <a:solidFill>
                  <a:prstClr val="black"/>
                </a:solidFill>
                <a:cs typeface="Arial" charset="0"/>
              </a:rPr>
              <a:t>SUPREME COURT</a:t>
            </a:r>
          </a:p>
        </p:txBody>
      </p:sp>
      <p:sp>
        <p:nvSpPr>
          <p:cNvPr id="15370" name="TextBox 7"/>
          <p:cNvSpPr txBox="1">
            <a:spLocks noChangeArrowheads="1"/>
          </p:cNvSpPr>
          <p:nvPr/>
        </p:nvSpPr>
        <p:spPr bwMode="auto">
          <a:xfrm>
            <a:off x="1143000" y="784225"/>
            <a:ext cx="2971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u="sng" smtClean="0">
                <a:solidFill>
                  <a:prstClr val="black"/>
                </a:solidFill>
                <a:cs typeface="Arial" charset="0"/>
              </a:rPr>
              <a:t>SHAPING POLICY</a:t>
            </a:r>
          </a:p>
        </p:txBody>
      </p:sp>
    </p:spTree>
    <p:extLst>
      <p:ext uri="{BB962C8B-B14F-4D97-AF65-F5344CB8AC3E}">
        <p14:creationId xmlns:p14="http://schemas.microsoft.com/office/powerpoint/2010/main" val="168495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0">
          <a:blip r:embed="rId2">
            <a:alphaModFix amt="75000"/>
            <a:lum/>
          </a:blip>
          <a:srcRect/>
          <a:stretch>
            <a:fillRect l="10000" r="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752600"/>
            <a:ext cx="9144000" cy="1470025"/>
          </a:xfrm>
        </p:spPr>
        <p:txBody>
          <a:bodyPr/>
          <a:lstStyle/>
          <a:p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SUPREME COURT</a:t>
            </a:r>
            <a:b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PROCEDURES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248400"/>
            <a:ext cx="3124200" cy="609600"/>
          </a:xfrm>
        </p:spPr>
        <p:txBody>
          <a:bodyPr/>
          <a:lstStyle/>
          <a:p>
            <a:r>
              <a:rPr lang="en-US" dirty="0" smtClean="0"/>
              <a:t>CHAPTER 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983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/>
              <a:t>How Cases Reach the Supreme Court</a:t>
            </a:r>
          </a:p>
        </p:txBody>
      </p:sp>
      <p:sp>
        <p:nvSpPr>
          <p:cNvPr id="398344" name="Rectangle 8"/>
          <p:cNvSpPr>
            <a:spLocks noChangeArrowheads="1"/>
          </p:cNvSpPr>
          <p:nvPr/>
        </p:nvSpPr>
        <p:spPr bwMode="auto">
          <a:xfrm>
            <a:off x="5715000" y="6400800"/>
            <a:ext cx="1905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r" eaLnBrk="0" hangingPunct="0">
              <a:spcBef>
                <a:spcPct val="20000"/>
              </a:spcBef>
            </a:pPr>
            <a:r>
              <a:rPr lang="en-US" altLang="en-US" sz="1400" b="1" i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+mn-cs"/>
              </a:rPr>
              <a:t>Chapter 18, Section 3</a:t>
            </a:r>
            <a:endParaRPr lang="en-US" altLang="en-US" sz="140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398349" name="AutoShape 13" descr="Stationery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38100" y="6299200"/>
            <a:ext cx="520700" cy="520700"/>
          </a:xfrm>
          <a:prstGeom prst="actionButtonBackPrevious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FontTx/>
              <a:buChar char="•"/>
            </a:pPr>
            <a:endParaRPr kumimoji="1" lang="en-US" sz="3000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398350" name="AutoShape 14" descr="Stationery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609600" y="6299200"/>
            <a:ext cx="520700" cy="520700"/>
          </a:xfrm>
          <a:prstGeom prst="actionButtonForwardNex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FontTx/>
              <a:buChar char="•"/>
            </a:pPr>
            <a:endParaRPr kumimoji="1" lang="en-US" sz="3000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398351" name="AutoShape 15" descr="Stationery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984500" y="6292850"/>
            <a:ext cx="533400" cy="533400"/>
          </a:xfrm>
          <a:prstGeom prst="bevel">
            <a:avLst>
              <a:gd name="adj" fmla="val 12500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FontTx/>
              <a:buChar char="•"/>
            </a:pPr>
            <a:endParaRPr kumimoji="1" lang="en-US" sz="3000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398352" name="Text Box 16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3092450" y="6286500"/>
            <a:ext cx="3048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30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+mn-cs"/>
              </a:rPr>
              <a:t>2</a:t>
            </a:r>
            <a:endParaRPr lang="en-US" altLang="en-US" sz="3000" smtClean="0">
              <a:solidFill>
                <a:srgbClr val="3A066A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398353" name="AutoShape 17" descr="Stationery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4159250" y="6292850"/>
            <a:ext cx="533400" cy="533400"/>
          </a:xfrm>
          <a:prstGeom prst="bevel">
            <a:avLst>
              <a:gd name="adj" fmla="val 12500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FontTx/>
              <a:buChar char="•"/>
            </a:pPr>
            <a:endParaRPr kumimoji="1" lang="en-US" sz="3000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398354" name="Text Box 18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4260850" y="6286500"/>
            <a:ext cx="3048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30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+mn-cs"/>
              </a:rPr>
              <a:t>4</a:t>
            </a:r>
          </a:p>
        </p:txBody>
      </p:sp>
      <p:sp>
        <p:nvSpPr>
          <p:cNvPr id="398355" name="AutoShape 19" descr="Stationery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00300" y="6292850"/>
            <a:ext cx="533400" cy="533400"/>
          </a:xfrm>
          <a:prstGeom prst="bevel">
            <a:avLst>
              <a:gd name="adj" fmla="val 12500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buFontTx/>
              <a:buChar char="•"/>
            </a:pPr>
            <a:endParaRPr kumimoji="1" lang="en-US" sz="3000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398356" name="Text Box 20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2508250" y="6286500"/>
            <a:ext cx="3048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30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+mn-cs"/>
              </a:rPr>
              <a:t>1</a:t>
            </a:r>
          </a:p>
        </p:txBody>
      </p:sp>
      <p:sp>
        <p:nvSpPr>
          <p:cNvPr id="398360" name="Text Box 24"/>
          <p:cNvSpPr txBox="1">
            <a:spLocks noChangeArrowheads="1"/>
          </p:cNvSpPr>
          <p:nvPr/>
        </p:nvSpPr>
        <p:spPr bwMode="auto">
          <a:xfrm>
            <a:off x="0" y="871538"/>
            <a:ext cx="9144000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2600" u="sng" smtClean="0">
                <a:solidFill>
                  <a:srgbClr val="000000"/>
                </a:solidFill>
                <a:latin typeface="Arial" charset="0"/>
                <a:cs typeface="+mn-cs"/>
              </a:rPr>
              <a:t>For a case to be heard by the Court, four of nine judges must agree that it should be placed on the Court’s docket.</a:t>
            </a:r>
            <a:endParaRPr lang="en-US" altLang="en-US" sz="2600" smtClean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398363" name="Rectangle 27"/>
          <p:cNvSpPr>
            <a:spLocks noChangeArrowheads="1"/>
          </p:cNvSpPr>
          <p:nvPr/>
        </p:nvSpPr>
        <p:spPr bwMode="auto">
          <a:xfrm>
            <a:off x="304800" y="1876425"/>
            <a:ext cx="4191000" cy="407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81320" dir="2319588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9725" indent="-339725" algn="l">
              <a:spcBef>
                <a:spcPct val="60000"/>
              </a:spcBef>
              <a:buClr>
                <a:schemeClr val="tx1"/>
              </a:buClr>
              <a:buSzPct val="150000"/>
              <a:defRPr kumimoji="1" sz="2000">
                <a:solidFill>
                  <a:srgbClr val="000000"/>
                </a:solidFill>
                <a:latin typeface="Arial" charset="0"/>
              </a:defRPr>
            </a:lvl1pPr>
            <a:lvl2pPr marL="679450" indent="-214313" algn="l">
              <a:spcBef>
                <a:spcPct val="40000"/>
              </a:spcBef>
              <a:buClr>
                <a:schemeClr val="tx1"/>
              </a:buClr>
              <a:defRPr kumimoji="1">
                <a:solidFill>
                  <a:srgbClr val="000000"/>
                </a:solidFill>
                <a:latin typeface="Arial" charset="0"/>
              </a:defRPr>
            </a:lvl2pPr>
            <a:lvl3pPr marL="1144588" indent="-231775" algn="l">
              <a:lnSpc>
                <a:spcPct val="95000"/>
              </a:lnSpc>
              <a:spcBef>
                <a:spcPct val="35000"/>
              </a:spcBef>
              <a:defRPr kumimoji="1" sz="2000">
                <a:solidFill>
                  <a:srgbClr val="000000"/>
                </a:solidFill>
                <a:latin typeface="Arial" charset="0"/>
              </a:defRPr>
            </a:lvl3pPr>
            <a:lvl4pPr marL="1592263" indent="-214313" algn="l">
              <a:lnSpc>
                <a:spcPct val="75000"/>
              </a:lnSpc>
              <a:spcBef>
                <a:spcPct val="30000"/>
              </a:spcBef>
              <a:buChar char="–"/>
              <a:defRPr kumimoji="1">
                <a:solidFill>
                  <a:srgbClr val="000000"/>
                </a:solidFill>
                <a:latin typeface="Arial" charset="0"/>
              </a:defRPr>
            </a:lvl4pPr>
            <a:lvl5pPr marL="2112963" indent="-228600" algn="l">
              <a:lnSpc>
                <a:spcPct val="75000"/>
              </a:lnSpc>
              <a:spcBef>
                <a:spcPct val="30000"/>
              </a:spcBef>
              <a:buChar char="»"/>
              <a:defRPr kumimoji="1" sz="16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5pPr>
            <a:lvl6pPr marL="2570163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 sz="16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6pPr>
            <a:lvl7pPr marL="3027363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 sz="16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7pPr>
            <a:lvl8pPr marL="3484563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 sz="16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8pPr>
            <a:lvl9pPr marL="3941763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 sz="16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9pPr>
          </a:lstStyle>
          <a:p>
            <a:pPr algn="ctr" eaLnBrk="0" hangingPunct="0">
              <a:buClr>
                <a:srgbClr val="000000"/>
              </a:buClr>
            </a:pPr>
            <a:r>
              <a:rPr lang="en-US" altLang="en-US" sz="2800" b="1" smtClean="0">
                <a:solidFill>
                  <a:srgbClr val="006666"/>
                </a:solidFill>
                <a:cs typeface="+mn-cs"/>
              </a:rPr>
              <a:t>Writ of Certiorari</a:t>
            </a:r>
            <a:endParaRPr lang="en-US" altLang="en-US" sz="2800" smtClean="0">
              <a:cs typeface="+mn-cs"/>
            </a:endParaRPr>
          </a:p>
          <a:p>
            <a:pPr eaLnBrk="0" hangingPunct="0">
              <a:buClr>
                <a:srgbClr val="000000"/>
              </a:buClr>
              <a:buFontTx/>
              <a:buChar char="•"/>
            </a:pPr>
            <a:r>
              <a:rPr lang="en-US" altLang="en-US" sz="2800" smtClean="0">
                <a:cs typeface="+mn-cs"/>
              </a:rPr>
              <a:t>Most cases reach the Court via </a:t>
            </a:r>
            <a:r>
              <a:rPr lang="en-US" altLang="en-US" sz="2800" b="1" smtClean="0">
                <a:solidFill>
                  <a:srgbClr val="800000"/>
                </a:solidFill>
                <a:cs typeface="+mn-cs"/>
              </a:rPr>
              <a:t>writ of certiorari</a:t>
            </a:r>
            <a:r>
              <a:rPr lang="en-US" altLang="en-US" sz="2800" smtClean="0">
                <a:cs typeface="+mn-cs"/>
              </a:rPr>
              <a:t>, an order to a lower court to send a record in a given case for its review.</a:t>
            </a:r>
            <a:endParaRPr lang="en-US" altLang="en-US" sz="2400" smtClean="0">
              <a:cs typeface="+mn-cs"/>
            </a:endParaRPr>
          </a:p>
        </p:txBody>
      </p:sp>
      <p:sp>
        <p:nvSpPr>
          <p:cNvPr id="398364" name="Rectangle 28"/>
          <p:cNvSpPr>
            <a:spLocks noChangeArrowheads="1"/>
          </p:cNvSpPr>
          <p:nvPr/>
        </p:nvSpPr>
        <p:spPr bwMode="auto">
          <a:xfrm>
            <a:off x="4768850" y="1881188"/>
            <a:ext cx="4132263" cy="429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81320" dir="2319588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39725" indent="-339725" algn="l">
              <a:spcBef>
                <a:spcPct val="60000"/>
              </a:spcBef>
              <a:buClr>
                <a:schemeClr val="tx1"/>
              </a:buClr>
              <a:buSzPct val="150000"/>
              <a:defRPr kumimoji="1" sz="2000">
                <a:solidFill>
                  <a:srgbClr val="000000"/>
                </a:solidFill>
                <a:latin typeface="Arial" charset="0"/>
              </a:defRPr>
            </a:lvl1pPr>
            <a:lvl2pPr marL="679450" indent="-214313" algn="l">
              <a:spcBef>
                <a:spcPct val="40000"/>
              </a:spcBef>
              <a:buClr>
                <a:schemeClr val="tx1"/>
              </a:buClr>
              <a:defRPr kumimoji="1">
                <a:solidFill>
                  <a:srgbClr val="000000"/>
                </a:solidFill>
                <a:latin typeface="Arial" charset="0"/>
              </a:defRPr>
            </a:lvl2pPr>
            <a:lvl3pPr marL="1144588" indent="-231775" algn="l">
              <a:lnSpc>
                <a:spcPct val="95000"/>
              </a:lnSpc>
              <a:spcBef>
                <a:spcPct val="35000"/>
              </a:spcBef>
              <a:defRPr kumimoji="1" sz="2000">
                <a:solidFill>
                  <a:srgbClr val="000000"/>
                </a:solidFill>
                <a:latin typeface="Arial" charset="0"/>
              </a:defRPr>
            </a:lvl3pPr>
            <a:lvl4pPr marL="1592263" indent="-214313" algn="l">
              <a:lnSpc>
                <a:spcPct val="75000"/>
              </a:lnSpc>
              <a:spcBef>
                <a:spcPct val="30000"/>
              </a:spcBef>
              <a:buChar char="–"/>
              <a:defRPr kumimoji="1">
                <a:solidFill>
                  <a:srgbClr val="000000"/>
                </a:solidFill>
                <a:latin typeface="Arial" charset="0"/>
              </a:defRPr>
            </a:lvl4pPr>
            <a:lvl5pPr marL="2112963" indent="-228600" algn="l">
              <a:lnSpc>
                <a:spcPct val="75000"/>
              </a:lnSpc>
              <a:spcBef>
                <a:spcPct val="30000"/>
              </a:spcBef>
              <a:buChar char="»"/>
              <a:defRPr kumimoji="1" sz="16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5pPr>
            <a:lvl6pPr marL="2570163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 sz="16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6pPr>
            <a:lvl7pPr marL="3027363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 sz="16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7pPr>
            <a:lvl8pPr marL="3484563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 sz="16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8pPr>
            <a:lvl9pPr marL="3941763" indent="-228600" eaLnBrk="0" fontAlgn="base" hangingPunct="0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har char="»"/>
              <a:defRPr kumimoji="1" sz="16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9pPr>
          </a:lstStyle>
          <a:p>
            <a:pPr algn="ctr" eaLnBrk="0" hangingPunct="0">
              <a:buClr>
                <a:srgbClr val="000000"/>
              </a:buClr>
            </a:pPr>
            <a:r>
              <a:rPr lang="en-US" altLang="en-US" sz="2800" b="1" smtClean="0">
                <a:solidFill>
                  <a:srgbClr val="FF0000"/>
                </a:solidFill>
                <a:cs typeface="+mn-cs"/>
              </a:rPr>
              <a:t>Certificate</a:t>
            </a:r>
            <a:endParaRPr lang="en-US" altLang="en-US" sz="2800" smtClean="0">
              <a:cs typeface="+mn-cs"/>
            </a:endParaRPr>
          </a:p>
          <a:p>
            <a:pPr eaLnBrk="0" hangingPunct="0">
              <a:buClr>
                <a:srgbClr val="000000"/>
              </a:buClr>
              <a:buFontTx/>
              <a:buChar char="•"/>
            </a:pPr>
            <a:r>
              <a:rPr lang="en-US" altLang="en-US" sz="2800" smtClean="0">
                <a:cs typeface="+mn-cs"/>
              </a:rPr>
              <a:t>Cases can reach the Court by </a:t>
            </a:r>
            <a:r>
              <a:rPr lang="en-US" altLang="en-US" sz="2800" b="1" smtClean="0">
                <a:solidFill>
                  <a:srgbClr val="800000"/>
                </a:solidFill>
                <a:cs typeface="+mn-cs"/>
              </a:rPr>
              <a:t>certificate</a:t>
            </a:r>
            <a:r>
              <a:rPr lang="en-US" altLang="en-US" sz="2800" smtClean="0">
                <a:cs typeface="+mn-cs"/>
              </a:rPr>
              <a:t> when a lower court asks for the Court to certify the answer to a specific question in the matter.</a:t>
            </a:r>
          </a:p>
        </p:txBody>
      </p:sp>
    </p:spTree>
    <p:extLst>
      <p:ext uri="{BB962C8B-B14F-4D97-AF65-F5344CB8AC3E}">
        <p14:creationId xmlns:p14="http://schemas.microsoft.com/office/powerpoint/2010/main" val="2642479178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98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98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98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398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8360" grpId="0" autoUpdateAnimBg="0"/>
      <p:bldP spid="398363" grpId="0" autoUpdateAnimBg="0"/>
      <p:bldP spid="398364" grpId="0" autoUpdateAnimBg="0"/>
    </p:bldLst>
  </p:timing>
</p:sld>
</file>

<file path=ppt/theme/theme1.xml><?xml version="1.0" encoding="utf-8"?>
<a:theme xmlns:a="http://schemas.openxmlformats.org/drawingml/2006/main" name="14_TP03000403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2_TP030004031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2_TP03000403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2_TP030004031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PHTemplate">
  <a:themeElements>
    <a:clrScheme name="">
      <a:dk1>
        <a:srgbClr val="000000"/>
      </a:dk1>
      <a:lt1>
        <a:srgbClr val="006666"/>
      </a:lt1>
      <a:dk2>
        <a:srgbClr val="800000"/>
      </a:dk2>
      <a:lt2>
        <a:srgbClr val="4D4D4D"/>
      </a:lt2>
      <a:accent1>
        <a:srgbClr val="CC9900"/>
      </a:accent1>
      <a:accent2>
        <a:srgbClr val="800000"/>
      </a:accent2>
      <a:accent3>
        <a:srgbClr val="AAB8B8"/>
      </a:accent3>
      <a:accent4>
        <a:srgbClr val="000000"/>
      </a:accent4>
      <a:accent5>
        <a:srgbClr val="E2CAAA"/>
      </a:accent5>
      <a:accent6>
        <a:srgbClr val="730000"/>
      </a:accent6>
      <a:hlink>
        <a:srgbClr val="000099"/>
      </a:hlink>
      <a:folHlink>
        <a:srgbClr val="003300"/>
      </a:folHlink>
    </a:clrScheme>
    <a:fontScheme name="PHTemplate.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1" lang="en-US" altLang="en-US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1" lang="en-US" altLang="en-US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HTemplate.PPT 1">
        <a:dk1>
          <a:srgbClr val="4D4D4D"/>
        </a:dk1>
        <a:lt1>
          <a:srgbClr val="FFFFFF"/>
        </a:lt1>
        <a:dk2>
          <a:srgbClr val="006666"/>
        </a:dk2>
        <a:lt2>
          <a:srgbClr val="CC9900"/>
        </a:lt2>
        <a:accent1>
          <a:srgbClr val="CC9900"/>
        </a:accent1>
        <a:accent2>
          <a:srgbClr val="800000"/>
        </a:accent2>
        <a:accent3>
          <a:srgbClr val="AAB8B8"/>
        </a:accent3>
        <a:accent4>
          <a:srgbClr val="DADADA"/>
        </a:accent4>
        <a:accent5>
          <a:srgbClr val="E2CAAA"/>
        </a:accent5>
        <a:accent6>
          <a:srgbClr val="730000"/>
        </a:accent6>
        <a:hlink>
          <a:srgbClr val="C0C0C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Template.PPT 2">
        <a:dk1>
          <a:srgbClr val="010000"/>
        </a:dk1>
        <a:lt1>
          <a:srgbClr val="C0C0C0"/>
        </a:lt1>
        <a:dk2>
          <a:srgbClr val="010000"/>
        </a:dk2>
        <a:lt2>
          <a:srgbClr val="C0C0C0"/>
        </a:lt2>
        <a:accent1>
          <a:srgbClr val="969696"/>
        </a:accent1>
        <a:accent2>
          <a:srgbClr val="000000"/>
        </a:accent2>
        <a:accent3>
          <a:srgbClr val="DCDCDC"/>
        </a:accent3>
        <a:accent4>
          <a:srgbClr val="010000"/>
        </a:accent4>
        <a:accent5>
          <a:srgbClr val="C9C9C9"/>
        </a:accent5>
        <a:accent6>
          <a:srgbClr val="000000"/>
        </a:accent6>
        <a:hlink>
          <a:srgbClr val="FFFFF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Template.PPT 3">
        <a:dk1>
          <a:srgbClr val="4D4D4D"/>
        </a:dk1>
        <a:lt1>
          <a:srgbClr val="99CCFF"/>
        </a:lt1>
        <a:dk2>
          <a:srgbClr val="4D4D4D"/>
        </a:dk2>
        <a:lt2>
          <a:srgbClr val="000000"/>
        </a:lt2>
        <a:accent1>
          <a:srgbClr val="990099"/>
        </a:accent1>
        <a:accent2>
          <a:srgbClr val="FFCC00"/>
        </a:accent2>
        <a:accent3>
          <a:srgbClr val="CAE2FF"/>
        </a:accent3>
        <a:accent4>
          <a:srgbClr val="404040"/>
        </a:accent4>
        <a:accent5>
          <a:srgbClr val="CAAACA"/>
        </a:accent5>
        <a:accent6>
          <a:srgbClr val="E7B900"/>
        </a:accent6>
        <a:hlink>
          <a:srgbClr val="FFFFF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Template.PPT 4">
        <a:dk1>
          <a:srgbClr val="000000"/>
        </a:dk1>
        <a:lt1>
          <a:srgbClr val="FFFF00"/>
        </a:lt1>
        <a:dk2>
          <a:srgbClr val="000066"/>
        </a:dk2>
        <a:lt2>
          <a:srgbClr val="99CC00"/>
        </a:lt2>
        <a:accent1>
          <a:srgbClr val="99CC00"/>
        </a:accent1>
        <a:accent2>
          <a:srgbClr val="FFFF00"/>
        </a:accent2>
        <a:accent3>
          <a:srgbClr val="AAAAB8"/>
        </a:accent3>
        <a:accent4>
          <a:srgbClr val="DADA00"/>
        </a:accent4>
        <a:accent5>
          <a:srgbClr val="CAE2AA"/>
        </a:accent5>
        <a:accent6>
          <a:srgbClr val="E7E700"/>
        </a:accent6>
        <a:hlink>
          <a:srgbClr val="9999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Template.PPT 5">
        <a:dk1>
          <a:srgbClr val="969696"/>
        </a:dk1>
        <a:lt1>
          <a:srgbClr val="FFCC00"/>
        </a:lt1>
        <a:dk2>
          <a:srgbClr val="FF6600"/>
        </a:dk2>
        <a:lt2>
          <a:srgbClr val="009900"/>
        </a:lt2>
        <a:accent1>
          <a:srgbClr val="FFCC00"/>
        </a:accent1>
        <a:accent2>
          <a:srgbClr val="009900"/>
        </a:accent2>
        <a:accent3>
          <a:srgbClr val="FFB8AA"/>
        </a:accent3>
        <a:accent4>
          <a:srgbClr val="DAAE00"/>
        </a:accent4>
        <a:accent5>
          <a:srgbClr val="FFE2AA"/>
        </a:accent5>
        <a:accent6>
          <a:srgbClr val="008A00"/>
        </a:accent6>
        <a:hlink>
          <a:srgbClr val="FFFFFF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Template.PPT 6">
        <a:dk1>
          <a:srgbClr val="000000"/>
        </a:dk1>
        <a:lt1>
          <a:srgbClr val="FFCC00"/>
        </a:lt1>
        <a:dk2>
          <a:srgbClr val="336600"/>
        </a:dk2>
        <a:lt2>
          <a:srgbClr val="969696"/>
        </a:lt2>
        <a:accent1>
          <a:srgbClr val="336600"/>
        </a:accent1>
        <a:accent2>
          <a:srgbClr val="CCCC00"/>
        </a:accent2>
        <a:accent3>
          <a:srgbClr val="FFE2AA"/>
        </a:accent3>
        <a:accent4>
          <a:srgbClr val="000000"/>
        </a:accent4>
        <a:accent5>
          <a:srgbClr val="ADB8AA"/>
        </a:accent5>
        <a:accent6>
          <a:srgbClr val="B9B900"/>
        </a:accent6>
        <a:hlink>
          <a:srgbClr val="FFFFFF"/>
        </a:hlink>
        <a:folHlink>
          <a:srgbClr val="FFFFA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Template.PPT 7">
        <a:dk1>
          <a:srgbClr val="010000"/>
        </a:dk1>
        <a:lt1>
          <a:srgbClr val="99CCFF"/>
        </a:lt1>
        <a:dk2>
          <a:srgbClr val="666633"/>
        </a:dk2>
        <a:lt2>
          <a:srgbClr val="969696"/>
        </a:lt2>
        <a:accent1>
          <a:srgbClr val="666633"/>
        </a:accent1>
        <a:accent2>
          <a:srgbClr val="FFCC00"/>
        </a:accent2>
        <a:accent3>
          <a:srgbClr val="CAE2FF"/>
        </a:accent3>
        <a:accent4>
          <a:srgbClr val="010000"/>
        </a:accent4>
        <a:accent5>
          <a:srgbClr val="B8B8AD"/>
        </a:accent5>
        <a:accent6>
          <a:srgbClr val="E7B900"/>
        </a:accent6>
        <a:hlink>
          <a:srgbClr val="FFFFFF"/>
        </a:hlink>
        <a:folHlink>
          <a:srgbClr val="CCE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Template.PPT 8">
        <a:dk1>
          <a:srgbClr val="9900CC"/>
        </a:dk1>
        <a:lt1>
          <a:srgbClr val="FFCC00"/>
        </a:lt1>
        <a:dk2>
          <a:srgbClr val="FF3300"/>
        </a:dk2>
        <a:lt2>
          <a:srgbClr val="969696"/>
        </a:lt2>
        <a:accent1>
          <a:srgbClr val="FF3300"/>
        </a:accent1>
        <a:accent2>
          <a:srgbClr val="FFCC00"/>
        </a:accent2>
        <a:accent3>
          <a:srgbClr val="FFE2AA"/>
        </a:accent3>
        <a:accent4>
          <a:srgbClr val="8200AE"/>
        </a:accent4>
        <a:accent5>
          <a:srgbClr val="FFADAA"/>
        </a:accent5>
        <a:accent6>
          <a:srgbClr val="E7B900"/>
        </a:accent6>
        <a:hlink>
          <a:srgbClr val="FFFFFF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PHTemplate">
  <a:themeElements>
    <a:clrScheme name="">
      <a:dk1>
        <a:srgbClr val="000000"/>
      </a:dk1>
      <a:lt1>
        <a:srgbClr val="006666"/>
      </a:lt1>
      <a:dk2>
        <a:srgbClr val="800000"/>
      </a:dk2>
      <a:lt2>
        <a:srgbClr val="4D4D4D"/>
      </a:lt2>
      <a:accent1>
        <a:srgbClr val="CC9900"/>
      </a:accent1>
      <a:accent2>
        <a:srgbClr val="800000"/>
      </a:accent2>
      <a:accent3>
        <a:srgbClr val="AAB8B8"/>
      </a:accent3>
      <a:accent4>
        <a:srgbClr val="000000"/>
      </a:accent4>
      <a:accent5>
        <a:srgbClr val="E2CAAA"/>
      </a:accent5>
      <a:accent6>
        <a:srgbClr val="730000"/>
      </a:accent6>
      <a:hlink>
        <a:srgbClr val="000099"/>
      </a:hlink>
      <a:folHlink>
        <a:srgbClr val="003300"/>
      </a:folHlink>
    </a:clrScheme>
    <a:fontScheme name="PHTemplate.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1" lang="en-US" altLang="en-US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1" lang="en-US" altLang="en-US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HTemplate.PPT 1">
        <a:dk1>
          <a:srgbClr val="4D4D4D"/>
        </a:dk1>
        <a:lt1>
          <a:srgbClr val="FFFFFF"/>
        </a:lt1>
        <a:dk2>
          <a:srgbClr val="006666"/>
        </a:dk2>
        <a:lt2>
          <a:srgbClr val="CC9900"/>
        </a:lt2>
        <a:accent1>
          <a:srgbClr val="CC9900"/>
        </a:accent1>
        <a:accent2>
          <a:srgbClr val="800000"/>
        </a:accent2>
        <a:accent3>
          <a:srgbClr val="AAB8B8"/>
        </a:accent3>
        <a:accent4>
          <a:srgbClr val="DADADA"/>
        </a:accent4>
        <a:accent5>
          <a:srgbClr val="E2CAAA"/>
        </a:accent5>
        <a:accent6>
          <a:srgbClr val="730000"/>
        </a:accent6>
        <a:hlink>
          <a:srgbClr val="C0C0C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Template.PPT 2">
        <a:dk1>
          <a:srgbClr val="010000"/>
        </a:dk1>
        <a:lt1>
          <a:srgbClr val="C0C0C0"/>
        </a:lt1>
        <a:dk2>
          <a:srgbClr val="010000"/>
        </a:dk2>
        <a:lt2>
          <a:srgbClr val="C0C0C0"/>
        </a:lt2>
        <a:accent1>
          <a:srgbClr val="969696"/>
        </a:accent1>
        <a:accent2>
          <a:srgbClr val="000000"/>
        </a:accent2>
        <a:accent3>
          <a:srgbClr val="DCDCDC"/>
        </a:accent3>
        <a:accent4>
          <a:srgbClr val="010000"/>
        </a:accent4>
        <a:accent5>
          <a:srgbClr val="C9C9C9"/>
        </a:accent5>
        <a:accent6>
          <a:srgbClr val="000000"/>
        </a:accent6>
        <a:hlink>
          <a:srgbClr val="FFFFF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Template.PPT 3">
        <a:dk1>
          <a:srgbClr val="4D4D4D"/>
        </a:dk1>
        <a:lt1>
          <a:srgbClr val="99CCFF"/>
        </a:lt1>
        <a:dk2>
          <a:srgbClr val="4D4D4D"/>
        </a:dk2>
        <a:lt2>
          <a:srgbClr val="000000"/>
        </a:lt2>
        <a:accent1>
          <a:srgbClr val="990099"/>
        </a:accent1>
        <a:accent2>
          <a:srgbClr val="FFCC00"/>
        </a:accent2>
        <a:accent3>
          <a:srgbClr val="CAE2FF"/>
        </a:accent3>
        <a:accent4>
          <a:srgbClr val="404040"/>
        </a:accent4>
        <a:accent5>
          <a:srgbClr val="CAAACA"/>
        </a:accent5>
        <a:accent6>
          <a:srgbClr val="E7B900"/>
        </a:accent6>
        <a:hlink>
          <a:srgbClr val="FFFFF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Template.PPT 4">
        <a:dk1>
          <a:srgbClr val="000000"/>
        </a:dk1>
        <a:lt1>
          <a:srgbClr val="FFFF00"/>
        </a:lt1>
        <a:dk2>
          <a:srgbClr val="000066"/>
        </a:dk2>
        <a:lt2>
          <a:srgbClr val="99CC00"/>
        </a:lt2>
        <a:accent1>
          <a:srgbClr val="99CC00"/>
        </a:accent1>
        <a:accent2>
          <a:srgbClr val="FFFF00"/>
        </a:accent2>
        <a:accent3>
          <a:srgbClr val="AAAAB8"/>
        </a:accent3>
        <a:accent4>
          <a:srgbClr val="DADA00"/>
        </a:accent4>
        <a:accent5>
          <a:srgbClr val="CAE2AA"/>
        </a:accent5>
        <a:accent6>
          <a:srgbClr val="E7E700"/>
        </a:accent6>
        <a:hlink>
          <a:srgbClr val="9999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Template.PPT 5">
        <a:dk1>
          <a:srgbClr val="969696"/>
        </a:dk1>
        <a:lt1>
          <a:srgbClr val="FFCC00"/>
        </a:lt1>
        <a:dk2>
          <a:srgbClr val="FF6600"/>
        </a:dk2>
        <a:lt2>
          <a:srgbClr val="009900"/>
        </a:lt2>
        <a:accent1>
          <a:srgbClr val="FFCC00"/>
        </a:accent1>
        <a:accent2>
          <a:srgbClr val="009900"/>
        </a:accent2>
        <a:accent3>
          <a:srgbClr val="FFB8AA"/>
        </a:accent3>
        <a:accent4>
          <a:srgbClr val="DAAE00"/>
        </a:accent4>
        <a:accent5>
          <a:srgbClr val="FFE2AA"/>
        </a:accent5>
        <a:accent6>
          <a:srgbClr val="008A00"/>
        </a:accent6>
        <a:hlink>
          <a:srgbClr val="FFFFFF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Template.PPT 6">
        <a:dk1>
          <a:srgbClr val="000000"/>
        </a:dk1>
        <a:lt1>
          <a:srgbClr val="FFCC00"/>
        </a:lt1>
        <a:dk2>
          <a:srgbClr val="336600"/>
        </a:dk2>
        <a:lt2>
          <a:srgbClr val="969696"/>
        </a:lt2>
        <a:accent1>
          <a:srgbClr val="336600"/>
        </a:accent1>
        <a:accent2>
          <a:srgbClr val="CCCC00"/>
        </a:accent2>
        <a:accent3>
          <a:srgbClr val="FFE2AA"/>
        </a:accent3>
        <a:accent4>
          <a:srgbClr val="000000"/>
        </a:accent4>
        <a:accent5>
          <a:srgbClr val="ADB8AA"/>
        </a:accent5>
        <a:accent6>
          <a:srgbClr val="B9B900"/>
        </a:accent6>
        <a:hlink>
          <a:srgbClr val="FFFFFF"/>
        </a:hlink>
        <a:folHlink>
          <a:srgbClr val="FFFFA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Template.PPT 7">
        <a:dk1>
          <a:srgbClr val="010000"/>
        </a:dk1>
        <a:lt1>
          <a:srgbClr val="99CCFF"/>
        </a:lt1>
        <a:dk2>
          <a:srgbClr val="666633"/>
        </a:dk2>
        <a:lt2>
          <a:srgbClr val="969696"/>
        </a:lt2>
        <a:accent1>
          <a:srgbClr val="666633"/>
        </a:accent1>
        <a:accent2>
          <a:srgbClr val="FFCC00"/>
        </a:accent2>
        <a:accent3>
          <a:srgbClr val="CAE2FF"/>
        </a:accent3>
        <a:accent4>
          <a:srgbClr val="010000"/>
        </a:accent4>
        <a:accent5>
          <a:srgbClr val="B8B8AD"/>
        </a:accent5>
        <a:accent6>
          <a:srgbClr val="E7B900"/>
        </a:accent6>
        <a:hlink>
          <a:srgbClr val="FFFFFF"/>
        </a:hlink>
        <a:folHlink>
          <a:srgbClr val="CCE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Template.PPT 8">
        <a:dk1>
          <a:srgbClr val="9900CC"/>
        </a:dk1>
        <a:lt1>
          <a:srgbClr val="FFCC00"/>
        </a:lt1>
        <a:dk2>
          <a:srgbClr val="FF3300"/>
        </a:dk2>
        <a:lt2>
          <a:srgbClr val="969696"/>
        </a:lt2>
        <a:accent1>
          <a:srgbClr val="FF3300"/>
        </a:accent1>
        <a:accent2>
          <a:srgbClr val="FFCC00"/>
        </a:accent2>
        <a:accent3>
          <a:srgbClr val="FFE2AA"/>
        </a:accent3>
        <a:accent4>
          <a:srgbClr val="8200AE"/>
        </a:accent4>
        <a:accent5>
          <a:srgbClr val="FFADAA"/>
        </a:accent5>
        <a:accent6>
          <a:srgbClr val="E7B900"/>
        </a:accent6>
        <a:hlink>
          <a:srgbClr val="FFFFFF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5679</TotalTime>
  <Words>620</Words>
  <Application>Microsoft Office PowerPoint</Application>
  <PresentationFormat>On-screen Show (4:3)</PresentationFormat>
  <Paragraphs>120</Paragraphs>
  <Slides>11</Slides>
  <Notes>1</Notes>
  <HiddenSlides>4</HiddenSlides>
  <MMClips>0</MMClips>
  <ScaleCrop>false</ScaleCrop>
  <HeadingPairs>
    <vt:vector size="6" baseType="variant">
      <vt:variant>
        <vt:lpstr>Theme</vt:lpstr>
      </vt:variant>
      <vt:variant>
        <vt:i4>5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14_TP030004031</vt:lpstr>
      <vt:lpstr>1_Office Theme</vt:lpstr>
      <vt:lpstr>12_TP030004031</vt:lpstr>
      <vt:lpstr>PHTemplate</vt:lpstr>
      <vt:lpstr>1_PHTemplate</vt:lpstr>
      <vt:lpstr>Picture</vt:lpstr>
      <vt:lpstr>Document</vt:lpstr>
      <vt:lpstr>Wednesday April 22, 2015 Mr. Goblirsch – American Government</vt:lpstr>
      <vt:lpstr>PowerPoint Presentation</vt:lpstr>
      <vt:lpstr>PRIOR KNOWLEDGE: Constitutional Principles</vt:lpstr>
      <vt:lpstr>PowerPoint Presentation</vt:lpstr>
      <vt:lpstr>How Federal Cases Are Appealed</vt:lpstr>
      <vt:lpstr>Appealing a Case to the Supreme Court</vt:lpstr>
      <vt:lpstr>PowerPoint Presentation</vt:lpstr>
      <vt:lpstr>SUPREME COURT PROCEDURES</vt:lpstr>
      <vt:lpstr>How Cases Reach the Supreme Court</vt:lpstr>
      <vt:lpstr>How the Supreme Court Operates</vt:lpstr>
      <vt:lpstr>Opinions of the Court</vt:lpstr>
    </vt:vector>
  </TitlesOfParts>
  <Company>Manteca Unified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Monday September 30, 2013 Mr. Goblirsch – American Government</dc:title>
  <dc:creator>Windows User</dc:creator>
  <cp:lastModifiedBy>cgoblirsch</cp:lastModifiedBy>
  <cp:revision>158</cp:revision>
  <cp:lastPrinted>2015-04-22T14:25:31Z</cp:lastPrinted>
  <dcterms:created xsi:type="dcterms:W3CDTF">2013-09-30T13:16:32Z</dcterms:created>
  <dcterms:modified xsi:type="dcterms:W3CDTF">2015-04-22T14:38:48Z</dcterms:modified>
</cp:coreProperties>
</file>