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12" r:id="rId2"/>
    <p:sldMasterId id="2147484989" r:id="rId3"/>
  </p:sldMasterIdLst>
  <p:sldIdLst>
    <p:sldId id="265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268" r:id="rId12"/>
    <p:sldId id="300" r:id="rId13"/>
    <p:sldId id="301" r:id="rId14"/>
    <p:sldId id="302" r:id="rId15"/>
    <p:sldId id="303" r:id="rId16"/>
    <p:sldId id="304" r:id="rId17"/>
    <p:sldId id="305" r:id="rId18"/>
    <p:sldId id="306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FE69CD9-BC88-4B26-B7E9-482AA3034F5B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D09C2D6-F1C5-4C8D-83A7-D710F1D9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842085E-C1F3-4833-8B1F-99CF8DFEC9C5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755E914-49FE-4388-B145-1DE2FDD1F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B7B447A-5FEF-4B34-B0D5-CD8B2004F399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6503806-5C9F-42E6-9E01-34CCB6951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02BC7A-C075-4BBF-86F5-D563DAB0B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8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389621-7D19-462E-8876-703989A2A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BCF041-7E31-4548-967C-73EEB19F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3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1780CA-1CE5-4D35-B5E1-1A0FFEC0B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2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17B2AB-B6EE-4295-A14C-BA644400D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1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F0A329-1743-4639-8DC3-BFB142ECA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00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ED8C58-9D67-4A64-9AEF-9856DC0C8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61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5EA8AD-326C-47CC-BAEA-288A42730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2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F4C4636-D5C4-4AFF-A4FB-E92F7CB6A6FD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132B343-E399-42BC-8F1B-2D40DBC2E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7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150E2A-2D50-49C3-8D46-E556B4E16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9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5DBD77-E140-436F-BE6A-8064A1D46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20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41FE77-60F9-4A49-999B-4AA2FF174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18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CDDCB3-CD83-4A62-BF6E-08AB2CA6E63E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E48268-52A2-4D2F-9251-9C1DD34E6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81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14923B-8E79-4E16-815A-6B65DB997822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F9E4EE-5C67-4FFA-81E4-D7F2DE873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06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500B5D-2801-424D-B933-88BF95545544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9B06D9-02B7-4FED-8CB8-F846B9A5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78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8BF674-6C96-4D03-AD85-199D63ED6220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40517F-2233-4007-88CA-C50816D8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15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D53E46-9692-4654-BB39-CFB7A89BDA3F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903AAC-AADB-484E-A8E7-99428FA40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529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4F7C77-C5F2-4350-9D1B-3E7263D7101D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8CEFF2-334A-483C-9AED-223502A8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8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E3C3C0-7E29-4106-B7C7-1A964B6248F3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F86CE4-0F06-4C84-9885-3BF82FACE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0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784D938-24E8-4971-8558-2A0EBD53DAFC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6867A94-C238-4EFC-A28A-6F9600E9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92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CF5576-57FD-4F06-BF73-6450A482B502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EA96E9-472D-4765-8569-2E87A4420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17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626980-EF43-40C1-9888-F6A179F37FB6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F4E7F7-27BA-4788-9975-3D019B3AC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94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3CCBF1-5C88-4B6E-BD13-4FE80834FD16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FE9353-4123-4BC8-BDA4-BDBC875B1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02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E93748-78CC-42AF-9C24-5F775EE7E447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B35857-9477-48B8-A1BB-5C88A214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7C850FC-47B5-42DE-A9FE-3A681D44D8DE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2B6678-993B-4E39-BF33-A7F079025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0B55C4C-C6C2-4DD8-91D7-59EC440EDCC2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10ECB74-5E40-4080-9B41-88DE73594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4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41ED4FE-4C36-46FA-B742-060B69A38272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CCC06-089B-4644-9886-BF8198467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D53D027-CFB0-42C2-BE08-54EF0F9EB879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F37A8E2-F8A0-4930-90EA-05AB5124F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6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968A746-A473-4A75-81B3-B1E1FF762398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017CEDA-C82E-4734-8440-79DC30A4D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2DDE382-DCB7-494A-8E6A-03EB4B3C4E7E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08A660F-199F-435A-B9F6-E716BE108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9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4A1876-A603-41FE-9D0B-B98CD0E29C79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1DE65E-8DC7-4C26-BFE4-91475B66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0" r:id="rId1"/>
    <p:sldLayoutId id="2147485101" r:id="rId2"/>
    <p:sldLayoutId id="2147485102" r:id="rId3"/>
    <p:sldLayoutId id="2147485103" r:id="rId4"/>
    <p:sldLayoutId id="2147485104" r:id="rId5"/>
    <p:sldLayoutId id="2147485105" r:id="rId6"/>
    <p:sldLayoutId id="2147485106" r:id="rId7"/>
    <p:sldLayoutId id="2147485107" r:id="rId8"/>
    <p:sldLayoutId id="2147485108" r:id="rId9"/>
    <p:sldLayoutId id="2147485109" r:id="rId10"/>
    <p:sldLayoutId id="21474851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F69DC1-263A-490C-9DB0-8A4429589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1" r:id="rId1"/>
    <p:sldLayoutId id="2147485112" r:id="rId2"/>
    <p:sldLayoutId id="2147485113" r:id="rId3"/>
    <p:sldLayoutId id="2147485114" r:id="rId4"/>
    <p:sldLayoutId id="2147485115" r:id="rId5"/>
    <p:sldLayoutId id="2147485116" r:id="rId6"/>
    <p:sldLayoutId id="2147485117" r:id="rId7"/>
    <p:sldLayoutId id="2147485118" r:id="rId8"/>
    <p:sldLayoutId id="2147485119" r:id="rId9"/>
    <p:sldLayoutId id="2147485120" r:id="rId10"/>
    <p:sldLayoutId id="21474851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6A805A1-8BEE-4D89-B60E-2D8C1D526462}" type="datetimeFigureOut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51E33BD-9F13-4F12-BACF-35F77B3A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2" r:id="rId1"/>
    <p:sldLayoutId id="2147485123" r:id="rId2"/>
    <p:sldLayoutId id="2147485124" r:id="rId3"/>
    <p:sldLayoutId id="2147485125" r:id="rId4"/>
    <p:sldLayoutId id="2147485126" r:id="rId5"/>
    <p:sldLayoutId id="2147485127" r:id="rId6"/>
    <p:sldLayoutId id="2147485128" r:id="rId7"/>
    <p:sldLayoutId id="2147485129" r:id="rId8"/>
    <p:sldLayoutId id="2147485130" r:id="rId9"/>
    <p:sldLayoutId id="2147485131" r:id="rId10"/>
    <p:sldLayoutId id="21474851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September 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endParaRPr lang="en-US" sz="24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Identify the causes &amp; effects of the Civil War.</a:t>
            </a:r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Civil War Photography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CONCEPT: Civil War Causes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READING: Lincoln’s </a:t>
            </a:r>
            <a:r>
              <a:rPr lang="en-US" sz="2400" dirty="0" smtClean="0"/>
              <a:t>Vindication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JIGSAW: Civil War Impact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*****Unit 1 Project–Early America Newspaper–DUE TUES 9/15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Civil War Photography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100" dirty="0" smtClean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		***5 Minutes***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Analyze the pictures on Pg. 178.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marL="742950" indent="-74295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AutoNum type="arabicParenR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Compare the 2 photographs.  What do you see in each?</a:t>
            </a:r>
          </a:p>
          <a:p>
            <a:pPr marL="742950" indent="-74295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AutoNum type="arabicParenR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How do these photos compare with more heroic imagery of traditional history painting?</a:t>
            </a:r>
          </a:p>
          <a:p>
            <a:pPr marL="742950" indent="-74295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AutoNum type="arabicParenR"/>
              <a:defRPr/>
            </a:pPr>
            <a:r>
              <a:rPr lang="en-US" altLang="en-US" sz="2400" dirty="0" smtClean="0">
                <a:solidFill>
                  <a:srgbClr val="000000"/>
                </a:solidFill>
              </a:rPr>
              <a:t>Compare these pictures with the painting on P. 181, which image(s) seem more realistic and why?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3300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 smtClean="0">
                <a:solidFill>
                  <a:schemeClr val="bg1"/>
                </a:solidFill>
                <a:latin typeface="Comic Sans MS" pitchFamily="66" charset="0"/>
              </a:rPr>
              <a:t>COSTS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Over 350,000 Union deaths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Over 250,000 Confederate deaths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= Over 600,000 total casualties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Price for War: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Union - $2.3 billion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Confederacy - $1 billion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2800"/>
            <a:ext cx="8229600" cy="472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The Rifle, minie ball bullet, hand grenades, land mines</a:t>
            </a:r>
          </a:p>
        </p:txBody>
      </p:sp>
      <p:pic>
        <p:nvPicPr>
          <p:cNvPr id="41987" name="Picture 5" descr="Henry-D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1" t="7181"/>
          <a:stretch>
            <a:fillRect/>
          </a:stretch>
        </p:blipFill>
        <p:spPr bwMode="auto">
          <a:xfrm>
            <a:off x="5562600" y="1933575"/>
            <a:ext cx="33369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FFFF"/>
                </a:solidFill>
                <a:latin typeface="Comic Sans MS" pitchFamily="66" charset="0"/>
              </a:rPr>
              <a:t>Technological Impact: New Improved Weapons</a:t>
            </a:r>
          </a:p>
        </p:txBody>
      </p:sp>
      <p:pic>
        <p:nvPicPr>
          <p:cNvPr id="41989" name="Picture 8" descr="8689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90725"/>
            <a:ext cx="424815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  <a:t>Ironclad Warships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           Monitor (N) &amp; Merrimack (S)</a:t>
            </a:r>
          </a:p>
        </p:txBody>
      </p:sp>
      <p:pic>
        <p:nvPicPr>
          <p:cNvPr id="43012" name="Picture 7" descr="ironclads_battle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23"/>
          <a:stretch>
            <a:fillRect/>
          </a:stretch>
        </p:blipFill>
        <p:spPr bwMode="auto">
          <a:xfrm>
            <a:off x="228600" y="1524000"/>
            <a:ext cx="85725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3300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4906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Economic Impact: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Inflation; National debt increased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Northern economy boomed</a:t>
            </a:r>
            <a:r>
              <a:rPr lang="en-US" altLang="en-US" smtClean="0">
                <a:solidFill>
                  <a:srgbClr val="FFFF00"/>
                </a:solidFill>
                <a:latin typeface="Comic Sans MS" pitchFamily="66" charset="0"/>
              </a:rPr>
              <a:t>, widening the gap between the N and S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Southern economy Devastated</a:t>
            </a:r>
            <a:r>
              <a:rPr lang="en-US" altLang="en-US" smtClean="0">
                <a:solidFill>
                  <a:srgbClr val="FFFF00"/>
                </a:solidFill>
                <a:latin typeface="Comic Sans MS" pitchFamily="66" charset="0"/>
              </a:rPr>
              <a:t>; End of slavery as a labor system, Total War = much of the regions industry, railroads, &amp; farmland destroyed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3300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525"/>
            <a:ext cx="8686800" cy="4906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Political Impact: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Increased Power &amp; Authority of Fed Govt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omic Sans MS" pitchFamily="66" charset="0"/>
              </a:rPr>
              <a:t>- During the war passed conscription &amp; income tax laws (more control over the 					individual)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  <a:latin typeface="Comic Sans MS" pitchFamily="66" charset="0"/>
              </a:rPr>
              <a:t> - States’ did not have the right to secede from the 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  <a:t>Social Impact:</a:t>
            </a:r>
            <a:b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  <a:t>Emancipation Proclamation &amp; 13</a:t>
            </a:r>
            <a:r>
              <a:rPr lang="en-US" altLang="en-US" sz="3200" baseline="30000" smtClean="0">
                <a:solidFill>
                  <a:schemeClr val="bg1"/>
                </a:solidFill>
                <a:latin typeface="Comic Sans MS" pitchFamily="66" charset="0"/>
              </a:rPr>
              <a:t>th</a:t>
            </a:r>
            <a: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  <a:t> Amendment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Comic Sans MS" pitchFamily="66" charset="0"/>
              </a:rPr>
              <a:t>Eman. Proc. - Union Troops could set Slaves Free in Confederate States</a:t>
            </a:r>
          </a:p>
        </p:txBody>
      </p:sp>
      <p:pic>
        <p:nvPicPr>
          <p:cNvPr id="46084" name="Picture 9" descr="small_lincoln-reading-the-emancipation-proclamation-to-his-cabi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5"/>
          <a:stretch>
            <a:fillRect/>
          </a:stretch>
        </p:blipFill>
        <p:spPr bwMode="auto">
          <a:xfrm>
            <a:off x="1600200" y="2743200"/>
            <a:ext cx="60388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53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Social Impact Cont’d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  <a:latin typeface="Comic Sans MS" pitchFamily="66" charset="0"/>
              </a:rPr>
              <a:t>Solution to Slavery Problem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13</a:t>
            </a:r>
            <a:r>
              <a:rPr lang="en-US" altLang="en-US" baseline="30000" smtClean="0">
                <a:solidFill>
                  <a:schemeClr val="bg1"/>
                </a:solidFill>
                <a:latin typeface="Comic Sans MS" pitchFamily="66" charset="0"/>
              </a:rPr>
              <a:t>th</a:t>
            </a: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 Amendment to The Constitution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altLang="en-US" smtClean="0">
                <a:solidFill>
                  <a:srgbClr val="FF0000"/>
                </a:solidFill>
                <a:latin typeface="Comic Sans MS" pitchFamily="66" charset="0"/>
              </a:rPr>
              <a:t>( Broke the Chains Everywhere in US)</a:t>
            </a:r>
          </a:p>
        </p:txBody>
      </p:sp>
      <p:pic>
        <p:nvPicPr>
          <p:cNvPr id="47107" name="Picture 7" descr="13thAmend-74325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20938"/>
            <a:ext cx="7581900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74800" y="228600"/>
            <a:ext cx="619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prstClr val="black"/>
                </a:solidFill>
                <a:latin typeface="Calibri"/>
                <a:cs typeface="+mn-cs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83088" y="628650"/>
            <a:ext cx="625475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Causes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75856" y="2477800"/>
            <a:ext cx="20050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 smtClean="0">
                <a:solidFill>
                  <a:prstClr val="black"/>
                </a:solidFill>
                <a:latin typeface="Calibri"/>
                <a:cs typeface="+mn-cs"/>
              </a:rPr>
              <a:t>CIVIL WAR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 smtClean="0">
                <a:solidFill>
                  <a:prstClr val="black"/>
                </a:solidFill>
                <a:latin typeface="Calibri"/>
                <a:cs typeface="+mn-cs"/>
              </a:rPr>
              <a:t>EFFECTS/IMPACTS</a:t>
            </a:r>
            <a:endParaRPr lang="en-US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50888" y="3657600"/>
            <a:ext cx="5207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Costs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22513" y="3657600"/>
            <a:ext cx="11080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Improvements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Technology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62400" y="3659188"/>
            <a:ext cx="1468438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Economics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18175" y="3659188"/>
            <a:ext cx="1468438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Political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486650" y="3659188"/>
            <a:ext cx="1468438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  <a:cs typeface="+mn-cs"/>
              </a:rPr>
              <a:t>Social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Plantation/Cotton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 smtClean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 smtClean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Plantation/Cotton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Abolition movement, Underground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Railroad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Plantation/Cotton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Abolition movement, Underground Railroad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Politics of slavery - New Territories, Fugitive Slave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laws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Plantation/Cotton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Abolition movement, Underground Railroad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Politics of slavery - New Territories, Fugitive Slave laws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Dred Scott Supreme Court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decision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Plantation/Cotton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Abolition movement, Underground Railroad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Politics of slavery - New Territories, Fugitive Slave laws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Dred Scott Supreme Court decision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Election of Lincoln = Southern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secession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74800" y="628650"/>
            <a:ext cx="6197600" cy="1504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14725" y="2398713"/>
            <a:ext cx="2336800" cy="742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413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8988" y="3657600"/>
            <a:ext cx="1625600" cy="3025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0800" y="3657600"/>
            <a:ext cx="1625600" cy="30114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9600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08863" y="3657600"/>
            <a:ext cx="1625600" cy="3030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noFill/>
            </a:endParaRPr>
          </a:p>
        </p:txBody>
      </p:sp>
      <p:cxnSp>
        <p:nvCxnSpPr>
          <p:cNvPr id="17" name="Straight Connector 16"/>
          <p:cNvCxnSpPr>
            <a:stCxn id="5" idx="4"/>
            <a:endCxn id="7" idx="0"/>
          </p:cNvCxnSpPr>
          <p:nvPr/>
        </p:nvCxnSpPr>
        <p:spPr>
          <a:xfrm flipH="1">
            <a:off x="1065213" y="3141663"/>
            <a:ext cx="3617912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2" idx="0"/>
          </p:cNvCxnSpPr>
          <p:nvPr/>
        </p:nvCxnSpPr>
        <p:spPr>
          <a:xfrm flipH="1">
            <a:off x="2871788" y="3141663"/>
            <a:ext cx="1811337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3" idx="0"/>
          </p:cNvCxnSpPr>
          <p:nvPr/>
        </p:nvCxnSpPr>
        <p:spPr>
          <a:xfrm flipH="1">
            <a:off x="4673600" y="3141663"/>
            <a:ext cx="95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14" idx="0"/>
          </p:cNvCxnSpPr>
          <p:nvPr/>
        </p:nvCxnSpPr>
        <p:spPr>
          <a:xfrm>
            <a:off x="4683125" y="3141663"/>
            <a:ext cx="181927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5" idx="0"/>
          </p:cNvCxnSpPr>
          <p:nvPr/>
        </p:nvCxnSpPr>
        <p:spPr>
          <a:xfrm>
            <a:off x="4683125" y="3141663"/>
            <a:ext cx="3538538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5" idx="0"/>
          </p:cNvCxnSpPr>
          <p:nvPr/>
        </p:nvCxnSpPr>
        <p:spPr>
          <a:xfrm>
            <a:off x="4673600" y="2133600"/>
            <a:ext cx="9525" cy="265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8"/>
          <p:cNvSpPr txBox="1">
            <a:spLocks noChangeArrowheads="1"/>
          </p:cNvSpPr>
          <p:nvPr/>
        </p:nvSpPr>
        <p:spPr bwMode="auto">
          <a:xfrm>
            <a:off x="1574800" y="228600"/>
            <a:ext cx="619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i="1">
                <a:solidFill>
                  <a:srgbClr val="000000"/>
                </a:solidFill>
                <a:latin typeface="Calibri" pitchFamily="34" charset="0"/>
              </a:rPr>
              <a:t>Causes and Effect of the Civil War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76400" y="628650"/>
            <a:ext cx="6096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prstClr val="black"/>
                </a:solidFill>
                <a:latin typeface="Calibri"/>
              </a:rPr>
              <a:t>Causes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Different regional economies – Industrial/Market vs. Plantation/Cotton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Abolition movement, Underground Railroad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Politics of slavery - New Territories, Fugitive Slave laws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Dred Scott Supreme Court decision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Election of Lincoln = Southern secession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Lincoln’s determination to preserve the Union</a:t>
            </a:r>
          </a:p>
        </p:txBody>
      </p:sp>
      <p:sp>
        <p:nvSpPr>
          <p:cNvPr id="39953" name="Rectangle 31"/>
          <p:cNvSpPr>
            <a:spLocks noChangeArrowheads="1"/>
          </p:cNvSpPr>
          <p:nvPr/>
        </p:nvSpPr>
        <p:spPr bwMode="auto">
          <a:xfrm>
            <a:off x="3675856" y="2477800"/>
            <a:ext cx="2005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CIVIL WAR</a:t>
            </a:r>
          </a:p>
          <a:p>
            <a:pPr algn="ctr" eaLnBrk="1" hangingPunct="1"/>
            <a:r>
              <a:rPr lang="en-US" altLang="en-US" sz="1600" b="1" i="1" dirty="0">
                <a:solidFill>
                  <a:srgbClr val="000000"/>
                </a:solidFill>
                <a:latin typeface="Calibri" pitchFamily="34" charset="0"/>
              </a:rPr>
              <a:t>EFFECTS/IMPACTS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50888" y="3657600"/>
            <a:ext cx="52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Costs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2322513" y="36576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Improvements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In</a:t>
            </a:r>
          </a:p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Technology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6" name="Rectangle 54"/>
          <p:cNvSpPr>
            <a:spLocks noChangeArrowheads="1"/>
          </p:cNvSpPr>
          <p:nvPr/>
        </p:nvSpPr>
        <p:spPr bwMode="auto">
          <a:xfrm>
            <a:off x="396240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Economics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7" name="Rectangle 55"/>
          <p:cNvSpPr>
            <a:spLocks noChangeArrowheads="1"/>
          </p:cNvSpPr>
          <p:nvPr/>
        </p:nvSpPr>
        <p:spPr bwMode="auto">
          <a:xfrm>
            <a:off x="5718175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Political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58" name="Rectangle 56"/>
          <p:cNvSpPr>
            <a:spLocks noChangeArrowheads="1"/>
          </p:cNvSpPr>
          <p:nvPr/>
        </p:nvSpPr>
        <p:spPr bwMode="auto">
          <a:xfrm>
            <a:off x="7486650" y="3659188"/>
            <a:ext cx="1468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 i="1">
                <a:solidFill>
                  <a:srgbClr val="000000"/>
                </a:solidFill>
                <a:latin typeface="Calibri" pitchFamily="34" charset="0"/>
              </a:rPr>
              <a:t>Social</a:t>
            </a:r>
            <a:endParaRPr lang="en-US" altLang="en-US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505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14_TP030004031</vt:lpstr>
      <vt:lpstr>Default Design</vt:lpstr>
      <vt:lpstr>Office Theme</vt:lpstr>
      <vt:lpstr>Tuesday September 8, 2015 Mr. Goblirsch – U.S.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Ironclad Warships</vt:lpstr>
      <vt:lpstr>PowerPoint Presentation</vt:lpstr>
      <vt:lpstr>PowerPoint Presentation</vt:lpstr>
      <vt:lpstr>Social Impact: Emancipation Proclamation &amp; 13th Amendment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September 24, 2014 Mr. Goblirsch – U.S. History</dc:title>
  <dc:creator>Clinton Goblirsch</dc:creator>
  <cp:lastModifiedBy>cgoblirsch</cp:lastModifiedBy>
  <cp:revision>32</cp:revision>
  <cp:lastPrinted>2014-09-29T14:33:19Z</cp:lastPrinted>
  <dcterms:created xsi:type="dcterms:W3CDTF">2014-09-23T18:32:23Z</dcterms:created>
  <dcterms:modified xsi:type="dcterms:W3CDTF">2015-09-08T13:17:29Z</dcterms:modified>
</cp:coreProperties>
</file>