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handoutMasterIdLst>
    <p:handoutMasterId r:id="rId22"/>
  </p:handoutMasterIdLst>
  <p:sldIdLst>
    <p:sldId id="288" r:id="rId3"/>
    <p:sldId id="290" r:id="rId4"/>
    <p:sldId id="291" r:id="rId5"/>
    <p:sldId id="297" r:id="rId6"/>
    <p:sldId id="298" r:id="rId7"/>
    <p:sldId id="301" r:id="rId8"/>
    <p:sldId id="266" r:id="rId9"/>
    <p:sldId id="267" r:id="rId10"/>
    <p:sldId id="286" r:id="rId11"/>
    <p:sldId id="268" r:id="rId12"/>
    <p:sldId id="269" r:id="rId13"/>
    <p:sldId id="299" r:id="rId14"/>
    <p:sldId id="287" r:id="rId15"/>
    <p:sldId id="270" r:id="rId16"/>
    <p:sldId id="272" r:id="rId17"/>
    <p:sldId id="281" r:id="rId18"/>
    <p:sldId id="274" r:id="rId19"/>
    <p:sldId id="285" r:id="rId20"/>
    <p:sldId id="300"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FF0000"/>
    <a:srgbClr val="990099"/>
    <a:srgbClr val="0000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97" d="100"/>
          <a:sy n="97" d="100"/>
        </p:scale>
        <p:origin x="-11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969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970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970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383AADE-1CE9-463D-9790-F32291A3C5A4}" type="slidenum">
              <a:rPr lang="en-US" altLang="en-US"/>
              <a:pPr/>
              <a:t>‹#›</a:t>
            </a:fld>
            <a:endParaRPr lang="en-US" altLang="en-US"/>
          </a:p>
        </p:txBody>
      </p:sp>
    </p:spTree>
    <p:extLst>
      <p:ext uri="{BB962C8B-B14F-4D97-AF65-F5344CB8AC3E}">
        <p14:creationId xmlns:p14="http://schemas.microsoft.com/office/powerpoint/2010/main" val="23432456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81F2A03-6B09-4940-8011-A3D93881DF62}" type="slidenum">
              <a:rPr lang="en-US" altLang="en-US"/>
              <a:pPr/>
              <a:t>‹#›</a:t>
            </a:fld>
            <a:endParaRPr lang="en-US" altLang="en-US"/>
          </a:p>
        </p:txBody>
      </p:sp>
    </p:spTree>
    <p:extLst>
      <p:ext uri="{BB962C8B-B14F-4D97-AF65-F5344CB8AC3E}">
        <p14:creationId xmlns:p14="http://schemas.microsoft.com/office/powerpoint/2010/main" val="117318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9077A2B-EB90-4833-827B-45ABB937040E}" type="slidenum">
              <a:rPr lang="en-US" altLang="en-US"/>
              <a:pPr/>
              <a:t>‹#›</a:t>
            </a:fld>
            <a:endParaRPr lang="en-US" altLang="en-US"/>
          </a:p>
        </p:txBody>
      </p:sp>
    </p:spTree>
    <p:extLst>
      <p:ext uri="{BB962C8B-B14F-4D97-AF65-F5344CB8AC3E}">
        <p14:creationId xmlns:p14="http://schemas.microsoft.com/office/powerpoint/2010/main" val="1153992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411D5E3-5B84-4D6B-9CFC-0CECB0399E1C}" type="slidenum">
              <a:rPr lang="en-US" altLang="en-US"/>
              <a:pPr/>
              <a:t>‹#›</a:t>
            </a:fld>
            <a:endParaRPr lang="en-US" altLang="en-US"/>
          </a:p>
        </p:txBody>
      </p:sp>
    </p:spTree>
    <p:extLst>
      <p:ext uri="{BB962C8B-B14F-4D97-AF65-F5344CB8AC3E}">
        <p14:creationId xmlns:p14="http://schemas.microsoft.com/office/powerpoint/2010/main" val="778601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C7BA973-902C-42EB-B1B4-BC67CD696757}" type="slidenum">
              <a:rPr lang="en-US" altLang="en-US"/>
              <a:pPr/>
              <a:t>‹#›</a:t>
            </a:fld>
            <a:endParaRPr lang="en-US" altLang="en-US"/>
          </a:p>
        </p:txBody>
      </p:sp>
    </p:spTree>
    <p:extLst>
      <p:ext uri="{BB962C8B-B14F-4D97-AF65-F5344CB8AC3E}">
        <p14:creationId xmlns:p14="http://schemas.microsoft.com/office/powerpoint/2010/main" val="2739762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334E23A-3BDF-479E-847C-B1AB201B500D}" type="datetimeFigureOut">
              <a:rPr lang="en-US"/>
              <a:pPr>
                <a:defRPr/>
              </a:pPr>
              <a:t>9/14/2015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B78D603-9AF7-4A8B-9287-05DD3A168D76}" type="slidenum">
              <a:rPr lang="en-US"/>
              <a:pPr>
                <a:defRPr/>
              </a:pPr>
              <a:t>‹#›</a:t>
            </a:fld>
            <a:endParaRPr lang="en-US"/>
          </a:p>
        </p:txBody>
      </p:sp>
    </p:spTree>
    <p:extLst>
      <p:ext uri="{BB962C8B-B14F-4D97-AF65-F5344CB8AC3E}">
        <p14:creationId xmlns:p14="http://schemas.microsoft.com/office/powerpoint/2010/main" val="2466732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85743970-EB6C-4FF2-BE3D-13E3CA6BA4B7}" type="datetimeFigureOut">
              <a:rPr lang="en-US"/>
              <a:pPr>
                <a:defRPr/>
              </a:pPr>
              <a:t>9/14/2015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5C91E8A-90B5-4AEA-B894-2AE7A9A1409F}" type="slidenum">
              <a:rPr lang="en-US"/>
              <a:pPr>
                <a:defRPr/>
              </a:pPr>
              <a:t>‹#›</a:t>
            </a:fld>
            <a:endParaRPr lang="en-US"/>
          </a:p>
        </p:txBody>
      </p:sp>
    </p:spTree>
    <p:extLst>
      <p:ext uri="{BB962C8B-B14F-4D97-AF65-F5344CB8AC3E}">
        <p14:creationId xmlns:p14="http://schemas.microsoft.com/office/powerpoint/2010/main" val="1630270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DDC2FD4-0B8A-4B4F-8208-9AA83C812604}" type="datetimeFigureOut">
              <a:rPr lang="en-US"/>
              <a:pPr>
                <a:defRPr/>
              </a:pPr>
              <a:t>9/14/2015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729D4DE-40BC-444A-B418-6DAC85F23EAE}" type="slidenum">
              <a:rPr lang="en-US"/>
              <a:pPr>
                <a:defRPr/>
              </a:pPr>
              <a:t>‹#›</a:t>
            </a:fld>
            <a:endParaRPr lang="en-US"/>
          </a:p>
        </p:txBody>
      </p:sp>
    </p:spTree>
    <p:extLst>
      <p:ext uri="{BB962C8B-B14F-4D97-AF65-F5344CB8AC3E}">
        <p14:creationId xmlns:p14="http://schemas.microsoft.com/office/powerpoint/2010/main" val="896304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9A61FC1A-FE8E-4CD2-A327-976C0BC2C465}" type="datetimeFigureOut">
              <a:rPr lang="en-US"/>
              <a:pPr>
                <a:defRPr/>
              </a:pPr>
              <a:t>9/14/2015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8C4528EF-8F74-4A86-96E1-40EF1178EE55}" type="slidenum">
              <a:rPr lang="en-US"/>
              <a:pPr>
                <a:defRPr/>
              </a:pPr>
              <a:t>‹#›</a:t>
            </a:fld>
            <a:endParaRPr lang="en-US"/>
          </a:p>
        </p:txBody>
      </p:sp>
    </p:spTree>
    <p:extLst>
      <p:ext uri="{BB962C8B-B14F-4D97-AF65-F5344CB8AC3E}">
        <p14:creationId xmlns:p14="http://schemas.microsoft.com/office/powerpoint/2010/main" val="2283566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C34C3A3-BB5A-4E59-9302-585998514784}" type="datetimeFigureOut">
              <a:rPr lang="en-US"/>
              <a:pPr>
                <a:defRPr/>
              </a:pPr>
              <a:t>9/14/2015</a:t>
            </a:fld>
            <a:endParaRPr lang="en-US"/>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69DBFA96-8CCF-48DD-99A5-77D98BCD306A}" type="slidenum">
              <a:rPr lang="en-US"/>
              <a:pPr>
                <a:defRPr/>
              </a:pPr>
              <a:t>‹#›</a:t>
            </a:fld>
            <a:endParaRPr lang="en-US"/>
          </a:p>
        </p:txBody>
      </p:sp>
    </p:spTree>
    <p:extLst>
      <p:ext uri="{BB962C8B-B14F-4D97-AF65-F5344CB8AC3E}">
        <p14:creationId xmlns:p14="http://schemas.microsoft.com/office/powerpoint/2010/main" val="3222184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9A579FE-9098-441A-BB62-50961085B598}" type="datetimeFigureOut">
              <a:rPr lang="en-US"/>
              <a:pPr>
                <a:defRPr/>
              </a:pPr>
              <a:t>9/14/2015</a:t>
            </a:fld>
            <a:endParaRPr lang="en-US"/>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B58FF76-7538-4FE9-B430-BFB182ECE14C}" type="slidenum">
              <a:rPr lang="en-US"/>
              <a:pPr>
                <a:defRPr/>
              </a:pPr>
              <a:t>‹#›</a:t>
            </a:fld>
            <a:endParaRPr lang="en-US"/>
          </a:p>
        </p:txBody>
      </p:sp>
    </p:spTree>
    <p:extLst>
      <p:ext uri="{BB962C8B-B14F-4D97-AF65-F5344CB8AC3E}">
        <p14:creationId xmlns:p14="http://schemas.microsoft.com/office/powerpoint/2010/main" val="1087012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707767C-155E-4560-9970-14125E40AB7C}" type="datetimeFigureOut">
              <a:rPr lang="en-US"/>
              <a:pPr>
                <a:defRPr/>
              </a:pPr>
              <a:t>9/14/2015</a:t>
            </a:fld>
            <a:endParaRPr lang="en-US"/>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7E159642-69CE-44AA-8B4E-D136203AD20A}" type="slidenum">
              <a:rPr lang="en-US"/>
              <a:pPr>
                <a:defRPr/>
              </a:pPr>
              <a:t>‹#›</a:t>
            </a:fld>
            <a:endParaRPr lang="en-US"/>
          </a:p>
        </p:txBody>
      </p:sp>
    </p:spTree>
    <p:extLst>
      <p:ext uri="{BB962C8B-B14F-4D97-AF65-F5344CB8AC3E}">
        <p14:creationId xmlns:p14="http://schemas.microsoft.com/office/powerpoint/2010/main" val="1775454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EC24F53-DE30-4A63-8950-215E32A84650}" type="slidenum">
              <a:rPr lang="en-US" altLang="en-US"/>
              <a:pPr/>
              <a:t>‹#›</a:t>
            </a:fld>
            <a:endParaRPr lang="en-US" altLang="en-US"/>
          </a:p>
        </p:txBody>
      </p:sp>
    </p:spTree>
    <p:extLst>
      <p:ext uri="{BB962C8B-B14F-4D97-AF65-F5344CB8AC3E}">
        <p14:creationId xmlns:p14="http://schemas.microsoft.com/office/powerpoint/2010/main" val="3729055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F89034E-EBB9-40DD-BA48-31EFAF81FEAC}" type="datetimeFigureOut">
              <a:rPr lang="en-US"/>
              <a:pPr>
                <a:defRPr/>
              </a:pPr>
              <a:t>9/14/2015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C102C37-F13E-42F2-BA39-8183927741D3}" type="slidenum">
              <a:rPr lang="en-US"/>
              <a:pPr>
                <a:defRPr/>
              </a:pPr>
              <a:t>‹#›</a:t>
            </a:fld>
            <a:endParaRPr lang="en-US"/>
          </a:p>
        </p:txBody>
      </p:sp>
    </p:spTree>
    <p:extLst>
      <p:ext uri="{BB962C8B-B14F-4D97-AF65-F5344CB8AC3E}">
        <p14:creationId xmlns:p14="http://schemas.microsoft.com/office/powerpoint/2010/main" val="796743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9CE7C50-2A3C-4D3C-808A-88DACBC34BFC}" type="datetimeFigureOut">
              <a:rPr lang="en-US"/>
              <a:pPr>
                <a:defRPr/>
              </a:pPr>
              <a:t>9/14/2015</a:t>
            </a:fld>
            <a:endParaRPr lang="en-US"/>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CB6B1C6-F464-4CB4-B8DB-DA5F9744EE56}" type="slidenum">
              <a:rPr lang="en-US"/>
              <a:pPr>
                <a:defRPr/>
              </a:pPr>
              <a:t>‹#›</a:t>
            </a:fld>
            <a:endParaRPr lang="en-US"/>
          </a:p>
        </p:txBody>
      </p:sp>
    </p:spTree>
    <p:extLst>
      <p:ext uri="{BB962C8B-B14F-4D97-AF65-F5344CB8AC3E}">
        <p14:creationId xmlns:p14="http://schemas.microsoft.com/office/powerpoint/2010/main" val="2594450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33FB273-C1F4-41CA-B423-75DE9FF798EE}" type="datetimeFigureOut">
              <a:rPr lang="en-US"/>
              <a:pPr>
                <a:defRPr/>
              </a:pPr>
              <a:t>9/14/2015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2DC4069A-CCB5-4AE8-A1B0-A18329E1CED5}" type="slidenum">
              <a:rPr lang="en-US"/>
              <a:pPr>
                <a:defRPr/>
              </a:pPr>
              <a:t>‹#›</a:t>
            </a:fld>
            <a:endParaRPr lang="en-US"/>
          </a:p>
        </p:txBody>
      </p:sp>
    </p:spTree>
    <p:extLst>
      <p:ext uri="{BB962C8B-B14F-4D97-AF65-F5344CB8AC3E}">
        <p14:creationId xmlns:p14="http://schemas.microsoft.com/office/powerpoint/2010/main" val="1365601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6E90CEA8-4A3A-4F30-8597-D40F12A16B46}" type="datetimeFigureOut">
              <a:rPr lang="en-US"/>
              <a:pPr>
                <a:defRPr/>
              </a:pPr>
              <a:t>9/14/2015</a:t>
            </a:fld>
            <a:endParaRPr lang="en-US"/>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F0FA2BC-DCDC-476F-B952-FBAD10BBA71C}" type="slidenum">
              <a:rPr lang="en-US"/>
              <a:pPr>
                <a:defRPr/>
              </a:pPr>
              <a:t>‹#›</a:t>
            </a:fld>
            <a:endParaRPr lang="en-US"/>
          </a:p>
        </p:txBody>
      </p:sp>
    </p:spTree>
    <p:extLst>
      <p:ext uri="{BB962C8B-B14F-4D97-AF65-F5344CB8AC3E}">
        <p14:creationId xmlns:p14="http://schemas.microsoft.com/office/powerpoint/2010/main" val="171134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A16E02F-BBCB-420A-A9F3-B6305BF43842}" type="slidenum">
              <a:rPr lang="en-US" altLang="en-US"/>
              <a:pPr/>
              <a:t>‹#›</a:t>
            </a:fld>
            <a:endParaRPr lang="en-US" altLang="en-US"/>
          </a:p>
        </p:txBody>
      </p:sp>
    </p:spTree>
    <p:extLst>
      <p:ext uri="{BB962C8B-B14F-4D97-AF65-F5344CB8AC3E}">
        <p14:creationId xmlns:p14="http://schemas.microsoft.com/office/powerpoint/2010/main" val="2250208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268A6EB-F528-4523-872A-D804F47B8C50}" type="slidenum">
              <a:rPr lang="en-US" altLang="en-US"/>
              <a:pPr/>
              <a:t>‹#›</a:t>
            </a:fld>
            <a:endParaRPr lang="en-US" altLang="en-US"/>
          </a:p>
        </p:txBody>
      </p:sp>
    </p:spTree>
    <p:extLst>
      <p:ext uri="{BB962C8B-B14F-4D97-AF65-F5344CB8AC3E}">
        <p14:creationId xmlns:p14="http://schemas.microsoft.com/office/powerpoint/2010/main" val="88102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67D2D01-EA7B-4DB2-BE01-B8705E1BF530}" type="slidenum">
              <a:rPr lang="en-US" altLang="en-US"/>
              <a:pPr/>
              <a:t>‹#›</a:t>
            </a:fld>
            <a:endParaRPr lang="en-US" altLang="en-US"/>
          </a:p>
        </p:txBody>
      </p:sp>
    </p:spTree>
    <p:extLst>
      <p:ext uri="{BB962C8B-B14F-4D97-AF65-F5344CB8AC3E}">
        <p14:creationId xmlns:p14="http://schemas.microsoft.com/office/powerpoint/2010/main" val="2341003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075A34E-554B-4478-B676-5276E3724443}" type="slidenum">
              <a:rPr lang="en-US" altLang="en-US"/>
              <a:pPr/>
              <a:t>‹#›</a:t>
            </a:fld>
            <a:endParaRPr lang="en-US" altLang="en-US"/>
          </a:p>
        </p:txBody>
      </p:sp>
    </p:spTree>
    <p:extLst>
      <p:ext uri="{BB962C8B-B14F-4D97-AF65-F5344CB8AC3E}">
        <p14:creationId xmlns:p14="http://schemas.microsoft.com/office/powerpoint/2010/main" val="288052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F666E95-C15E-4B31-8B84-8EC45015DF3E}" type="slidenum">
              <a:rPr lang="en-US" altLang="en-US"/>
              <a:pPr/>
              <a:t>‹#›</a:t>
            </a:fld>
            <a:endParaRPr lang="en-US" altLang="en-US"/>
          </a:p>
        </p:txBody>
      </p:sp>
    </p:spTree>
    <p:extLst>
      <p:ext uri="{BB962C8B-B14F-4D97-AF65-F5344CB8AC3E}">
        <p14:creationId xmlns:p14="http://schemas.microsoft.com/office/powerpoint/2010/main" val="72177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A281349-40BF-48C7-9AF3-FFC23C21E08D}" type="slidenum">
              <a:rPr lang="en-US" altLang="en-US"/>
              <a:pPr/>
              <a:t>‹#›</a:t>
            </a:fld>
            <a:endParaRPr lang="en-US" altLang="en-US"/>
          </a:p>
        </p:txBody>
      </p:sp>
    </p:spTree>
    <p:extLst>
      <p:ext uri="{BB962C8B-B14F-4D97-AF65-F5344CB8AC3E}">
        <p14:creationId xmlns:p14="http://schemas.microsoft.com/office/powerpoint/2010/main" val="1394457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DFB90D8-FF53-498D-8A94-D605F197FB55}" type="slidenum">
              <a:rPr lang="en-US" altLang="en-US"/>
              <a:pPr/>
              <a:t>‹#›</a:t>
            </a:fld>
            <a:endParaRPr lang="en-US" altLang="en-US"/>
          </a:p>
        </p:txBody>
      </p:sp>
    </p:spTree>
    <p:extLst>
      <p:ext uri="{BB962C8B-B14F-4D97-AF65-F5344CB8AC3E}">
        <p14:creationId xmlns:p14="http://schemas.microsoft.com/office/powerpoint/2010/main" val="3116275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75E3D59-4E9C-4760-854B-81D7FAEEC60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9AB81C17-337F-4E10-AB08-129457F3C484}" type="datetimeFigureOut">
              <a:rPr lang="en-US"/>
              <a:pPr>
                <a:defRPr/>
              </a:pPr>
              <a:t>9/14/2015</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940231D5-5E41-4DF7-930C-D6699A4616CC}" type="slidenum">
              <a:rPr lang="en-US"/>
              <a:pPr>
                <a:defRPr/>
              </a:pPr>
              <a:t>‹#›</a:t>
            </a:fld>
            <a:endParaRPr lang="en-US"/>
          </a:p>
        </p:txBody>
      </p:sp>
    </p:spTree>
    <p:extLst>
      <p:ext uri="{BB962C8B-B14F-4D97-AF65-F5344CB8AC3E}">
        <p14:creationId xmlns:p14="http://schemas.microsoft.com/office/powerpoint/2010/main" val="39430301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r>
              <a:rPr lang="en-US" altLang="en-US" b="1" dirty="0" smtClean="0">
                <a:solidFill>
                  <a:srgbClr val="FF0000"/>
                </a:solidFill>
              </a:rPr>
              <a:t>Monday September 14, 2015</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Economics</a:t>
            </a:r>
          </a:p>
        </p:txBody>
      </p:sp>
      <p:sp>
        <p:nvSpPr>
          <p:cNvPr id="20483" name="Content Placeholder 6"/>
          <p:cNvSpPr>
            <a:spLocks noGrp="1"/>
          </p:cNvSpPr>
          <p:nvPr>
            <p:ph idx="4294967295"/>
          </p:nvPr>
        </p:nvSpPr>
        <p:spPr>
          <a:xfrm>
            <a:off x="0" y="838200"/>
            <a:ext cx="9144000" cy="6019800"/>
          </a:xfrm>
        </p:spPr>
        <p:txBody>
          <a:bodyPr>
            <a:normAutofit/>
          </a:bodyPr>
          <a:lstStyle/>
          <a:p>
            <a:pPr marL="609600" indent="-609600">
              <a:spcBef>
                <a:spcPct val="0"/>
              </a:spcBef>
              <a:buFontTx/>
              <a:buNone/>
              <a:defRPr/>
            </a:pPr>
            <a:r>
              <a:rPr lang="en-US" sz="2400" b="1" dirty="0" smtClean="0">
                <a:solidFill>
                  <a:schemeClr val="tx2"/>
                </a:solidFill>
              </a:rPr>
              <a:t>OBJECTIVE – </a:t>
            </a:r>
            <a:r>
              <a:rPr lang="en-US" sz="2400" b="1" u="sng" dirty="0" smtClean="0">
                <a:solidFill>
                  <a:schemeClr val="tx2"/>
                </a:solidFill>
              </a:rPr>
              <a:t>S</a:t>
            </a:r>
            <a:r>
              <a:rPr lang="en-US" sz="2400" b="1" dirty="0" smtClean="0">
                <a:solidFill>
                  <a:schemeClr val="tx2"/>
                </a:solidFill>
              </a:rPr>
              <a:t>tudents </a:t>
            </a:r>
            <a:r>
              <a:rPr lang="en-US" sz="2400" b="1" u="sng" dirty="0" smtClean="0">
                <a:solidFill>
                  <a:schemeClr val="tx2"/>
                </a:solidFill>
              </a:rPr>
              <a:t>W</a:t>
            </a:r>
            <a:r>
              <a:rPr lang="en-US" sz="2400" b="1" dirty="0" smtClean="0">
                <a:solidFill>
                  <a:schemeClr val="tx2"/>
                </a:solidFill>
              </a:rPr>
              <a:t>ill </a:t>
            </a:r>
            <a:r>
              <a:rPr lang="en-US" sz="2400" b="1" u="sng" dirty="0" smtClean="0">
                <a:solidFill>
                  <a:schemeClr val="tx2"/>
                </a:solidFill>
              </a:rPr>
              <a:t>B</a:t>
            </a:r>
            <a:r>
              <a:rPr lang="en-US" sz="2400" b="1" dirty="0" smtClean="0">
                <a:solidFill>
                  <a:schemeClr val="tx2"/>
                </a:solidFill>
              </a:rPr>
              <a:t>e </a:t>
            </a:r>
            <a:r>
              <a:rPr lang="en-US" sz="2400" b="1" u="sng" dirty="0" smtClean="0">
                <a:solidFill>
                  <a:schemeClr val="tx2"/>
                </a:solidFill>
              </a:rPr>
              <a:t>A</a:t>
            </a:r>
            <a:r>
              <a:rPr lang="en-US" sz="2400" b="1" dirty="0" smtClean="0">
                <a:solidFill>
                  <a:schemeClr val="tx2"/>
                </a:solidFill>
              </a:rPr>
              <a:t>ble </a:t>
            </a:r>
            <a:r>
              <a:rPr lang="en-US" sz="2400" b="1" u="sng" dirty="0" smtClean="0">
                <a:solidFill>
                  <a:schemeClr val="tx2"/>
                </a:solidFill>
              </a:rPr>
              <a:t>T</a:t>
            </a:r>
            <a:r>
              <a:rPr lang="en-US" sz="2400" b="1" dirty="0" smtClean="0">
                <a:solidFill>
                  <a:schemeClr val="tx2"/>
                </a:solidFill>
              </a:rPr>
              <a:t>o – SWBAT:</a:t>
            </a:r>
            <a:endParaRPr lang="en-US" sz="2400" dirty="0"/>
          </a:p>
          <a:p>
            <a:pPr marL="609600" indent="-609600">
              <a:spcBef>
                <a:spcPct val="0"/>
              </a:spcBef>
              <a:buFontTx/>
              <a:buNone/>
              <a:defRPr/>
            </a:pPr>
            <a:r>
              <a:rPr lang="en-US" sz="2000" dirty="0" smtClean="0"/>
              <a:t> - Explain the basic principles, the role of the consumer, and the role of the government in the American free enterprise system.</a:t>
            </a:r>
          </a:p>
          <a:p>
            <a:pPr marL="609600" indent="-609600">
              <a:spcBef>
                <a:spcPct val="0"/>
              </a:spcBef>
              <a:defRPr/>
            </a:pPr>
            <a:endParaRPr lang="en-US" sz="2000" b="1" dirty="0" smtClean="0">
              <a:solidFill>
                <a:srgbClr val="FF0000"/>
              </a:solidFill>
            </a:endParaRPr>
          </a:p>
          <a:p>
            <a:pPr marL="609600" indent="-609600">
              <a:spcBef>
                <a:spcPct val="0"/>
              </a:spcBef>
              <a:buFontTx/>
              <a:buNone/>
              <a:defRPr/>
            </a:pPr>
            <a:r>
              <a:rPr lang="en-US" sz="2400" b="1" dirty="0" smtClean="0">
                <a:solidFill>
                  <a:srgbClr val="FF0000"/>
                </a:solidFill>
              </a:rPr>
              <a:t>AGENDA:</a:t>
            </a:r>
            <a:endParaRPr lang="en-US" sz="2000" dirty="0" smtClean="0"/>
          </a:p>
          <a:p>
            <a:pPr marL="609600" indent="-609600">
              <a:spcBef>
                <a:spcPct val="0"/>
              </a:spcBef>
              <a:buFontTx/>
              <a:buAutoNum type="arabicParenR"/>
              <a:defRPr/>
            </a:pPr>
            <a:r>
              <a:rPr lang="en-US" sz="2000" dirty="0" smtClean="0"/>
              <a:t>WARM-UP: “Land of Opportunity” Journal</a:t>
            </a:r>
          </a:p>
          <a:p>
            <a:pPr marL="609600" indent="-609600">
              <a:spcBef>
                <a:spcPct val="0"/>
              </a:spcBef>
              <a:buFontTx/>
              <a:buAutoNum type="arabicParenR"/>
              <a:defRPr/>
            </a:pPr>
            <a:r>
              <a:rPr lang="en-US" sz="2000" dirty="0" smtClean="0"/>
              <a:t>CONCEPT: American Free Enterprise </a:t>
            </a:r>
            <a:r>
              <a:rPr lang="en-US" sz="2000" dirty="0" smtClean="0"/>
              <a:t>System (</a:t>
            </a:r>
            <a:r>
              <a:rPr lang="en-US" sz="2000" dirty="0" err="1" smtClean="0"/>
              <a:t>NearPod</a:t>
            </a:r>
            <a:r>
              <a:rPr lang="en-US" sz="2000" dirty="0" smtClean="0"/>
              <a:t>)</a:t>
            </a:r>
            <a:endParaRPr lang="en-US" sz="2000" dirty="0" smtClean="0">
              <a:solidFill>
                <a:srgbClr val="FF0000"/>
              </a:solidFill>
            </a:endParaRPr>
          </a:p>
          <a:p>
            <a:pPr marL="609600" indent="-609600">
              <a:spcBef>
                <a:spcPct val="0"/>
              </a:spcBef>
              <a:buFontTx/>
              <a:buAutoNum type="arabicParenR"/>
              <a:defRPr/>
            </a:pPr>
            <a:r>
              <a:rPr lang="en-US" sz="2000" dirty="0" smtClean="0"/>
              <a:t>GROUPS: Externalities</a:t>
            </a:r>
          </a:p>
          <a:p>
            <a:pPr marL="609600" indent="-609600">
              <a:spcBef>
                <a:spcPct val="0"/>
              </a:spcBef>
              <a:buFontTx/>
              <a:buAutoNum type="arabicParenR"/>
              <a:defRPr/>
            </a:pPr>
            <a:r>
              <a:rPr lang="en-US" sz="2000" dirty="0" smtClean="0"/>
              <a:t>ASSIGNMENT: Chapter 3 Vocab Boxes</a:t>
            </a:r>
          </a:p>
          <a:p>
            <a:pPr marL="0" indent="0">
              <a:spcBef>
                <a:spcPct val="0"/>
              </a:spcBef>
              <a:buNone/>
              <a:defRPr/>
            </a:pPr>
            <a:endParaRPr lang="en-US" sz="2000" b="1" dirty="0" smtClean="0">
              <a:solidFill>
                <a:schemeClr val="bg1">
                  <a:lumMod val="50000"/>
                </a:schemeClr>
              </a:solidFill>
            </a:endParaRPr>
          </a:p>
          <a:p>
            <a:pPr marL="0" indent="0">
              <a:spcBef>
                <a:spcPct val="0"/>
              </a:spcBef>
              <a:buNone/>
              <a:defRPr/>
            </a:pPr>
            <a:r>
              <a:rPr lang="en-US" sz="2000" b="1" dirty="0" smtClean="0">
                <a:solidFill>
                  <a:schemeClr val="bg1">
                    <a:lumMod val="50000"/>
                  </a:schemeClr>
                </a:solidFill>
              </a:rPr>
              <a:t>***Unit 1 Test THURSDAY </a:t>
            </a:r>
            <a:r>
              <a:rPr lang="en-US" sz="2000" b="1" dirty="0" smtClean="0">
                <a:solidFill>
                  <a:schemeClr val="bg1">
                    <a:lumMod val="50000"/>
                  </a:schemeClr>
                </a:solidFill>
              </a:rPr>
              <a:t>9/17 </a:t>
            </a:r>
            <a:r>
              <a:rPr lang="en-US" sz="2000" b="1" smtClean="0">
                <a:solidFill>
                  <a:schemeClr val="bg1">
                    <a:lumMod val="50000"/>
                  </a:schemeClr>
                </a:solidFill>
              </a:rPr>
              <a:t>(Chapters 1, 2, 3, &amp; 8)***</a:t>
            </a:r>
            <a:endParaRPr lang="en-US" sz="2000" b="1" dirty="0" smtClean="0">
              <a:solidFill>
                <a:schemeClr val="bg1">
                  <a:lumMod val="50000"/>
                </a:schemeClr>
              </a:solidFill>
            </a:endParaRPr>
          </a:p>
          <a:p>
            <a:pPr marL="0" indent="0">
              <a:spcBef>
                <a:spcPct val="0"/>
              </a:spcBef>
              <a:buFont typeface="Arial" charset="0"/>
              <a:buNone/>
              <a:defRPr/>
            </a:pPr>
            <a:endParaRPr lang="en-US" sz="2000" b="1" dirty="0" smtClean="0"/>
          </a:p>
          <a:p>
            <a:pPr marL="609600" indent="-609600">
              <a:spcBef>
                <a:spcPct val="0"/>
              </a:spcBef>
              <a:buFontTx/>
              <a:buNone/>
              <a:defRPr/>
            </a:pPr>
            <a:r>
              <a:rPr lang="en-US" sz="2400" b="1" dirty="0" smtClean="0">
                <a:solidFill>
                  <a:schemeClr val="tx2"/>
                </a:solidFill>
              </a:rPr>
              <a:t>“Land of Opportunity” Journal WARM-UP</a:t>
            </a:r>
            <a:r>
              <a:rPr lang="en-US" sz="2400" dirty="0" smtClean="0">
                <a:solidFill>
                  <a:schemeClr val="tx2"/>
                </a:solidFill>
              </a:rPr>
              <a:t>: </a:t>
            </a:r>
            <a:r>
              <a:rPr lang="en-US" sz="1050" dirty="0" smtClean="0">
                <a:solidFill>
                  <a:srgbClr val="000000"/>
                </a:solidFill>
              </a:rPr>
              <a:t>(Follow the directions below)</a:t>
            </a:r>
            <a:endParaRPr lang="en-US" sz="2400" dirty="0">
              <a:solidFill>
                <a:prstClr val="black"/>
              </a:solidFill>
            </a:endParaRPr>
          </a:p>
          <a:p>
            <a:pPr marL="0" indent="0" algn="ctr">
              <a:spcBef>
                <a:spcPct val="0"/>
              </a:spcBef>
              <a:buNone/>
              <a:defRPr/>
            </a:pPr>
            <a:r>
              <a:rPr lang="en-US" sz="2400" dirty="0" smtClean="0"/>
              <a:t>***5 minutes***</a:t>
            </a:r>
          </a:p>
          <a:p>
            <a:pPr marL="0" indent="0">
              <a:spcBef>
                <a:spcPct val="0"/>
              </a:spcBef>
              <a:buNone/>
              <a:defRPr/>
            </a:pPr>
            <a:r>
              <a:rPr lang="en-US" sz="2400" dirty="0" smtClean="0"/>
              <a:t>Write a ½ page journal entry on the topic below:</a:t>
            </a:r>
          </a:p>
          <a:p>
            <a:pPr marL="0" lvl="0" indent="0">
              <a:buNone/>
            </a:pPr>
            <a:r>
              <a:rPr lang="en-US" sz="2100" dirty="0" smtClean="0">
                <a:solidFill>
                  <a:prstClr val="black"/>
                </a:solidFill>
              </a:rPr>
              <a:t>	For centuries, America has often been referred to as the “land of 	opportunity.”  Explain in your own words 1) what you think this 	means, 2) why you think America is called that</a:t>
            </a:r>
            <a:r>
              <a:rPr lang="en-US" sz="2100" dirty="0">
                <a:solidFill>
                  <a:prstClr val="black"/>
                </a:solidFill>
              </a:rPr>
              <a:t>.</a:t>
            </a:r>
            <a:endParaRPr lang="en-US" sz="2400" dirty="0" smtClean="0"/>
          </a:p>
        </p:txBody>
      </p:sp>
    </p:spTree>
    <p:extLst>
      <p:ext uri="{BB962C8B-B14F-4D97-AF65-F5344CB8AC3E}">
        <p14:creationId xmlns:p14="http://schemas.microsoft.com/office/powerpoint/2010/main" val="2215813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4800"/>
            <a:ext cx="7772400" cy="609600"/>
          </a:xfrm>
        </p:spPr>
        <p:txBody>
          <a:bodyPr/>
          <a:lstStyle/>
          <a:p>
            <a:r>
              <a:rPr lang="en-US" altLang="en-US" b="1"/>
              <a:t>Promoting Economic Strength</a:t>
            </a:r>
          </a:p>
        </p:txBody>
      </p:sp>
      <p:sp>
        <p:nvSpPr>
          <p:cNvPr id="14339" name="Rectangle 3"/>
          <p:cNvSpPr>
            <a:spLocks noGrp="1" noChangeArrowheads="1"/>
          </p:cNvSpPr>
          <p:nvPr>
            <p:ph type="body" sz="half" idx="1"/>
          </p:nvPr>
        </p:nvSpPr>
        <p:spPr>
          <a:xfrm>
            <a:off x="304800" y="1219200"/>
            <a:ext cx="8229600" cy="4876800"/>
          </a:xfrm>
        </p:spPr>
        <p:txBody>
          <a:bodyPr/>
          <a:lstStyle/>
          <a:p>
            <a:pPr>
              <a:lnSpc>
                <a:spcPct val="150000"/>
              </a:lnSpc>
              <a:buFontTx/>
              <a:buNone/>
            </a:pPr>
            <a:r>
              <a:rPr lang="en-US" altLang="en-US" sz="3600">
                <a:solidFill>
                  <a:srgbClr val="800080"/>
                </a:solidFill>
                <a:sym typeface="Wingdings 2" pitchFamily="18" charset="2"/>
              </a:rPr>
              <a:t></a:t>
            </a:r>
            <a:r>
              <a:rPr lang="en-US" altLang="en-US">
                <a:sym typeface="Wingdings 2" pitchFamily="18" charset="2"/>
              </a:rPr>
              <a:t>  </a:t>
            </a:r>
            <a:r>
              <a:rPr lang="en-US" altLang="en-US" sz="3600" b="1">
                <a:sym typeface="Wingdings 2" pitchFamily="18" charset="2"/>
              </a:rPr>
              <a:t>Employment</a:t>
            </a:r>
          </a:p>
          <a:p>
            <a:pPr>
              <a:lnSpc>
                <a:spcPct val="150000"/>
              </a:lnSpc>
              <a:buFontTx/>
              <a:buNone/>
            </a:pPr>
            <a:r>
              <a:rPr lang="en-US" altLang="en-US" sz="3600" b="1">
                <a:solidFill>
                  <a:srgbClr val="800080"/>
                </a:solidFill>
                <a:sym typeface="Wingdings 2" pitchFamily="18" charset="2"/>
              </a:rPr>
              <a:t></a:t>
            </a:r>
            <a:r>
              <a:rPr lang="en-US" altLang="en-US" sz="3600" b="1">
                <a:sym typeface="Wingdings 2" pitchFamily="18" charset="2"/>
              </a:rPr>
              <a:t>  Growth</a:t>
            </a:r>
          </a:p>
          <a:p>
            <a:pPr>
              <a:lnSpc>
                <a:spcPct val="150000"/>
              </a:lnSpc>
              <a:buFontTx/>
              <a:buNone/>
            </a:pPr>
            <a:r>
              <a:rPr lang="en-US" altLang="en-US" sz="3600" b="1">
                <a:solidFill>
                  <a:srgbClr val="800080"/>
                </a:solidFill>
                <a:sym typeface="Wingdings 2" pitchFamily="18" charset="2"/>
              </a:rPr>
              <a:t></a:t>
            </a:r>
            <a:r>
              <a:rPr lang="en-US" altLang="en-US" sz="3600" b="1">
                <a:sym typeface="Wingdings 2" pitchFamily="18" charset="2"/>
              </a:rPr>
              <a:t>  Stability</a:t>
            </a:r>
          </a:p>
          <a:p>
            <a:pPr>
              <a:lnSpc>
                <a:spcPct val="150000"/>
              </a:lnSpc>
              <a:buFontTx/>
              <a:buNone/>
            </a:pPr>
            <a:r>
              <a:rPr lang="en-US" altLang="en-US" sz="3600" b="1">
                <a:solidFill>
                  <a:srgbClr val="800080"/>
                </a:solidFill>
                <a:sym typeface="Wingdings 2" pitchFamily="18" charset="2"/>
              </a:rPr>
              <a:t></a:t>
            </a:r>
            <a:r>
              <a:rPr lang="en-US" altLang="en-US" sz="3600" b="1">
                <a:sym typeface="Wingdings 2" pitchFamily="18" charset="2"/>
              </a:rPr>
              <a:t>  Economic Citizenship</a:t>
            </a:r>
          </a:p>
          <a:p>
            <a:pPr>
              <a:lnSpc>
                <a:spcPct val="150000"/>
              </a:lnSpc>
              <a:buFontTx/>
              <a:buNone/>
            </a:pPr>
            <a:r>
              <a:rPr lang="en-US" altLang="en-US" sz="3600">
                <a:sym typeface="Wingdings 2" pitchFamily="18" charset="2"/>
              </a:rPr>
              <a:t>		</a:t>
            </a:r>
            <a:r>
              <a:rPr lang="en-US" altLang="en-US" sz="3600">
                <a:solidFill>
                  <a:srgbClr val="800080"/>
                </a:solidFill>
                <a:sym typeface="Wingdings" pitchFamily="2" charset="2"/>
              </a:rPr>
              <a:t> </a:t>
            </a:r>
            <a:r>
              <a:rPr lang="en-US" altLang="en-US">
                <a:sym typeface="Wingdings" pitchFamily="2" charset="2"/>
              </a:rPr>
              <a:t>Voting to change economic policy</a:t>
            </a:r>
            <a:endParaRPr lang="en-US" altLang="en-US">
              <a:solidFill>
                <a:srgbClr val="800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7772400" cy="609600"/>
          </a:xfrm>
        </p:spPr>
        <p:txBody>
          <a:bodyPr/>
          <a:lstStyle/>
          <a:p>
            <a:r>
              <a:rPr lang="en-US" altLang="en-US" sz="4000" b="1"/>
              <a:t>Technology &amp; Productivity</a:t>
            </a:r>
          </a:p>
        </p:txBody>
      </p:sp>
      <p:sp>
        <p:nvSpPr>
          <p:cNvPr id="15363" name="Rectangle 3"/>
          <p:cNvSpPr>
            <a:spLocks noGrp="1" noChangeArrowheads="1"/>
          </p:cNvSpPr>
          <p:nvPr>
            <p:ph type="body" sz="half" idx="1"/>
          </p:nvPr>
        </p:nvSpPr>
        <p:spPr>
          <a:xfrm>
            <a:off x="381000" y="1219200"/>
            <a:ext cx="8382000" cy="3581400"/>
          </a:xfrm>
        </p:spPr>
        <p:txBody>
          <a:bodyPr/>
          <a:lstStyle/>
          <a:p>
            <a:pPr algn="ctr">
              <a:buFontTx/>
              <a:buNone/>
            </a:pPr>
            <a:r>
              <a:rPr lang="en-US" altLang="en-US" b="1" u="sng"/>
              <a:t>Technology increases Productivity</a:t>
            </a:r>
          </a:p>
          <a:p>
            <a:pPr algn="ctr">
              <a:buFontTx/>
              <a:buNone/>
            </a:pPr>
            <a:endParaRPr lang="en-US" altLang="en-US" sz="800" b="1" u="sng"/>
          </a:p>
          <a:p>
            <a:pPr>
              <a:buFontTx/>
              <a:buNone/>
            </a:pPr>
            <a:r>
              <a:rPr lang="en-US" altLang="en-US"/>
              <a:t> </a:t>
            </a:r>
            <a:r>
              <a:rPr lang="en-US" altLang="en-US">
                <a:sym typeface="Wingdings 2" pitchFamily="18" charset="2"/>
              </a:rPr>
              <a:t></a:t>
            </a:r>
            <a:r>
              <a:rPr lang="en-US" altLang="en-US" sz="3600" b="1">
                <a:sym typeface="Wingdings 2" pitchFamily="18" charset="2"/>
              </a:rPr>
              <a:t> </a:t>
            </a:r>
            <a:r>
              <a:rPr lang="en-US" altLang="en-US"/>
              <a:t>Innovation</a:t>
            </a:r>
          </a:p>
          <a:p>
            <a:pPr>
              <a:buFontTx/>
              <a:buNone/>
            </a:pPr>
            <a:r>
              <a:rPr lang="en-US" altLang="en-US"/>
              <a:t>		</a:t>
            </a:r>
            <a:r>
              <a:rPr lang="en-US" altLang="en-US" sz="3600" b="1">
                <a:sym typeface="Wingdings 2" pitchFamily="18" charset="2"/>
              </a:rPr>
              <a:t></a:t>
            </a:r>
            <a:r>
              <a:rPr lang="en-US" altLang="en-US"/>
              <a:t>Assembly lines</a:t>
            </a:r>
          </a:p>
          <a:p>
            <a:pPr>
              <a:buFontTx/>
              <a:buNone/>
            </a:pPr>
            <a:r>
              <a:rPr lang="en-US" altLang="en-US"/>
              <a:t>		</a:t>
            </a:r>
            <a:r>
              <a:rPr lang="en-US" altLang="en-US" sz="3600" b="1">
                <a:sym typeface="Wingdings 2" pitchFamily="18" charset="2"/>
              </a:rPr>
              <a:t></a:t>
            </a:r>
            <a:r>
              <a:rPr lang="en-US" altLang="en-US"/>
              <a:t>Computers	</a:t>
            </a:r>
          </a:p>
          <a:p>
            <a:pPr>
              <a:buFontTx/>
              <a:buNone/>
            </a:pPr>
            <a:r>
              <a:rPr lang="en-US" altLang="en-US"/>
              <a:t>		</a:t>
            </a:r>
            <a:r>
              <a:rPr lang="en-US" altLang="en-US" sz="3600" b="1">
                <a:sym typeface="Wingdings 2" pitchFamily="18" charset="2"/>
              </a:rPr>
              <a:t></a:t>
            </a:r>
            <a:r>
              <a:rPr lang="en-US" altLang="en-US"/>
              <a:t>Robots  </a:t>
            </a:r>
          </a:p>
        </p:txBody>
      </p:sp>
      <p:pic>
        <p:nvPicPr>
          <p:cNvPr id="15366" name="Picture 6" descr="http://images.encarta.msn.com/xrefmedia/sharemed/targets/images/pho/0018a/0018a3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981200"/>
            <a:ext cx="2762250" cy="20589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68" name="Picture 8" descr="http://www.spikynorman.dsl.pipex.com/CrayWWWStuff/Criscan/Cray2casca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187825"/>
            <a:ext cx="2806700" cy="2670175"/>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http://www.sportime.gr/images/auto/cars/skoda/superb_assembly_l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572000"/>
            <a:ext cx="3124200" cy="2106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 calcmode="lin" valueType="num">
                                      <p:cBhvr additive="base">
                                        <p:cTn id="25"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3">
                                            <p:txEl>
                                              <p:pRg st="5" end="5"/>
                                            </p:txEl>
                                          </p:spTgt>
                                        </p:tgtEl>
                                        <p:attrNameLst>
                                          <p:attrName>style.visibility</p:attrName>
                                        </p:attrNameLst>
                                      </p:cBhvr>
                                      <p:to>
                                        <p:strVal val="visible"/>
                                      </p:to>
                                    </p:set>
                                    <p:anim calcmode="lin" valueType="num">
                                      <p:cBhvr additive="base">
                                        <p:cTn id="31"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5366"/>
                                        </p:tgtEl>
                                        <p:attrNameLst>
                                          <p:attrName>style.visibility</p:attrName>
                                        </p:attrNameLst>
                                      </p:cBhvr>
                                      <p:to>
                                        <p:strVal val="visible"/>
                                      </p:to>
                                    </p:set>
                                    <p:anim calcmode="lin" valueType="num">
                                      <p:cBhvr additive="base">
                                        <p:cTn id="37" dur="500" fill="hold"/>
                                        <p:tgtEl>
                                          <p:spTgt spid="15366"/>
                                        </p:tgtEl>
                                        <p:attrNameLst>
                                          <p:attrName>ppt_x</p:attrName>
                                        </p:attrNameLst>
                                      </p:cBhvr>
                                      <p:tavLst>
                                        <p:tav tm="0">
                                          <p:val>
                                            <p:strVal val="0-#ppt_w/2"/>
                                          </p:val>
                                        </p:tav>
                                        <p:tav tm="100000">
                                          <p:val>
                                            <p:strVal val="#ppt_x"/>
                                          </p:val>
                                        </p:tav>
                                      </p:tavLst>
                                    </p:anim>
                                    <p:anim calcmode="lin" valueType="num">
                                      <p:cBhvr additive="base">
                                        <p:cTn id="38" dur="500" fill="hold"/>
                                        <p:tgtEl>
                                          <p:spTgt spid="1536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5368"/>
                                        </p:tgtEl>
                                        <p:attrNameLst>
                                          <p:attrName>style.visibility</p:attrName>
                                        </p:attrNameLst>
                                      </p:cBhvr>
                                      <p:to>
                                        <p:strVal val="visible"/>
                                      </p:to>
                                    </p:set>
                                    <p:anim calcmode="lin" valueType="num">
                                      <p:cBhvr additive="base">
                                        <p:cTn id="43" dur="500" fill="hold"/>
                                        <p:tgtEl>
                                          <p:spTgt spid="15368"/>
                                        </p:tgtEl>
                                        <p:attrNameLst>
                                          <p:attrName>ppt_x</p:attrName>
                                        </p:attrNameLst>
                                      </p:cBhvr>
                                      <p:tavLst>
                                        <p:tav tm="0">
                                          <p:val>
                                            <p:strVal val="0-#ppt_w/2"/>
                                          </p:val>
                                        </p:tav>
                                        <p:tav tm="100000">
                                          <p:val>
                                            <p:strVal val="#ppt_x"/>
                                          </p:val>
                                        </p:tav>
                                      </p:tavLst>
                                    </p:anim>
                                    <p:anim calcmode="lin" valueType="num">
                                      <p:cBhvr additive="base">
                                        <p:cTn id="44" dur="500" fill="hold"/>
                                        <p:tgtEl>
                                          <p:spTgt spid="15368"/>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5370"/>
                                        </p:tgtEl>
                                        <p:attrNameLst>
                                          <p:attrName>style.visibility</p:attrName>
                                        </p:attrNameLst>
                                      </p:cBhvr>
                                      <p:to>
                                        <p:strVal val="visible"/>
                                      </p:to>
                                    </p:set>
                                    <p:anim calcmode="lin" valueType="num">
                                      <p:cBhvr additive="base">
                                        <p:cTn id="49" dur="500" fill="hold"/>
                                        <p:tgtEl>
                                          <p:spTgt spid="15370"/>
                                        </p:tgtEl>
                                        <p:attrNameLst>
                                          <p:attrName>ppt_x</p:attrName>
                                        </p:attrNameLst>
                                      </p:cBhvr>
                                      <p:tavLst>
                                        <p:tav tm="0">
                                          <p:val>
                                            <p:strVal val="0-#ppt_w/2"/>
                                          </p:val>
                                        </p:tav>
                                        <p:tav tm="100000">
                                          <p:val>
                                            <p:strVal val="#ppt_x"/>
                                          </p:val>
                                        </p:tav>
                                      </p:tavLst>
                                    </p:anim>
                                    <p:anim calcmode="lin" valueType="num">
                                      <p:cBhvr additive="base">
                                        <p:cTn id="50" dur="500" fill="hold"/>
                                        <p:tgtEl>
                                          <p:spTgt spid="153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04800"/>
            <a:ext cx="7772400" cy="685800"/>
          </a:xfrm>
        </p:spPr>
        <p:txBody>
          <a:bodyPr/>
          <a:lstStyle/>
          <a:p>
            <a:r>
              <a:rPr lang="en-US" altLang="en-US" b="1">
                <a:solidFill>
                  <a:srgbClr val="990099"/>
                </a:solidFill>
              </a:rPr>
              <a:t>Negative Effects of Regulation</a:t>
            </a:r>
          </a:p>
        </p:txBody>
      </p:sp>
      <p:sp>
        <p:nvSpPr>
          <p:cNvPr id="11267" name="Rectangle 3"/>
          <p:cNvSpPr>
            <a:spLocks noGrp="1" noChangeArrowheads="1"/>
          </p:cNvSpPr>
          <p:nvPr>
            <p:ph type="body" sz="half" idx="1"/>
          </p:nvPr>
        </p:nvSpPr>
        <p:spPr>
          <a:xfrm>
            <a:off x="304800" y="1371600"/>
            <a:ext cx="4267200" cy="2971800"/>
          </a:xfrm>
        </p:spPr>
        <p:txBody>
          <a:bodyPr/>
          <a:lstStyle/>
          <a:p>
            <a:pPr>
              <a:buFontTx/>
              <a:buNone/>
            </a:pPr>
            <a:r>
              <a:rPr lang="en-US" altLang="en-US">
                <a:sym typeface="Wingdings" pitchFamily="2" charset="2"/>
              </a:rPr>
              <a:t></a:t>
            </a:r>
            <a:r>
              <a:rPr lang="en-US" altLang="en-US"/>
              <a:t> Costs Businesses</a:t>
            </a:r>
          </a:p>
          <a:p>
            <a:pPr>
              <a:buFontTx/>
              <a:buNone/>
            </a:pPr>
            <a:r>
              <a:rPr lang="en-US" altLang="en-US">
                <a:sym typeface="Wingdings" pitchFamily="2" charset="2"/>
              </a:rPr>
              <a:t></a:t>
            </a:r>
            <a:r>
              <a:rPr lang="en-US" altLang="en-US"/>
              <a:t> Costs Consumers</a:t>
            </a:r>
          </a:p>
          <a:p>
            <a:pPr>
              <a:buFontTx/>
              <a:buNone/>
            </a:pPr>
            <a:endParaRPr lang="en-US" altLang="en-US" sz="2000"/>
          </a:p>
          <a:p>
            <a:pPr>
              <a:buFontTx/>
              <a:buNone/>
            </a:pPr>
            <a:r>
              <a:rPr lang="en-US" altLang="en-US">
                <a:sym typeface="Wingdings" pitchFamily="2" charset="2"/>
              </a:rPr>
              <a:t></a:t>
            </a:r>
            <a:r>
              <a:rPr lang="en-US" altLang="en-US"/>
              <a:t> Must establish a Cost Benefit Analysis</a:t>
            </a:r>
          </a:p>
        </p:txBody>
      </p:sp>
      <p:pic>
        <p:nvPicPr>
          <p:cNvPr id="11270" name="Picture 6" descr="http://www.consumeraffairs.com/news04/2005/images/gas_prices_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19200"/>
            <a:ext cx="29718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www.chryslandhotel.com/images/prices_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962400"/>
            <a:ext cx="1712913"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images.newsfactor.com/images/id/5532/economy-inflation-nasdaq-wall_street-nyse_nf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91000"/>
            <a:ext cx="3124200" cy="225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120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 calcmode="lin" valueType="num">
                                      <p:cBhvr additive="base">
                                        <p:cTn id="19"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665"/>
            <a:ext cx="8382000" cy="1143000"/>
          </a:xfrm>
        </p:spPr>
        <p:txBody>
          <a:bodyPr/>
          <a:lstStyle/>
          <a:p>
            <a:r>
              <a:rPr lang="en-US" b="1" u="sng" dirty="0" smtClean="0"/>
              <a:t>STRUCTURED ACADEMIC DISCUSSION:</a:t>
            </a:r>
            <a:endParaRPr lang="en-US" b="1" u="sng" dirty="0"/>
          </a:p>
        </p:txBody>
      </p:sp>
      <p:sp>
        <p:nvSpPr>
          <p:cNvPr id="3" name="Content Placeholder 2"/>
          <p:cNvSpPr>
            <a:spLocks noGrp="1"/>
          </p:cNvSpPr>
          <p:nvPr>
            <p:ph sz="half" idx="1"/>
          </p:nvPr>
        </p:nvSpPr>
        <p:spPr>
          <a:xfrm>
            <a:off x="9832" y="1447800"/>
            <a:ext cx="3810000" cy="4114800"/>
          </a:xfrm>
        </p:spPr>
        <p:txBody>
          <a:bodyPr/>
          <a:lstStyle/>
          <a:p>
            <a:r>
              <a:rPr lang="en-US" dirty="0" smtClean="0"/>
              <a:t>The government promotes economic strength by …</a:t>
            </a:r>
            <a:endParaRPr lang="en-US" dirty="0"/>
          </a:p>
        </p:txBody>
      </p:sp>
      <p:sp>
        <p:nvSpPr>
          <p:cNvPr id="4" name="Content Placeholder 3"/>
          <p:cNvSpPr>
            <a:spLocks noGrp="1"/>
          </p:cNvSpPr>
          <p:nvPr>
            <p:ph sz="half" idx="2"/>
          </p:nvPr>
        </p:nvSpPr>
        <p:spPr>
          <a:xfrm>
            <a:off x="5334000" y="1447800"/>
            <a:ext cx="3810000" cy="4114800"/>
          </a:xfrm>
        </p:spPr>
        <p:txBody>
          <a:bodyPr/>
          <a:lstStyle/>
          <a:p>
            <a:r>
              <a:rPr lang="en-US" dirty="0" smtClean="0"/>
              <a:t>Sometimes government involvement can have a negative effect because</a:t>
            </a:r>
            <a:r>
              <a:rPr lang="en-US" dirty="0" smtClean="0"/>
              <a:t> </a:t>
            </a:r>
            <a:r>
              <a:rPr lang="en-US" dirty="0" smtClean="0"/>
              <a:t>…</a:t>
            </a:r>
            <a:endParaRPr lang="en-US" dirty="0"/>
          </a:p>
        </p:txBody>
      </p:sp>
    </p:spTree>
    <p:extLst>
      <p:ext uri="{BB962C8B-B14F-4D97-AF65-F5344CB8AC3E}">
        <p14:creationId xmlns:p14="http://schemas.microsoft.com/office/powerpoint/2010/main" val="1811685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304800"/>
            <a:ext cx="8534400" cy="685800"/>
          </a:xfrm>
        </p:spPr>
        <p:txBody>
          <a:bodyPr/>
          <a:lstStyle/>
          <a:p>
            <a:r>
              <a:rPr lang="en-US" altLang="en-US" sz="4000" b="1"/>
              <a:t>Section 3:  Providing Public Goods</a:t>
            </a:r>
          </a:p>
        </p:txBody>
      </p:sp>
      <p:sp>
        <p:nvSpPr>
          <p:cNvPr id="16387" name="Rectangle 3"/>
          <p:cNvSpPr>
            <a:spLocks noGrp="1" noChangeArrowheads="1"/>
          </p:cNvSpPr>
          <p:nvPr>
            <p:ph type="body" sz="half" idx="1"/>
          </p:nvPr>
        </p:nvSpPr>
        <p:spPr>
          <a:xfrm>
            <a:off x="304800" y="1295400"/>
            <a:ext cx="4191000" cy="4800600"/>
          </a:xfrm>
        </p:spPr>
        <p:txBody>
          <a:bodyPr/>
          <a:lstStyle/>
          <a:p>
            <a:pPr marL="455613" indent="-455613">
              <a:buFont typeface="Wingdings" pitchFamily="2" charset="2"/>
              <a:buChar char="Ø"/>
            </a:pPr>
            <a:r>
              <a:rPr lang="en-US" altLang="en-US"/>
              <a:t>When Free Market doesn’t provide the government will</a:t>
            </a:r>
          </a:p>
          <a:p>
            <a:pPr marL="455613" indent="-455613">
              <a:buFont typeface="Wingdings" pitchFamily="2" charset="2"/>
              <a:buChar char="Ø"/>
            </a:pPr>
            <a:r>
              <a:rPr lang="en-US" altLang="en-US"/>
              <a:t>Market Failure when the market doesn’t provide.</a:t>
            </a:r>
          </a:p>
          <a:p>
            <a:pPr marL="455613" indent="-455613">
              <a:buFont typeface="Wingdings" pitchFamily="2" charset="2"/>
              <a:buChar char="Ø"/>
            </a:pPr>
            <a:endParaRPr lang="en-US" altLang="en-US" sz="1400"/>
          </a:p>
          <a:p>
            <a:pPr marL="455613" indent="-455613">
              <a:buFont typeface="Wingdings" pitchFamily="2" charset="2"/>
              <a:buChar char="Ø"/>
            </a:pPr>
            <a:r>
              <a:rPr lang="en-US" altLang="en-US"/>
              <a:t>Free Riders are a problem.</a:t>
            </a:r>
          </a:p>
        </p:txBody>
      </p:sp>
      <p:pic>
        <p:nvPicPr>
          <p:cNvPr id="16390" name="Picture 6" descr="http://cvep.com/images/major-highwa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452563"/>
            <a:ext cx="3943350" cy="1976437"/>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http://www.grunt.com/images-bs/TOPIX_IRAQ_US_MILITARY_WAR_143200349%5B1%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657600"/>
            <a:ext cx="2322513"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http://virtual.finland.fi/finfo/images/educat/edu1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657600"/>
            <a:ext cx="2124075" cy="284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 calcmode="lin" valueType="num">
                                      <p:cBhvr additive="base">
                                        <p:cTn id="19"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6390"/>
                                        </p:tgtEl>
                                        <p:attrNameLst>
                                          <p:attrName>style.visibility</p:attrName>
                                        </p:attrNameLst>
                                      </p:cBhvr>
                                      <p:to>
                                        <p:strVal val="visible"/>
                                      </p:to>
                                    </p:set>
                                    <p:anim calcmode="lin" valueType="num">
                                      <p:cBhvr additive="base">
                                        <p:cTn id="25" dur="500" fill="hold"/>
                                        <p:tgtEl>
                                          <p:spTgt spid="16390"/>
                                        </p:tgtEl>
                                        <p:attrNameLst>
                                          <p:attrName>ppt_x</p:attrName>
                                        </p:attrNameLst>
                                      </p:cBhvr>
                                      <p:tavLst>
                                        <p:tav tm="0">
                                          <p:val>
                                            <p:strVal val="0-#ppt_w/2"/>
                                          </p:val>
                                        </p:tav>
                                        <p:tav tm="100000">
                                          <p:val>
                                            <p:strVal val="#ppt_x"/>
                                          </p:val>
                                        </p:tav>
                                      </p:tavLst>
                                    </p:anim>
                                    <p:anim calcmode="lin" valueType="num">
                                      <p:cBhvr additive="base">
                                        <p:cTn id="26" dur="500" fill="hold"/>
                                        <p:tgtEl>
                                          <p:spTgt spid="1639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6392"/>
                                        </p:tgtEl>
                                        <p:attrNameLst>
                                          <p:attrName>style.visibility</p:attrName>
                                        </p:attrNameLst>
                                      </p:cBhvr>
                                      <p:to>
                                        <p:strVal val="visible"/>
                                      </p:to>
                                    </p:set>
                                    <p:anim calcmode="lin" valueType="num">
                                      <p:cBhvr additive="base">
                                        <p:cTn id="31" dur="500" fill="hold"/>
                                        <p:tgtEl>
                                          <p:spTgt spid="16392"/>
                                        </p:tgtEl>
                                        <p:attrNameLst>
                                          <p:attrName>ppt_x</p:attrName>
                                        </p:attrNameLst>
                                      </p:cBhvr>
                                      <p:tavLst>
                                        <p:tav tm="0">
                                          <p:val>
                                            <p:strVal val="0-#ppt_w/2"/>
                                          </p:val>
                                        </p:tav>
                                        <p:tav tm="100000">
                                          <p:val>
                                            <p:strVal val="#ppt_x"/>
                                          </p:val>
                                        </p:tav>
                                      </p:tavLst>
                                    </p:anim>
                                    <p:anim calcmode="lin" valueType="num">
                                      <p:cBhvr additive="base">
                                        <p:cTn id="32" dur="500" fill="hold"/>
                                        <p:tgtEl>
                                          <p:spTgt spid="1639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6394"/>
                                        </p:tgtEl>
                                        <p:attrNameLst>
                                          <p:attrName>style.visibility</p:attrName>
                                        </p:attrNameLst>
                                      </p:cBhvr>
                                      <p:to>
                                        <p:strVal val="visible"/>
                                      </p:to>
                                    </p:set>
                                    <p:anim calcmode="lin" valueType="num">
                                      <p:cBhvr additive="base">
                                        <p:cTn id="37" dur="500" fill="hold"/>
                                        <p:tgtEl>
                                          <p:spTgt spid="16394"/>
                                        </p:tgtEl>
                                        <p:attrNameLst>
                                          <p:attrName>ppt_x</p:attrName>
                                        </p:attrNameLst>
                                      </p:cBhvr>
                                      <p:tavLst>
                                        <p:tav tm="0">
                                          <p:val>
                                            <p:strVal val="0-#ppt_w/2"/>
                                          </p:val>
                                        </p:tav>
                                        <p:tav tm="100000">
                                          <p:val>
                                            <p:strVal val="#ppt_x"/>
                                          </p:val>
                                        </p:tav>
                                      </p:tavLst>
                                    </p:anim>
                                    <p:anim calcmode="lin" valueType="num">
                                      <p:cBhvr additive="base">
                                        <p:cTn id="38" dur="500" fill="hold"/>
                                        <p:tgtEl>
                                          <p:spTgt spid="163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304800"/>
            <a:ext cx="8610600" cy="1447800"/>
          </a:xfrm>
        </p:spPr>
        <p:txBody>
          <a:bodyPr/>
          <a:lstStyle/>
          <a:p>
            <a:r>
              <a:rPr lang="en-US" altLang="en-US" sz="4000" b="1" u="sng">
                <a:solidFill>
                  <a:schemeClr val="tx1"/>
                </a:solidFill>
              </a:rPr>
              <a:t>Positive Externalities </a:t>
            </a:r>
            <a:r>
              <a:rPr lang="en-US" altLang="en-US" sz="4000"/>
              <a:t/>
            </a:r>
            <a:br>
              <a:rPr lang="en-US" altLang="en-US" sz="4000"/>
            </a:br>
            <a:r>
              <a:rPr lang="en-US" altLang="en-US" sz="3600"/>
              <a:t>a beneficial side effect of economic activity</a:t>
            </a:r>
          </a:p>
        </p:txBody>
      </p:sp>
      <p:pic>
        <p:nvPicPr>
          <p:cNvPr id="18438" name="Picture 6" descr="http://www.hope-community.org/files/images/2115%20Portland%20Before%20and%20After.pr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2286000" cy="4468813"/>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http://i.pbase.com/g4/72/512372/2/62242469.8cz6YV9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667000"/>
            <a:ext cx="4919663" cy="3238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0-#ppt_w/2"/>
                                          </p:val>
                                        </p:tav>
                                        <p:tav tm="100000">
                                          <p:val>
                                            <p:strVal val="#ppt_x"/>
                                          </p:val>
                                        </p:tav>
                                      </p:tavLst>
                                    </p:anim>
                                    <p:anim calcmode="lin" valueType="num">
                                      <p:cBhvr additive="base">
                                        <p:cTn id="8" dur="500" fill="hold"/>
                                        <p:tgtEl>
                                          <p:spTgt spid="184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440"/>
                                        </p:tgtEl>
                                        <p:attrNameLst>
                                          <p:attrName>style.visibility</p:attrName>
                                        </p:attrNameLst>
                                      </p:cBhvr>
                                      <p:to>
                                        <p:strVal val="visible"/>
                                      </p:to>
                                    </p:set>
                                    <p:anim calcmode="lin" valueType="num">
                                      <p:cBhvr additive="base">
                                        <p:cTn id="13" dur="500" fill="hold"/>
                                        <p:tgtEl>
                                          <p:spTgt spid="18440"/>
                                        </p:tgtEl>
                                        <p:attrNameLst>
                                          <p:attrName>ppt_x</p:attrName>
                                        </p:attrNameLst>
                                      </p:cBhvr>
                                      <p:tavLst>
                                        <p:tav tm="0">
                                          <p:val>
                                            <p:strVal val="0-#ppt_w/2"/>
                                          </p:val>
                                        </p:tav>
                                        <p:tav tm="100000">
                                          <p:val>
                                            <p:strVal val="#ppt_x"/>
                                          </p:val>
                                        </p:tav>
                                      </p:tavLst>
                                    </p:anim>
                                    <p:anim calcmode="lin" valueType="num">
                                      <p:cBhvr additive="base">
                                        <p:cTn id="14" dur="500" fill="hold"/>
                                        <p:tgtEl>
                                          <p:spTgt spid="184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42900" y="304800"/>
            <a:ext cx="8458200" cy="1143000"/>
          </a:xfrm>
        </p:spPr>
        <p:txBody>
          <a:bodyPr/>
          <a:lstStyle/>
          <a:p>
            <a:r>
              <a:rPr lang="en-US" altLang="en-US" sz="4000" b="1"/>
              <a:t>Negative Externality:</a:t>
            </a:r>
            <a:r>
              <a:rPr lang="en-US" altLang="en-US" sz="4800"/>
              <a:t>  </a:t>
            </a:r>
            <a:r>
              <a:rPr lang="en-US" altLang="en-US" sz="1800"/>
              <a:t/>
            </a:r>
            <a:br>
              <a:rPr lang="en-US" altLang="en-US" sz="1800"/>
            </a:br>
            <a:r>
              <a:rPr lang="en-US" altLang="en-US" sz="1800"/>
              <a:t> </a:t>
            </a:r>
            <a:r>
              <a:rPr lang="en-US" altLang="en-US" sz="2800"/>
              <a:t>_____________________________________________</a:t>
            </a:r>
          </a:p>
        </p:txBody>
      </p:sp>
      <p:pic>
        <p:nvPicPr>
          <p:cNvPr id="30723" name="Picture 3" descr="http://www.estatevaults.com/bol/images/%20%20before%20and%20af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0"/>
            <a:ext cx="5916613" cy="4035425"/>
          </a:xfrm>
          <a:prstGeom prst="rect">
            <a:avLst/>
          </a:prstGeom>
          <a:noFill/>
          <a:extLst>
            <a:ext uri="{909E8E84-426E-40DD-AFC4-6F175D3DCCD1}">
              <a14:hiddenFill xmlns:a14="http://schemas.microsoft.com/office/drawing/2010/main">
                <a:solidFill>
                  <a:srgbClr val="FFFFFF"/>
                </a:solidFill>
              </a14:hiddenFill>
            </a:ext>
          </a:extLst>
        </p:spPr>
      </p:pic>
      <p:sp>
        <p:nvSpPr>
          <p:cNvPr id="30724" name="Text Box 4"/>
          <p:cNvSpPr txBox="1">
            <a:spLocks noChangeArrowheads="1"/>
          </p:cNvSpPr>
          <p:nvPr/>
        </p:nvSpPr>
        <p:spPr bwMode="auto">
          <a:xfrm>
            <a:off x="838200" y="5715000"/>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Drug Use – Environmental  Issues  (Radiation)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0-#ppt_w/2"/>
                                          </p:val>
                                        </p:tav>
                                        <p:tav tm="100000">
                                          <p:val>
                                            <p:strVal val="#ppt_x"/>
                                          </p:val>
                                        </p:tav>
                                      </p:tavLst>
                                    </p:anim>
                                    <p:anim calcmode="lin" valueType="num">
                                      <p:cBhvr additive="base">
                                        <p:cTn id="8" dur="500" fill="hold"/>
                                        <p:tgtEl>
                                          <p:spTgt spid="307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304800"/>
            <a:ext cx="8382000" cy="1295400"/>
          </a:xfrm>
        </p:spPr>
        <p:txBody>
          <a:bodyPr/>
          <a:lstStyle/>
          <a:p>
            <a:r>
              <a:rPr lang="en-US" altLang="en-US" sz="4000" b="1"/>
              <a:t>Negative Externality:</a:t>
            </a:r>
            <a:r>
              <a:rPr lang="en-US" altLang="en-US" sz="4800"/>
              <a:t>  </a:t>
            </a:r>
            <a:br>
              <a:rPr lang="en-US" altLang="en-US" sz="4800"/>
            </a:br>
            <a:r>
              <a:rPr lang="en-US" altLang="en-US" sz="3600"/>
              <a:t>a harmful side effect of economic activity</a:t>
            </a:r>
          </a:p>
        </p:txBody>
      </p:sp>
      <p:pic>
        <p:nvPicPr>
          <p:cNvPr id="20485" name="Picture 5" descr="http://www.pbs.org/wnet/wideangle/shows/global/images/photo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4002088" cy="4038600"/>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descr="http://static.flickr.com/36/84475641_f96c5b84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057400"/>
            <a:ext cx="4267200" cy="2859088"/>
          </a:xfrm>
          <a:prstGeom prst="rect">
            <a:avLst/>
          </a:prstGeom>
          <a:noFill/>
          <a:extLst>
            <a:ext uri="{909E8E84-426E-40DD-AFC4-6F175D3DCCD1}">
              <a14:hiddenFill xmlns:a14="http://schemas.microsoft.com/office/drawing/2010/main">
                <a:solidFill>
                  <a:srgbClr val="FFFFFF"/>
                </a:solidFill>
              </a14:hiddenFill>
            </a:ext>
          </a:extLst>
        </p:spPr>
      </p:pic>
      <p:sp>
        <p:nvSpPr>
          <p:cNvPr id="20488" name="Text Box 8"/>
          <p:cNvSpPr txBox="1">
            <a:spLocks noChangeArrowheads="1"/>
          </p:cNvSpPr>
          <p:nvPr/>
        </p:nvSpPr>
        <p:spPr bwMode="auto">
          <a:xfrm>
            <a:off x="4648200" y="5486400"/>
            <a:ext cx="396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t>Pollution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additive="base">
                                        <p:cTn id="7" dur="500" fill="hold"/>
                                        <p:tgtEl>
                                          <p:spTgt spid="20485"/>
                                        </p:tgtEl>
                                        <p:attrNameLst>
                                          <p:attrName>ppt_x</p:attrName>
                                        </p:attrNameLst>
                                      </p:cBhvr>
                                      <p:tavLst>
                                        <p:tav tm="0">
                                          <p:val>
                                            <p:strVal val="0-#ppt_w/2"/>
                                          </p:val>
                                        </p:tav>
                                        <p:tav tm="100000">
                                          <p:val>
                                            <p:strVal val="#ppt_x"/>
                                          </p:val>
                                        </p:tav>
                                      </p:tavLst>
                                    </p:anim>
                                    <p:anim calcmode="lin" valueType="num">
                                      <p:cBhvr additive="base">
                                        <p:cTn id="8"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487"/>
                                        </p:tgtEl>
                                        <p:attrNameLst>
                                          <p:attrName>style.visibility</p:attrName>
                                        </p:attrNameLst>
                                      </p:cBhvr>
                                      <p:to>
                                        <p:strVal val="visible"/>
                                      </p:to>
                                    </p:set>
                                    <p:anim calcmode="lin" valueType="num">
                                      <p:cBhvr additive="base">
                                        <p:cTn id="13" dur="500" fill="hold"/>
                                        <p:tgtEl>
                                          <p:spTgt spid="20487"/>
                                        </p:tgtEl>
                                        <p:attrNameLst>
                                          <p:attrName>ppt_x</p:attrName>
                                        </p:attrNameLst>
                                      </p:cBhvr>
                                      <p:tavLst>
                                        <p:tav tm="0">
                                          <p:val>
                                            <p:strVal val="0-#ppt_w/2"/>
                                          </p:val>
                                        </p:tav>
                                        <p:tav tm="100000">
                                          <p:val>
                                            <p:strVal val="#ppt_x"/>
                                          </p:val>
                                        </p:tav>
                                      </p:tavLst>
                                    </p:anim>
                                    <p:anim calcmode="lin" valueType="num">
                                      <p:cBhvr additive="base">
                                        <p:cTn id="14" dur="500" fill="hold"/>
                                        <p:tgtEl>
                                          <p:spTgt spid="204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772400" cy="1143000"/>
          </a:xfrm>
        </p:spPr>
        <p:txBody>
          <a:bodyPr/>
          <a:lstStyle/>
          <a:p>
            <a:r>
              <a:rPr lang="en-US" b="1" u="sng" dirty="0" smtClean="0"/>
              <a:t>EXTERNALITIES</a:t>
            </a:r>
            <a:endParaRPr lang="en-US" b="1" u="sng" dirty="0"/>
          </a:p>
        </p:txBody>
      </p:sp>
      <p:sp>
        <p:nvSpPr>
          <p:cNvPr id="5" name="Content Placeholder 4"/>
          <p:cNvSpPr>
            <a:spLocks noGrp="1"/>
          </p:cNvSpPr>
          <p:nvPr>
            <p:ph sz="half" idx="1"/>
          </p:nvPr>
        </p:nvSpPr>
        <p:spPr>
          <a:xfrm>
            <a:off x="0" y="4648200"/>
            <a:ext cx="4419600" cy="2227006"/>
          </a:xfrm>
        </p:spPr>
        <p:txBody>
          <a:bodyPr/>
          <a:lstStyle/>
          <a:p>
            <a:pPr marL="0" indent="0" algn="ctr">
              <a:buNone/>
            </a:pPr>
            <a:r>
              <a:rPr lang="en-US" b="1" u="sng" dirty="0" smtClean="0"/>
              <a:t>POSITIVE</a:t>
            </a:r>
            <a:endParaRPr lang="en-US" b="1" u="sng" dirty="0"/>
          </a:p>
        </p:txBody>
      </p:sp>
      <p:sp>
        <p:nvSpPr>
          <p:cNvPr id="6" name="Content Placeholder 5"/>
          <p:cNvSpPr>
            <a:spLocks noGrp="1"/>
          </p:cNvSpPr>
          <p:nvPr>
            <p:ph sz="half" idx="2"/>
          </p:nvPr>
        </p:nvSpPr>
        <p:spPr>
          <a:xfrm>
            <a:off x="4431890" y="4572000"/>
            <a:ext cx="4712110" cy="2286000"/>
          </a:xfrm>
        </p:spPr>
        <p:txBody>
          <a:bodyPr/>
          <a:lstStyle/>
          <a:p>
            <a:pPr marL="0" indent="0" algn="ctr">
              <a:buNone/>
            </a:pPr>
            <a:r>
              <a:rPr lang="en-US" b="1" u="sng" dirty="0" smtClean="0"/>
              <a:t>NEGATIVE</a:t>
            </a:r>
            <a:endParaRPr lang="en-US" b="1" u="sng" dirty="0"/>
          </a:p>
        </p:txBody>
      </p:sp>
      <p:sp>
        <p:nvSpPr>
          <p:cNvPr id="7" name="TextBox 6"/>
          <p:cNvSpPr txBox="1"/>
          <p:nvPr/>
        </p:nvSpPr>
        <p:spPr>
          <a:xfrm>
            <a:off x="0" y="914400"/>
            <a:ext cx="9144000" cy="3785652"/>
          </a:xfrm>
          <a:prstGeom prst="rect">
            <a:avLst/>
          </a:prstGeom>
          <a:noFill/>
        </p:spPr>
        <p:txBody>
          <a:bodyPr wrap="square" rtlCol="0">
            <a:spAutoFit/>
          </a:bodyPr>
          <a:lstStyle/>
          <a:p>
            <a:r>
              <a:rPr lang="en-US" b="1" dirty="0" smtClean="0"/>
              <a:t>DIRECTIONS: </a:t>
            </a:r>
            <a:r>
              <a:rPr lang="en-US" dirty="0" smtClean="0"/>
              <a:t> Create a list of the positive and negative externalities 	of the scenario below.</a:t>
            </a:r>
            <a:endParaRPr lang="en-US" b="1" dirty="0" smtClean="0"/>
          </a:p>
          <a:p>
            <a:r>
              <a:rPr lang="en-US" b="1" dirty="0" smtClean="0"/>
              <a:t>SCENARIO</a:t>
            </a:r>
            <a:r>
              <a:rPr lang="en-US" dirty="0" smtClean="0"/>
              <a:t>: The city of Ceres is deciding to purchase an abandoned 	business complex and the surrounding homes.  The city wants to 	destroy the structures and turn the land into a recreational park 	for city dwellers, complete with baseball fields, basketball courts, 	tennis courts, a swimming pool, and a bicycle path.  Some of the 	city leaders support the plan and others condemn it.  Work with 	your pod to speculate on both sides of why some feel it is a good 	idea, and others feel it is not a good idea.</a:t>
            </a:r>
            <a:endParaRPr lang="en-US" dirty="0"/>
          </a:p>
        </p:txBody>
      </p:sp>
    </p:spTree>
    <p:extLst>
      <p:ext uri="{BB962C8B-B14F-4D97-AF65-F5344CB8AC3E}">
        <p14:creationId xmlns:p14="http://schemas.microsoft.com/office/powerpoint/2010/main" val="1119219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236"/>
            <a:ext cx="7772400" cy="1143000"/>
          </a:xfrm>
        </p:spPr>
        <p:txBody>
          <a:bodyPr/>
          <a:lstStyle/>
          <a:p>
            <a:r>
              <a:rPr lang="en-US" b="1" dirty="0" smtClean="0"/>
              <a:t>CLOSURE</a:t>
            </a:r>
            <a:r>
              <a:rPr lang="en-US" dirty="0" smtClean="0"/>
              <a:t>: </a:t>
            </a:r>
            <a:br>
              <a:rPr lang="en-US" dirty="0" smtClean="0"/>
            </a:br>
            <a:r>
              <a:rPr lang="en-US" dirty="0" smtClean="0"/>
              <a:t>Chapter 3 Vocab Boxes</a:t>
            </a:r>
            <a:endParaRPr lang="en-US" dirty="0"/>
          </a:p>
        </p:txBody>
      </p:sp>
      <p:sp>
        <p:nvSpPr>
          <p:cNvPr id="3" name="Text Placeholder 2"/>
          <p:cNvSpPr>
            <a:spLocks noGrp="1"/>
          </p:cNvSpPr>
          <p:nvPr>
            <p:ph type="body" sz="half" idx="1"/>
          </p:nvPr>
        </p:nvSpPr>
        <p:spPr>
          <a:xfrm>
            <a:off x="34636" y="1295400"/>
            <a:ext cx="3810000" cy="4114800"/>
          </a:xfrm>
        </p:spPr>
        <p:txBody>
          <a:bodyPr/>
          <a:lstStyle/>
          <a:p>
            <a:pPr marL="0" indent="0">
              <a:buNone/>
            </a:pPr>
            <a:r>
              <a:rPr lang="en-US" sz="2800" dirty="0" smtClean="0"/>
              <a:t>For each of the terms below, complete a Vocab box like seen to the right:</a:t>
            </a:r>
            <a:endParaRPr lang="en-US" dirty="0" smtClean="0"/>
          </a:p>
          <a:p>
            <a:r>
              <a:rPr lang="en-US" dirty="0" smtClean="0"/>
              <a:t>Profit Motive</a:t>
            </a:r>
          </a:p>
          <a:p>
            <a:r>
              <a:rPr lang="en-US" dirty="0" smtClean="0"/>
              <a:t>Competition</a:t>
            </a:r>
          </a:p>
          <a:p>
            <a:r>
              <a:rPr lang="en-US" dirty="0" smtClean="0"/>
              <a:t>Private Sector</a:t>
            </a:r>
          </a:p>
          <a:p>
            <a:r>
              <a:rPr lang="en-US" dirty="0" smtClean="0"/>
              <a:t>Public Sector</a:t>
            </a:r>
          </a:p>
          <a:p>
            <a:r>
              <a:rPr lang="en-US" dirty="0" smtClean="0"/>
              <a:t>Free Rider</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48590382"/>
              </p:ext>
            </p:extLst>
          </p:nvPr>
        </p:nvGraphicFramePr>
        <p:xfrm>
          <a:off x="3886200" y="1524000"/>
          <a:ext cx="5105400" cy="2237509"/>
        </p:xfrm>
        <a:graphic>
          <a:graphicData uri="http://schemas.openxmlformats.org/drawingml/2006/table">
            <a:tbl>
              <a:tblPr firstRow="1" bandRow="1">
                <a:tableStyleId>{5C22544A-7EE6-4342-B048-85BDC9FD1C3A}</a:tableStyleId>
              </a:tblPr>
              <a:tblGrid>
                <a:gridCol w="2552700"/>
                <a:gridCol w="2552700"/>
              </a:tblGrid>
              <a:tr h="685800">
                <a:tc gridSpan="2">
                  <a:txBody>
                    <a:bodyPr/>
                    <a:lstStyle/>
                    <a:p>
                      <a:pPr algn="ctr"/>
                      <a:r>
                        <a:rPr lang="en-US" sz="3200" dirty="0" smtClean="0"/>
                        <a:t>VOCAB TERM</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r>
              <a:tr h="1551709">
                <a:tc>
                  <a:txBody>
                    <a:bodyPr/>
                    <a:lstStyle/>
                    <a:p>
                      <a:pPr algn="ctr"/>
                      <a:r>
                        <a:rPr lang="en-US" dirty="0" smtClean="0"/>
                        <a:t>Definition in your own words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Picture, Logo, Cartoon to demonstrate</a:t>
                      </a:r>
                      <a:r>
                        <a:rPr lang="en-US" baseline="0" dirty="0" smtClean="0"/>
                        <a:t> definition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3886200" y="4648200"/>
            <a:ext cx="5105400" cy="1015663"/>
          </a:xfrm>
          <a:prstGeom prst="rect">
            <a:avLst/>
          </a:prstGeom>
          <a:noFill/>
        </p:spPr>
        <p:txBody>
          <a:bodyPr wrap="square" rtlCol="0">
            <a:spAutoFit/>
          </a:bodyPr>
          <a:lstStyle/>
          <a:p>
            <a:pPr fontAlgn="auto">
              <a:spcBef>
                <a:spcPts val="0"/>
              </a:spcBef>
              <a:spcAft>
                <a:spcPts val="0"/>
              </a:spcAft>
            </a:pPr>
            <a:r>
              <a:rPr lang="en-US" sz="2000" b="1" dirty="0" smtClean="0">
                <a:solidFill>
                  <a:srgbClr val="000000"/>
                </a:solidFill>
                <a:latin typeface="Times New Roman"/>
              </a:rPr>
              <a:t>***Complete the Vocab Boxes on a separate </a:t>
            </a:r>
          </a:p>
          <a:p>
            <a:pPr fontAlgn="auto">
              <a:spcBef>
                <a:spcPts val="0"/>
              </a:spcBef>
              <a:spcAft>
                <a:spcPts val="0"/>
              </a:spcAft>
            </a:pPr>
            <a:r>
              <a:rPr lang="en-US" sz="2000" b="1" dirty="0">
                <a:solidFill>
                  <a:srgbClr val="000000"/>
                </a:solidFill>
                <a:latin typeface="Times New Roman"/>
              </a:rPr>
              <a:t> </a:t>
            </a:r>
            <a:r>
              <a:rPr lang="en-US" sz="2000" b="1" dirty="0" smtClean="0">
                <a:solidFill>
                  <a:srgbClr val="000000"/>
                </a:solidFill>
                <a:latin typeface="Times New Roman"/>
              </a:rPr>
              <a:t>     piece of paper in order to turn it in</a:t>
            </a:r>
          </a:p>
          <a:p>
            <a:pPr marL="342900" indent="-342900" fontAlgn="auto">
              <a:spcBef>
                <a:spcPts val="0"/>
              </a:spcBef>
              <a:spcAft>
                <a:spcPts val="0"/>
              </a:spcAft>
              <a:buFont typeface="Wingdings" panose="05000000000000000000" pitchFamily="2" charset="2"/>
              <a:buChar char="ü"/>
            </a:pPr>
            <a:r>
              <a:rPr lang="en-US" sz="2000" b="1" dirty="0" smtClean="0">
                <a:solidFill>
                  <a:srgbClr val="000000"/>
                </a:solidFill>
                <a:latin typeface="Times New Roman"/>
              </a:rPr>
              <a:t>DUE WEDNESDAY - 9/16</a:t>
            </a:r>
            <a:endParaRPr lang="en-US" sz="2000" b="1" dirty="0">
              <a:solidFill>
                <a:srgbClr val="000000"/>
              </a:solidFill>
              <a:latin typeface="Times New Roman"/>
            </a:endParaRPr>
          </a:p>
        </p:txBody>
      </p:sp>
    </p:spTree>
    <p:extLst>
      <p:ext uri="{BB962C8B-B14F-4D97-AF65-F5344CB8AC3E}">
        <p14:creationId xmlns:p14="http://schemas.microsoft.com/office/powerpoint/2010/main" val="962369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609600"/>
            <a:ext cx="7772400" cy="1371600"/>
          </a:xfrm>
        </p:spPr>
        <p:txBody>
          <a:bodyPr/>
          <a:lstStyle/>
          <a:p>
            <a:r>
              <a:rPr lang="en-US" altLang="en-US" b="1"/>
              <a:t>Chapter 3:  American Free Enterprise</a:t>
            </a:r>
          </a:p>
        </p:txBody>
      </p:sp>
      <p:sp>
        <p:nvSpPr>
          <p:cNvPr id="2051" name="Rectangle 3"/>
          <p:cNvSpPr>
            <a:spLocks noGrp="1" noChangeArrowheads="1"/>
          </p:cNvSpPr>
          <p:nvPr>
            <p:ph type="body" idx="1"/>
          </p:nvPr>
        </p:nvSpPr>
        <p:spPr>
          <a:xfrm>
            <a:off x="685800" y="2438400"/>
            <a:ext cx="7772400" cy="4114800"/>
          </a:xfrm>
        </p:spPr>
        <p:txBody>
          <a:bodyPr/>
          <a:lstStyle/>
          <a:p>
            <a:pPr>
              <a:lnSpc>
                <a:spcPct val="140000"/>
              </a:lnSpc>
              <a:buFontTx/>
              <a:buNone/>
            </a:pPr>
            <a:r>
              <a:rPr lang="en-US" altLang="en-US" sz="4000">
                <a:sym typeface="Wingdings 2" pitchFamily="18" charset="2"/>
              </a:rPr>
              <a:t>  Benefits of Free Enterprise</a:t>
            </a:r>
          </a:p>
          <a:p>
            <a:pPr>
              <a:lnSpc>
                <a:spcPct val="140000"/>
              </a:lnSpc>
              <a:buFontTx/>
              <a:buNone/>
            </a:pPr>
            <a:r>
              <a:rPr lang="en-US" altLang="en-US" sz="4000">
                <a:sym typeface="Wingdings 2" pitchFamily="18" charset="2"/>
              </a:rPr>
              <a:t>  Promoting Growth &amp; Stability</a:t>
            </a:r>
          </a:p>
          <a:p>
            <a:pPr>
              <a:lnSpc>
                <a:spcPct val="140000"/>
              </a:lnSpc>
              <a:buFontTx/>
              <a:buNone/>
            </a:pPr>
            <a:r>
              <a:rPr lang="en-US" altLang="en-US" sz="4000">
                <a:sym typeface="Wingdings 2" pitchFamily="18" charset="2"/>
              </a:rPr>
              <a:t>  Providing Public Goods</a:t>
            </a:r>
          </a:p>
          <a:p>
            <a:pPr>
              <a:lnSpc>
                <a:spcPct val="140000"/>
              </a:lnSpc>
              <a:buFontTx/>
              <a:buNone/>
            </a:pPr>
            <a:r>
              <a:rPr lang="en-US" altLang="en-US" sz="4000">
                <a:sym typeface="Wingdings 2" pitchFamily="18" charset="2"/>
              </a:rPr>
              <a:t>  Providing a Safety Net</a:t>
            </a:r>
            <a:endParaRPr lang="en-US" altLang="en-US" sz="4000"/>
          </a:p>
        </p:txBody>
      </p:sp>
    </p:spTree>
    <p:extLst>
      <p:ext uri="{BB962C8B-B14F-4D97-AF65-F5344CB8AC3E}">
        <p14:creationId xmlns:p14="http://schemas.microsoft.com/office/powerpoint/2010/main" val="3542360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228600"/>
            <a:ext cx="8686800" cy="685800"/>
          </a:xfrm>
        </p:spPr>
        <p:txBody>
          <a:bodyPr/>
          <a:lstStyle/>
          <a:p>
            <a:r>
              <a:rPr lang="en-US" altLang="en-US" sz="4000" b="1" dirty="0" smtClean="0"/>
              <a:t>PRIOR KNOWLEDGE:</a:t>
            </a:r>
            <a:r>
              <a:rPr lang="en-US" altLang="en-US" sz="4000" b="1" dirty="0"/>
              <a:t/>
            </a:r>
            <a:br>
              <a:rPr lang="en-US" altLang="en-US" sz="4000" b="1" dirty="0"/>
            </a:br>
            <a:r>
              <a:rPr lang="en-US" altLang="en-US" sz="4000" b="1" dirty="0" smtClean="0"/>
              <a:t>Benefits </a:t>
            </a:r>
            <a:r>
              <a:rPr lang="en-US" altLang="en-US" sz="4000" b="1" dirty="0"/>
              <a:t>of Free </a:t>
            </a:r>
            <a:r>
              <a:rPr lang="en-US" altLang="en-US" sz="4000" b="1" dirty="0" smtClean="0"/>
              <a:t>Enterprise</a:t>
            </a:r>
            <a:endParaRPr lang="en-US" altLang="en-US" sz="4000" b="1" dirty="0"/>
          </a:p>
        </p:txBody>
      </p:sp>
      <p:sp>
        <p:nvSpPr>
          <p:cNvPr id="3075" name="Rectangle 3"/>
          <p:cNvSpPr>
            <a:spLocks noGrp="1" noChangeArrowheads="1"/>
          </p:cNvSpPr>
          <p:nvPr>
            <p:ph type="body" sz="half" idx="1"/>
          </p:nvPr>
        </p:nvSpPr>
        <p:spPr>
          <a:xfrm>
            <a:off x="0" y="1219200"/>
            <a:ext cx="5613400" cy="3048000"/>
          </a:xfrm>
        </p:spPr>
        <p:txBody>
          <a:bodyPr/>
          <a:lstStyle/>
          <a:p>
            <a:pPr marL="0" lvl="0" indent="0">
              <a:buNone/>
            </a:pPr>
            <a:r>
              <a:rPr lang="en-US" dirty="0" smtClean="0">
                <a:solidFill>
                  <a:srgbClr val="000000"/>
                </a:solidFill>
              </a:rPr>
              <a:t>CHARACTERISTICS:</a:t>
            </a:r>
          </a:p>
          <a:p>
            <a:pPr lvl="0"/>
            <a:r>
              <a:rPr lang="en-US" dirty="0" smtClean="0">
                <a:solidFill>
                  <a:srgbClr val="000000"/>
                </a:solidFill>
              </a:rPr>
              <a:t>Property </a:t>
            </a:r>
            <a:r>
              <a:rPr lang="en-US" dirty="0">
                <a:solidFill>
                  <a:srgbClr val="000000"/>
                </a:solidFill>
              </a:rPr>
              <a:t>Rights</a:t>
            </a:r>
          </a:p>
          <a:p>
            <a:pPr lvl="0"/>
            <a:r>
              <a:rPr lang="en-US" dirty="0">
                <a:solidFill>
                  <a:srgbClr val="000000"/>
                </a:solidFill>
              </a:rPr>
              <a:t>Profit Motive</a:t>
            </a:r>
          </a:p>
          <a:p>
            <a:pPr lvl="0"/>
            <a:r>
              <a:rPr lang="en-US" dirty="0">
                <a:solidFill>
                  <a:srgbClr val="000000"/>
                </a:solidFill>
              </a:rPr>
              <a:t>Open Opportunity</a:t>
            </a:r>
          </a:p>
          <a:p>
            <a:pPr lvl="0"/>
            <a:r>
              <a:rPr lang="en-US" dirty="0">
                <a:solidFill>
                  <a:srgbClr val="000000"/>
                </a:solidFill>
              </a:rPr>
              <a:t>Voluntary Exchange</a:t>
            </a:r>
          </a:p>
          <a:p>
            <a:pPr lvl="0"/>
            <a:r>
              <a:rPr lang="en-US" dirty="0">
                <a:solidFill>
                  <a:srgbClr val="000000"/>
                </a:solidFill>
              </a:rPr>
              <a:t>Competition</a:t>
            </a:r>
          </a:p>
          <a:p>
            <a:pPr algn="ctr">
              <a:buFontTx/>
              <a:buNone/>
            </a:pPr>
            <a:endParaRPr lang="en-US" altLang="en-US" b="1" dirty="0"/>
          </a:p>
        </p:txBody>
      </p:sp>
      <p:pic>
        <p:nvPicPr>
          <p:cNvPr id="3079" name="Picture 7" descr="http://www.ashp.cuny.edu/images/5b.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791200" y="1143000"/>
            <a:ext cx="3352800" cy="2228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1" name="Picture 9" descr="http://history.grand-forks.k12.nd.us/NDhistory/LessonImages/modified%20pics/Jamestow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341" y="4768850"/>
            <a:ext cx="3227388" cy="208915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http://library.thinkquest.org/20619/media/i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3400" y="3573462"/>
            <a:ext cx="3530600" cy="328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49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762000"/>
          </a:xfrm>
        </p:spPr>
        <p:txBody>
          <a:bodyPr/>
          <a:lstStyle/>
          <a:p>
            <a:r>
              <a:rPr lang="en-US" altLang="en-US" b="1" u="sng">
                <a:solidFill>
                  <a:srgbClr val="FF0000"/>
                </a:solidFill>
              </a:rPr>
              <a:t>The Role of the Consumer</a:t>
            </a:r>
          </a:p>
        </p:txBody>
      </p:sp>
      <p:sp>
        <p:nvSpPr>
          <p:cNvPr id="9219" name="Rectangle 3"/>
          <p:cNvSpPr>
            <a:spLocks noGrp="1" noChangeArrowheads="1"/>
          </p:cNvSpPr>
          <p:nvPr>
            <p:ph type="body" sz="half" idx="1"/>
          </p:nvPr>
        </p:nvSpPr>
        <p:spPr>
          <a:xfrm>
            <a:off x="304800" y="1371600"/>
            <a:ext cx="4572000" cy="4724400"/>
          </a:xfrm>
        </p:spPr>
        <p:txBody>
          <a:bodyPr/>
          <a:lstStyle/>
          <a:p>
            <a:pPr>
              <a:buFontTx/>
              <a:buNone/>
            </a:pPr>
            <a:r>
              <a:rPr lang="en-US" altLang="en-US" sz="2800">
                <a:sym typeface="Wingdings" pitchFamily="2" charset="2"/>
              </a:rPr>
              <a:t> </a:t>
            </a:r>
            <a:r>
              <a:rPr lang="en-US" altLang="en-US"/>
              <a:t>Consumers make their desires known through purchases</a:t>
            </a:r>
          </a:p>
          <a:p>
            <a:pPr>
              <a:buFontTx/>
              <a:buNone/>
            </a:pPr>
            <a:endParaRPr lang="en-US" altLang="en-US" sz="2800">
              <a:sym typeface="Wingdings" pitchFamily="2" charset="2"/>
            </a:endParaRPr>
          </a:p>
          <a:p>
            <a:pPr>
              <a:buFontTx/>
              <a:buNone/>
            </a:pPr>
            <a:r>
              <a:rPr lang="en-US" altLang="en-US" sz="2800">
                <a:sym typeface="Wingdings" pitchFamily="2" charset="2"/>
              </a:rPr>
              <a:t></a:t>
            </a:r>
            <a:r>
              <a:rPr lang="en-US" altLang="en-US"/>
              <a:t> Tells Producers:</a:t>
            </a:r>
          </a:p>
          <a:p>
            <a:pPr>
              <a:buFontTx/>
              <a:buNone/>
            </a:pPr>
            <a:r>
              <a:rPr lang="en-US" altLang="en-US"/>
              <a:t>	</a:t>
            </a:r>
            <a:r>
              <a:rPr lang="en-US" altLang="en-US">
                <a:sym typeface="Wingdings" pitchFamily="2" charset="2"/>
              </a:rPr>
              <a:t> </a:t>
            </a:r>
            <a:r>
              <a:rPr lang="en-US" altLang="en-US"/>
              <a:t>What to produce</a:t>
            </a:r>
          </a:p>
          <a:p>
            <a:pPr>
              <a:buFontTx/>
              <a:buNone/>
            </a:pPr>
            <a:r>
              <a:rPr lang="en-US" altLang="en-US"/>
              <a:t>	 </a:t>
            </a:r>
            <a:r>
              <a:rPr lang="en-US" altLang="en-US">
                <a:sym typeface="Wingdings" pitchFamily="2" charset="2"/>
              </a:rPr>
              <a:t></a:t>
            </a:r>
            <a:r>
              <a:rPr lang="en-US" altLang="en-US"/>
              <a:t> How much to produce</a:t>
            </a:r>
          </a:p>
        </p:txBody>
      </p:sp>
      <p:pic>
        <p:nvPicPr>
          <p:cNvPr id="9222" name="Picture 6" descr="http://www.apple.com/ipod/gallery/images/ipod03_200609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47800"/>
            <a:ext cx="3578225" cy="22352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fr.gizmodo.com/sony%20%20ps3.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886200"/>
            <a:ext cx="2447925" cy="273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044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 calcmode="lin" valueType="num">
                                      <p:cBhvr additive="base">
                                        <p:cTn id="25"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04800"/>
            <a:ext cx="7772400" cy="914400"/>
          </a:xfrm>
          <a:ln/>
          <a:extLst>
            <a:ext uri="{91240B29-F687-4F45-9708-019B960494DF}">
              <a14:hiddenLine xmlns:a14="http://schemas.microsoft.com/office/drawing/2010/main" w="9525">
                <a:solidFill>
                  <a:srgbClr val="000099"/>
                </a:solidFill>
                <a:miter lim="800000"/>
                <a:headEnd/>
                <a:tailEnd/>
              </a14:hiddenLine>
            </a:ext>
          </a:extLst>
        </p:spPr>
        <p:txBody>
          <a:bodyPr/>
          <a:lstStyle/>
          <a:p>
            <a:r>
              <a:rPr lang="en-US" altLang="en-US" b="1" u="sng">
                <a:solidFill>
                  <a:srgbClr val="FF0000"/>
                </a:solidFill>
              </a:rPr>
              <a:t>The Role of the Government</a:t>
            </a:r>
          </a:p>
        </p:txBody>
      </p:sp>
      <p:sp>
        <p:nvSpPr>
          <p:cNvPr id="10243" name="Rectangle 3"/>
          <p:cNvSpPr>
            <a:spLocks noGrp="1" noChangeArrowheads="1"/>
          </p:cNvSpPr>
          <p:nvPr>
            <p:ph type="body" sz="half" idx="1"/>
          </p:nvPr>
        </p:nvSpPr>
        <p:spPr>
          <a:xfrm>
            <a:off x="381000" y="1600200"/>
            <a:ext cx="4419600" cy="3276600"/>
          </a:xfrm>
        </p:spPr>
        <p:txBody>
          <a:bodyPr/>
          <a:lstStyle/>
          <a:p>
            <a:pPr>
              <a:buFont typeface="Wingdings" pitchFamily="2" charset="2"/>
              <a:buChar char="Ø"/>
            </a:pPr>
            <a:r>
              <a:rPr lang="en-US" altLang="en-US" b="1"/>
              <a:t>Educate Consumers</a:t>
            </a:r>
          </a:p>
          <a:p>
            <a:pPr lvl="1">
              <a:buFont typeface="Wingdings" pitchFamily="2" charset="2"/>
              <a:buChar char="Ø"/>
            </a:pPr>
            <a:r>
              <a:rPr lang="en-US" altLang="en-US" b="1" i="1"/>
              <a:t>Public Disclosure laws</a:t>
            </a:r>
          </a:p>
          <a:p>
            <a:pPr lvl="1">
              <a:buFont typeface="Wingdings" pitchFamily="2" charset="2"/>
              <a:buNone/>
            </a:pPr>
            <a:endParaRPr lang="en-US" altLang="en-US" b="1" i="1"/>
          </a:p>
          <a:p>
            <a:pPr>
              <a:buFont typeface="Wingdings" pitchFamily="2" charset="2"/>
              <a:buChar char="Ø"/>
            </a:pPr>
            <a:r>
              <a:rPr lang="en-US" altLang="en-US" b="1"/>
              <a:t>Protect the Health, Welfare &amp; safety of Society</a:t>
            </a:r>
          </a:p>
        </p:txBody>
      </p:sp>
      <p:pic>
        <p:nvPicPr>
          <p:cNvPr id="10246" name="Picture 6" descr="http://www.labelsourceonline.co.uk/ProdImages/Page003/est1_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495800"/>
            <a:ext cx="2819400" cy="1979613"/>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kerriesmyres.typepad.com/photos/uncategorized/lab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495800"/>
            <a:ext cx="3371850" cy="2011363"/>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www.bmwworld.com/images/warning_coffee_mu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524000"/>
            <a:ext cx="2060575" cy="245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45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 calcmode="lin" valueType="num">
                                      <p:cBhvr additive="base">
                                        <p:cTn id="11"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anim calcmode="lin" valueType="num">
                                      <p:cBhvr additive="base">
                                        <p:cTn id="17"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665"/>
            <a:ext cx="8382000" cy="1143000"/>
          </a:xfrm>
        </p:spPr>
        <p:txBody>
          <a:bodyPr/>
          <a:lstStyle/>
          <a:p>
            <a:r>
              <a:rPr lang="en-US" b="1" u="sng" dirty="0" smtClean="0"/>
              <a:t>STRUCTURED ACADEMIC DISCUSSION:</a:t>
            </a:r>
            <a:endParaRPr lang="en-US" b="1" u="sng" dirty="0"/>
          </a:p>
        </p:txBody>
      </p:sp>
      <p:sp>
        <p:nvSpPr>
          <p:cNvPr id="3" name="Content Placeholder 2"/>
          <p:cNvSpPr>
            <a:spLocks noGrp="1"/>
          </p:cNvSpPr>
          <p:nvPr>
            <p:ph sz="half" idx="1"/>
          </p:nvPr>
        </p:nvSpPr>
        <p:spPr>
          <a:xfrm>
            <a:off x="9832" y="1447800"/>
            <a:ext cx="3810000" cy="4114800"/>
          </a:xfrm>
        </p:spPr>
        <p:txBody>
          <a:bodyPr/>
          <a:lstStyle/>
          <a:p>
            <a:r>
              <a:rPr lang="en-US" dirty="0" smtClean="0"/>
              <a:t>The </a:t>
            </a:r>
            <a:r>
              <a:rPr lang="en-US" dirty="0" smtClean="0"/>
              <a:t>role of the consumer in the American Free Enterprise system is</a:t>
            </a:r>
            <a:r>
              <a:rPr lang="en-US" dirty="0" smtClean="0"/>
              <a:t> </a:t>
            </a:r>
            <a:r>
              <a:rPr lang="en-US" dirty="0" smtClean="0"/>
              <a:t>…</a:t>
            </a:r>
            <a:endParaRPr lang="en-US" dirty="0"/>
          </a:p>
        </p:txBody>
      </p:sp>
      <p:sp>
        <p:nvSpPr>
          <p:cNvPr id="4" name="Content Placeholder 3"/>
          <p:cNvSpPr>
            <a:spLocks noGrp="1"/>
          </p:cNvSpPr>
          <p:nvPr>
            <p:ph sz="half" idx="2"/>
          </p:nvPr>
        </p:nvSpPr>
        <p:spPr>
          <a:xfrm>
            <a:off x="5334000" y="1447800"/>
            <a:ext cx="3810000" cy="4114800"/>
          </a:xfrm>
        </p:spPr>
        <p:txBody>
          <a:bodyPr/>
          <a:lstStyle/>
          <a:p>
            <a:r>
              <a:rPr lang="en-US" dirty="0" smtClean="0"/>
              <a:t>The role of the government in the American Free Enterprise system is </a:t>
            </a:r>
            <a:r>
              <a:rPr lang="en-US" dirty="0" smtClean="0"/>
              <a:t> </a:t>
            </a:r>
            <a:r>
              <a:rPr lang="en-US" dirty="0" smtClean="0"/>
              <a:t>…</a:t>
            </a:r>
            <a:endParaRPr lang="en-US" dirty="0"/>
          </a:p>
        </p:txBody>
      </p:sp>
    </p:spTree>
    <p:extLst>
      <p:ext uri="{BB962C8B-B14F-4D97-AF65-F5344CB8AC3E}">
        <p14:creationId xmlns:p14="http://schemas.microsoft.com/office/powerpoint/2010/main" val="1323587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304800"/>
            <a:ext cx="8534400" cy="1447800"/>
          </a:xfrm>
        </p:spPr>
        <p:txBody>
          <a:bodyPr/>
          <a:lstStyle/>
          <a:p>
            <a:r>
              <a:rPr lang="en-US" altLang="en-US" sz="4000" b="1">
                <a:solidFill>
                  <a:srgbClr val="800080"/>
                </a:solidFill>
              </a:rPr>
              <a:t>Section 2:  Promoting Growth &amp; Stability</a:t>
            </a:r>
          </a:p>
        </p:txBody>
      </p:sp>
      <p:sp>
        <p:nvSpPr>
          <p:cNvPr id="12291" name="Rectangle 3"/>
          <p:cNvSpPr>
            <a:spLocks noGrp="1" noChangeArrowheads="1"/>
          </p:cNvSpPr>
          <p:nvPr>
            <p:ph type="body" sz="half" idx="1"/>
          </p:nvPr>
        </p:nvSpPr>
        <p:spPr>
          <a:xfrm>
            <a:off x="304800" y="1981200"/>
            <a:ext cx="4191000" cy="1828800"/>
          </a:xfrm>
        </p:spPr>
        <p:txBody>
          <a:bodyPr/>
          <a:lstStyle/>
          <a:p>
            <a:pPr marL="455613" indent="-455613" algn="ctr">
              <a:buFontTx/>
              <a:buNone/>
            </a:pPr>
            <a:r>
              <a:rPr lang="en-US" altLang="en-US" sz="3200" b="1" u="sng"/>
              <a:t>Macroeconomics</a:t>
            </a:r>
          </a:p>
          <a:p>
            <a:pPr marL="455613" indent="-455613">
              <a:buFontTx/>
              <a:buNone/>
            </a:pPr>
            <a:r>
              <a:rPr lang="en-US" altLang="en-US" sz="3200" b="1">
                <a:sym typeface="Wingdings" pitchFamily="2" charset="2"/>
              </a:rPr>
              <a:t> </a:t>
            </a:r>
            <a:r>
              <a:rPr lang="en-US" altLang="en-US" sz="3200"/>
              <a:t>Deals with the entire  economy.</a:t>
            </a:r>
          </a:p>
        </p:txBody>
      </p:sp>
      <p:sp>
        <p:nvSpPr>
          <p:cNvPr id="12292" name="Rectangle 4"/>
          <p:cNvSpPr>
            <a:spLocks noGrp="1" noChangeArrowheads="1"/>
          </p:cNvSpPr>
          <p:nvPr>
            <p:ph type="body" sz="half" idx="2"/>
          </p:nvPr>
        </p:nvSpPr>
        <p:spPr>
          <a:xfrm>
            <a:off x="4648200" y="1981200"/>
            <a:ext cx="4191000" cy="1828800"/>
          </a:xfrm>
        </p:spPr>
        <p:txBody>
          <a:bodyPr/>
          <a:lstStyle/>
          <a:p>
            <a:pPr marL="455613" indent="-455613" algn="ctr">
              <a:buFontTx/>
              <a:buNone/>
            </a:pPr>
            <a:r>
              <a:rPr lang="en-US" altLang="en-US" sz="3200" b="1" u="sng"/>
              <a:t>Microeconomics</a:t>
            </a:r>
          </a:p>
          <a:p>
            <a:pPr marL="455613" indent="-455613">
              <a:buFontTx/>
              <a:buNone/>
            </a:pPr>
            <a:r>
              <a:rPr lang="en-US" altLang="en-US" sz="3200" b="1">
                <a:sym typeface="Wingdings" pitchFamily="2" charset="2"/>
              </a:rPr>
              <a:t> Deals with specific markets</a:t>
            </a:r>
          </a:p>
        </p:txBody>
      </p:sp>
      <p:pic>
        <p:nvPicPr>
          <p:cNvPr id="12294" name="Picture 6" descr="http://www.tinytechjobs.com/images/us-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86200"/>
            <a:ext cx="3886200" cy="267176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www.moultrienissan.com/images/nissan_sto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267200"/>
            <a:ext cx="3890963" cy="2141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294"/>
                                        </p:tgtEl>
                                        <p:attrNameLst>
                                          <p:attrName>style.visibility</p:attrName>
                                        </p:attrNameLst>
                                      </p:cBhvr>
                                      <p:to>
                                        <p:strVal val="visible"/>
                                      </p:to>
                                    </p:set>
                                    <p:anim calcmode="lin" valueType="num">
                                      <p:cBhvr additive="base">
                                        <p:cTn id="19" dur="500" fill="hold"/>
                                        <p:tgtEl>
                                          <p:spTgt spid="12294"/>
                                        </p:tgtEl>
                                        <p:attrNameLst>
                                          <p:attrName>ppt_x</p:attrName>
                                        </p:attrNameLst>
                                      </p:cBhvr>
                                      <p:tavLst>
                                        <p:tav tm="0">
                                          <p:val>
                                            <p:strVal val="0-#ppt_w/2"/>
                                          </p:val>
                                        </p:tav>
                                        <p:tav tm="100000">
                                          <p:val>
                                            <p:strVal val="#ppt_x"/>
                                          </p:val>
                                        </p:tav>
                                      </p:tavLst>
                                    </p:anim>
                                    <p:anim calcmode="lin" valueType="num">
                                      <p:cBhvr additive="base">
                                        <p:cTn id="20"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2">
                                            <p:txEl>
                                              <p:pRg st="0" end="0"/>
                                            </p:txEl>
                                          </p:spTgt>
                                        </p:tgtEl>
                                        <p:attrNameLst>
                                          <p:attrName>style.visibility</p:attrName>
                                        </p:attrNameLst>
                                      </p:cBhvr>
                                      <p:to>
                                        <p:strVal val="visible"/>
                                      </p:to>
                                    </p:set>
                                    <p:anim calcmode="lin" valueType="num">
                                      <p:cBhvr additive="base">
                                        <p:cTn id="25" dur="500" fill="hold"/>
                                        <p:tgtEl>
                                          <p:spTgt spid="12292">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92">
                                            <p:txEl>
                                              <p:pRg st="1" end="1"/>
                                            </p:txEl>
                                          </p:spTgt>
                                        </p:tgtEl>
                                        <p:attrNameLst>
                                          <p:attrName>style.visibility</p:attrName>
                                        </p:attrNameLst>
                                      </p:cBhvr>
                                      <p:to>
                                        <p:strVal val="visible"/>
                                      </p:to>
                                    </p:set>
                                    <p:anim calcmode="lin" valueType="num">
                                      <p:cBhvr additive="base">
                                        <p:cTn id="31" dur="500" fill="hold"/>
                                        <p:tgtEl>
                                          <p:spTgt spid="12292">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2296"/>
                                        </p:tgtEl>
                                        <p:attrNameLst>
                                          <p:attrName>style.visibility</p:attrName>
                                        </p:attrNameLst>
                                      </p:cBhvr>
                                      <p:to>
                                        <p:strVal val="visible"/>
                                      </p:to>
                                    </p:set>
                                    <p:anim calcmode="lin" valueType="num">
                                      <p:cBhvr additive="base">
                                        <p:cTn id="37" dur="500" fill="hold"/>
                                        <p:tgtEl>
                                          <p:spTgt spid="12296"/>
                                        </p:tgtEl>
                                        <p:attrNameLst>
                                          <p:attrName>ppt_x</p:attrName>
                                        </p:attrNameLst>
                                      </p:cBhvr>
                                      <p:tavLst>
                                        <p:tav tm="0">
                                          <p:val>
                                            <p:strVal val="0-#ppt_w/2"/>
                                          </p:val>
                                        </p:tav>
                                        <p:tav tm="100000">
                                          <p:val>
                                            <p:strVal val="#ppt_x"/>
                                          </p:val>
                                        </p:tav>
                                      </p:tavLst>
                                    </p:anim>
                                    <p:anim calcmode="lin" valueType="num">
                                      <p:cBhvr additive="base">
                                        <p:cTn id="38" dur="500" fill="hold"/>
                                        <p:tgtEl>
                                          <p:spTgt spid="122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P spid="1229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762000"/>
          </a:xfrm>
        </p:spPr>
        <p:txBody>
          <a:bodyPr/>
          <a:lstStyle/>
          <a:p>
            <a:r>
              <a:rPr lang="en-US" altLang="en-US" b="1" u="sng">
                <a:solidFill>
                  <a:srgbClr val="800080"/>
                </a:solidFill>
              </a:rPr>
              <a:t>Tracking Business Cycles</a:t>
            </a:r>
          </a:p>
        </p:txBody>
      </p:sp>
      <p:sp>
        <p:nvSpPr>
          <p:cNvPr id="13315" name="Rectangle 3"/>
          <p:cNvSpPr>
            <a:spLocks noGrp="1" noChangeArrowheads="1"/>
          </p:cNvSpPr>
          <p:nvPr>
            <p:ph type="body" sz="half" idx="1"/>
          </p:nvPr>
        </p:nvSpPr>
        <p:spPr>
          <a:xfrm>
            <a:off x="381000" y="1371600"/>
            <a:ext cx="3962400" cy="2971800"/>
          </a:xfrm>
        </p:spPr>
        <p:txBody>
          <a:bodyPr/>
          <a:lstStyle/>
          <a:p>
            <a:pPr marL="455613" indent="-455613" algn="ctr">
              <a:buFontTx/>
              <a:buNone/>
            </a:pPr>
            <a:r>
              <a:rPr lang="en-US" altLang="en-US" b="1" u="sng">
                <a:solidFill>
                  <a:srgbClr val="FF0000"/>
                </a:solidFill>
              </a:rPr>
              <a:t>Gross Domestic Product</a:t>
            </a:r>
            <a:r>
              <a:rPr lang="en-US" altLang="en-US" b="1">
                <a:solidFill>
                  <a:srgbClr val="FF0000"/>
                </a:solidFill>
              </a:rPr>
              <a:t> (GDP)</a:t>
            </a:r>
          </a:p>
          <a:p>
            <a:pPr marL="455613" indent="-455613">
              <a:buFontTx/>
              <a:buNone/>
            </a:pPr>
            <a:endParaRPr lang="en-US" altLang="en-US" sz="1400" b="1">
              <a:sym typeface="Wingdings" pitchFamily="2" charset="2"/>
            </a:endParaRPr>
          </a:p>
          <a:p>
            <a:pPr marL="455613" indent="-455613">
              <a:buFontTx/>
              <a:buNone/>
            </a:pPr>
            <a:r>
              <a:rPr lang="en-US" altLang="en-US" b="1">
                <a:sym typeface="Wingdings" pitchFamily="2" charset="2"/>
              </a:rPr>
              <a:t> </a:t>
            </a:r>
            <a:r>
              <a:rPr lang="en-US" altLang="en-US" b="1"/>
              <a:t>Total of all G &amp; S produced within a country’s border</a:t>
            </a:r>
          </a:p>
        </p:txBody>
      </p:sp>
      <p:sp>
        <p:nvSpPr>
          <p:cNvPr id="13316" name="Rectangle 4"/>
          <p:cNvSpPr>
            <a:spLocks noGrp="1" noChangeArrowheads="1"/>
          </p:cNvSpPr>
          <p:nvPr>
            <p:ph type="body" sz="half" idx="2"/>
          </p:nvPr>
        </p:nvSpPr>
        <p:spPr>
          <a:xfrm>
            <a:off x="4572000" y="1371600"/>
            <a:ext cx="4191000" cy="2362200"/>
          </a:xfrm>
        </p:spPr>
        <p:txBody>
          <a:bodyPr/>
          <a:lstStyle/>
          <a:p>
            <a:pPr algn="ctr">
              <a:buFontTx/>
              <a:buNone/>
            </a:pPr>
            <a:r>
              <a:rPr lang="en-US" altLang="en-US" sz="3200" b="1" u="sng">
                <a:solidFill>
                  <a:srgbClr val="000099"/>
                </a:solidFill>
              </a:rPr>
              <a:t>Business Cycle</a:t>
            </a:r>
          </a:p>
          <a:p>
            <a:pPr>
              <a:buFontTx/>
              <a:buNone/>
            </a:pPr>
            <a:r>
              <a:rPr lang="en-US" altLang="en-US" b="1">
                <a:sym typeface="Wingdings" pitchFamily="2" charset="2"/>
              </a:rPr>
              <a:t></a:t>
            </a:r>
            <a:r>
              <a:rPr lang="en-US" altLang="en-US" sz="3200"/>
              <a:t> Graph showing the ups and downs of GDP</a:t>
            </a:r>
          </a:p>
        </p:txBody>
      </p:sp>
      <p:pic>
        <p:nvPicPr>
          <p:cNvPr id="13318" name="Picture 6" descr="http://encyclopedia.quickseek.com/images/Business_cycle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810000"/>
            <a:ext cx="4071938" cy="2770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calcmode="lin" valueType="num">
                                      <p:cBhvr additive="base">
                                        <p:cTn id="13"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6">
                                            <p:txEl>
                                              <p:pRg st="0" end="0"/>
                                            </p:txEl>
                                          </p:spTgt>
                                        </p:tgtEl>
                                        <p:attrNameLst>
                                          <p:attrName>style.visibility</p:attrName>
                                        </p:attrNameLst>
                                      </p:cBhvr>
                                      <p:to>
                                        <p:strVal val="visible"/>
                                      </p:to>
                                    </p:set>
                                    <p:anim calcmode="lin" valueType="num">
                                      <p:cBhvr additive="base">
                                        <p:cTn id="19" dur="500" fill="hold"/>
                                        <p:tgtEl>
                                          <p:spTgt spid="1331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6">
                                            <p:txEl>
                                              <p:pRg st="1" end="1"/>
                                            </p:txEl>
                                          </p:spTgt>
                                        </p:tgtEl>
                                        <p:attrNameLst>
                                          <p:attrName>style.visibility</p:attrName>
                                        </p:attrNameLst>
                                      </p:cBhvr>
                                      <p:to>
                                        <p:strVal val="visible"/>
                                      </p:to>
                                    </p:set>
                                    <p:anim calcmode="lin" valueType="num">
                                      <p:cBhvr additive="base">
                                        <p:cTn id="25" dur="500" fill="hold"/>
                                        <p:tgtEl>
                                          <p:spTgt spid="13316">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3318"/>
                                        </p:tgtEl>
                                        <p:attrNameLst>
                                          <p:attrName>style.visibility</p:attrName>
                                        </p:attrNameLst>
                                      </p:cBhvr>
                                      <p:to>
                                        <p:strVal val="visible"/>
                                      </p:to>
                                    </p:set>
                                    <p:anim calcmode="lin" valueType="num">
                                      <p:cBhvr additive="base">
                                        <p:cTn id="31" dur="500" fill="hold"/>
                                        <p:tgtEl>
                                          <p:spTgt spid="13318"/>
                                        </p:tgtEl>
                                        <p:attrNameLst>
                                          <p:attrName>ppt_x</p:attrName>
                                        </p:attrNameLst>
                                      </p:cBhvr>
                                      <p:tavLst>
                                        <p:tav tm="0">
                                          <p:val>
                                            <p:strVal val="0-#ppt_w/2"/>
                                          </p:val>
                                        </p:tav>
                                        <p:tav tm="100000">
                                          <p:val>
                                            <p:strVal val="#ppt_x"/>
                                          </p:val>
                                        </p:tav>
                                      </p:tavLst>
                                    </p:anim>
                                    <p:anim calcmode="lin" valueType="num">
                                      <p:cBhvr additive="base">
                                        <p:cTn id="32" dur="500" fill="hold"/>
                                        <p:tgtEl>
                                          <p:spTgt spid="133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P spid="1331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665"/>
            <a:ext cx="8382000" cy="1143000"/>
          </a:xfrm>
        </p:spPr>
        <p:txBody>
          <a:bodyPr/>
          <a:lstStyle/>
          <a:p>
            <a:r>
              <a:rPr lang="en-US" b="1" u="sng" dirty="0" smtClean="0"/>
              <a:t>STRUCTURED ACADEMIC DISCUSSION:</a:t>
            </a:r>
            <a:endParaRPr lang="en-US" b="1" u="sng" dirty="0"/>
          </a:p>
        </p:txBody>
      </p:sp>
      <p:sp>
        <p:nvSpPr>
          <p:cNvPr id="3" name="Content Placeholder 2"/>
          <p:cNvSpPr>
            <a:spLocks noGrp="1"/>
          </p:cNvSpPr>
          <p:nvPr>
            <p:ph sz="half" idx="1"/>
          </p:nvPr>
        </p:nvSpPr>
        <p:spPr>
          <a:xfrm>
            <a:off x="9832" y="1447800"/>
            <a:ext cx="3810000" cy="4114800"/>
          </a:xfrm>
        </p:spPr>
        <p:txBody>
          <a:bodyPr/>
          <a:lstStyle/>
          <a:p>
            <a:r>
              <a:rPr lang="en-US" dirty="0" smtClean="0"/>
              <a:t>The difference between macroeconomics and microeconomics is …</a:t>
            </a:r>
            <a:endParaRPr lang="en-US" dirty="0"/>
          </a:p>
        </p:txBody>
      </p:sp>
      <p:sp>
        <p:nvSpPr>
          <p:cNvPr id="4" name="Content Placeholder 3"/>
          <p:cNvSpPr>
            <a:spLocks noGrp="1"/>
          </p:cNvSpPr>
          <p:nvPr>
            <p:ph sz="half" idx="2"/>
          </p:nvPr>
        </p:nvSpPr>
        <p:spPr>
          <a:xfrm>
            <a:off x="5334000" y="1447800"/>
            <a:ext cx="3810000" cy="4114800"/>
          </a:xfrm>
        </p:spPr>
        <p:txBody>
          <a:bodyPr/>
          <a:lstStyle/>
          <a:p>
            <a:r>
              <a:rPr lang="en-US" dirty="0" smtClean="0"/>
              <a:t>GDP is …</a:t>
            </a:r>
            <a:endParaRPr lang="en-US" dirty="0"/>
          </a:p>
        </p:txBody>
      </p:sp>
    </p:spTree>
    <p:extLst>
      <p:ext uri="{BB962C8B-B14F-4D97-AF65-F5344CB8AC3E}">
        <p14:creationId xmlns:p14="http://schemas.microsoft.com/office/powerpoint/2010/main" val="2900539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1730</TotalTime>
  <Words>471</Words>
  <Application>Microsoft Office PowerPoint</Application>
  <PresentationFormat>On-screen Show (4:3)</PresentationFormat>
  <Paragraphs>105</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Default Design</vt:lpstr>
      <vt:lpstr>12_TP030004031</vt:lpstr>
      <vt:lpstr>Monday September 14, 2015 Mr. Goblirsch – Economics</vt:lpstr>
      <vt:lpstr>Chapter 3:  American Free Enterprise</vt:lpstr>
      <vt:lpstr>PRIOR KNOWLEDGE: Benefits of Free Enterprise</vt:lpstr>
      <vt:lpstr>The Role of the Consumer</vt:lpstr>
      <vt:lpstr>The Role of the Government</vt:lpstr>
      <vt:lpstr>STRUCTURED ACADEMIC DISCUSSION:</vt:lpstr>
      <vt:lpstr>Section 2:  Promoting Growth &amp; Stability</vt:lpstr>
      <vt:lpstr>Tracking Business Cycles</vt:lpstr>
      <vt:lpstr>STRUCTURED ACADEMIC DISCUSSION:</vt:lpstr>
      <vt:lpstr>Promoting Economic Strength</vt:lpstr>
      <vt:lpstr>Technology &amp; Productivity</vt:lpstr>
      <vt:lpstr>Negative Effects of Regulation</vt:lpstr>
      <vt:lpstr>STRUCTURED ACADEMIC DISCUSSION:</vt:lpstr>
      <vt:lpstr>Section 3:  Providing Public Goods</vt:lpstr>
      <vt:lpstr>Positive Externalities  a beneficial side effect of economic activity</vt:lpstr>
      <vt:lpstr>Negative Externality:    _____________________________________________</vt:lpstr>
      <vt:lpstr>Negative Externality:   a harmful side effect of economic activity</vt:lpstr>
      <vt:lpstr>EXTERNALITIES</vt:lpstr>
      <vt:lpstr>CLOSURE:  Chapter 3 Vocab Boxes</vt:lpstr>
    </vt:vector>
  </TitlesOfParts>
  <Company>Modesto City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American Free Enterprise</dc:title>
  <dc:creator>Muncrief.d</dc:creator>
  <cp:lastModifiedBy>cgoblirsch</cp:lastModifiedBy>
  <cp:revision>25</cp:revision>
  <dcterms:created xsi:type="dcterms:W3CDTF">2007-01-30T15:44:58Z</dcterms:created>
  <dcterms:modified xsi:type="dcterms:W3CDTF">2015-09-14T15:42:54Z</dcterms:modified>
</cp:coreProperties>
</file>