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74" r:id="rId2"/>
    <p:sldMasterId id="2147483787" r:id="rId3"/>
  </p:sldMasterIdLst>
  <p:sldIdLst>
    <p:sldId id="286" r:id="rId4"/>
    <p:sldId id="306" r:id="rId5"/>
    <p:sldId id="307" r:id="rId6"/>
    <p:sldId id="308" r:id="rId7"/>
    <p:sldId id="304" r:id="rId8"/>
    <p:sldId id="309" r:id="rId9"/>
    <p:sldId id="310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CC9900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8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596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ChangeArrowheads="1"/>
          </p:cNvSpPr>
          <p:nvPr/>
        </p:nvSpPr>
        <p:spPr bwMode="auto">
          <a:xfrm>
            <a:off x="3276600" y="0"/>
            <a:ext cx="2552700" cy="9017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219200"/>
            <a:ext cx="7543800" cy="1752600"/>
          </a:xfrm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CC00"/>
                </a:solidFill>
              </a14:hiddenFill>
            </a:ext>
          </a:extLst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43930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3048000"/>
            <a:ext cx="7543800" cy="8382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buFontTx/>
              <a:buNone/>
              <a:defRPr sz="3600" i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39301" name="Rectangle 5"/>
          <p:cNvSpPr>
            <a:spLocks noChangeArrowheads="1"/>
          </p:cNvSpPr>
          <p:nvPr/>
        </p:nvSpPr>
        <p:spPr bwMode="auto">
          <a:xfrm>
            <a:off x="0" y="6248400"/>
            <a:ext cx="9144000" cy="609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B1E7D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</a:endParaRPr>
          </a:p>
        </p:txBody>
      </p:sp>
      <p:graphicFrame>
        <p:nvGraphicFramePr>
          <p:cNvPr id="439302" name="Object 6"/>
          <p:cNvGraphicFramePr>
            <a:graphicFrameLocks noChangeAspect="1"/>
          </p:cNvGraphicFramePr>
          <p:nvPr/>
        </p:nvGraphicFramePr>
        <p:xfrm>
          <a:off x="8216900" y="6261100"/>
          <a:ext cx="9144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Picture" r:id="rId3" imgW="2331720" imgH="1490472" progId="Word.Picture.8">
                  <p:embed/>
                </p:oleObj>
              </mc:Choice>
              <mc:Fallback>
                <p:oleObj name="Picture" r:id="rId3" imgW="2331720" imgH="149047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16900" y="6261100"/>
                        <a:ext cx="914400" cy="5842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3A066A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303" name="Rectangle 7"/>
          <p:cNvSpPr>
            <a:spLocks noChangeArrowheads="1"/>
          </p:cNvSpPr>
          <p:nvPr/>
        </p:nvSpPr>
        <p:spPr bwMode="auto">
          <a:xfrm>
            <a:off x="8215313" y="6262688"/>
            <a:ext cx="898525" cy="569912"/>
          </a:xfrm>
          <a:prstGeom prst="rect">
            <a:avLst/>
          </a:prstGeom>
          <a:noFill/>
          <a:ln w="9525">
            <a:solidFill>
              <a:srgbClr val="3A066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9304" name="Text Box 8"/>
          <p:cNvSpPr txBox="1">
            <a:spLocks noChangeArrowheads="1"/>
          </p:cNvSpPr>
          <p:nvPr/>
        </p:nvSpPr>
        <p:spPr bwMode="auto">
          <a:xfrm>
            <a:off x="3646488" y="517525"/>
            <a:ext cx="1809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altLang="en-US" sz="1600" b="1" smtClean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Presentation Pro</a:t>
            </a:r>
            <a:endParaRPr lang="en-US" altLang="en-US" sz="300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101169"/>
      </p:ext>
    </p:extLst>
  </p:cSld>
  <p:clrMapOvr>
    <a:masterClrMapping/>
  </p:clrMapOvr>
  <p:transition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3280"/>
      </p:ext>
    </p:extLst>
  </p:cSld>
  <p:clrMapOvr>
    <a:masterClrMapping/>
  </p:clrMapOvr>
  <p:transition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9700460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90600"/>
            <a:ext cx="4229100" cy="189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229100" cy="1895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05788"/>
      </p:ext>
    </p:extLst>
  </p:cSld>
  <p:clrMapOvr>
    <a:masterClrMapping/>
  </p:clrMapOvr>
  <p:transition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838093"/>
      </p:ext>
    </p:extLst>
  </p:cSld>
  <p:clrMapOvr>
    <a:masterClrMapping/>
  </p:clrMapOvr>
  <p:transition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05999"/>
      </p:ext>
    </p:extLst>
  </p:cSld>
  <p:clrMapOvr>
    <a:masterClrMapping/>
  </p:clrMapOvr>
  <p:transition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4977686"/>
      </p:ext>
    </p:extLst>
  </p:cSld>
  <p:clrMapOvr>
    <a:masterClrMapping/>
  </p:clrMapOvr>
  <p:transition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14523948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10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876344"/>
      </p:ext>
    </p:extLst>
  </p:cSld>
  <p:clrMapOvr>
    <a:masterClrMapping/>
  </p:clrMapOvr>
  <p:transition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663672"/>
      </p:ext>
    </p:extLst>
  </p:cSld>
  <p:clrMapOvr>
    <a:masterClrMapping/>
  </p:clrMapOvr>
  <p:transition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193675"/>
            <a:ext cx="2152650" cy="2692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93675"/>
            <a:ext cx="6305550" cy="2692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12433"/>
      </p:ext>
    </p:extLst>
  </p:cSld>
  <p:clrMapOvr>
    <a:masterClrMapping/>
  </p:clrMapOvr>
  <p:transition>
    <p:wipe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93675"/>
            <a:ext cx="8382000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990600"/>
            <a:ext cx="4229100" cy="189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990600"/>
            <a:ext cx="4229100" cy="18954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23473"/>
      </p:ext>
    </p:extLst>
  </p:cSld>
  <p:clrMapOvr>
    <a:masterClrMapping/>
  </p:clrMapOvr>
  <p:transition>
    <p:wipe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32658-D351-4E6E-992F-AB88056EFE3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2437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244AC-10AE-4165-8E07-BBA8D498FAD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7429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6DEB2-F290-4AF7-BF34-6ADAED58D09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325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0DA48-1504-4CB3-867F-CA01ED5CCF4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48006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FE256-517C-48C5-BC7C-0E4C528C060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1230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865F32-A35E-4A52-8BED-FAE14E53219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456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29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09DA9-F8E4-4889-9453-45F0D960538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0292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EFC0F-5E81-4511-8866-6D19B65923F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634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B62A1-08E7-4C90-8AD7-6BA2464C408A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1840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D292-6FC8-47EE-BD22-28FBDA50CCB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3083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C65EA-6ACD-4944-9596-77017278FA7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2099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ABA0B8-9C2E-4CBF-B752-603D17980A6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2263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DD85BDC-4D9A-4ACC-889B-59FBD0FA947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095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6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7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41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11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06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8/28/2014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7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827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8275" name="Picture 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2350"/>
            <a:ext cx="9144000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38276" name="Picture 4"/>
          <p:cNvPicPr preferRelativeResize="0"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8113" y="6369050"/>
            <a:ext cx="28797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827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90600"/>
            <a:ext cx="8610600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81320" dir="2319588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 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4382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93675"/>
            <a:ext cx="83820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38279" name="Rectangle 7"/>
          <p:cNvSpPr>
            <a:spLocks noChangeArrowheads="1"/>
          </p:cNvSpPr>
          <p:nvPr/>
        </p:nvSpPr>
        <p:spPr bwMode="auto">
          <a:xfrm>
            <a:off x="0" y="6373813"/>
            <a:ext cx="1214438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000000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eaLnBrk="0" hangingPunct="0">
              <a:spcBef>
                <a:spcPct val="20000"/>
              </a:spcBef>
            </a:pPr>
            <a:r>
              <a:rPr lang="en-US" altLang="en-US" sz="1400" b="1" smtClean="0">
                <a:solidFill>
                  <a:srgbClr val="FFFFFF"/>
                </a:solidFill>
                <a:latin typeface="Arial" charset="0"/>
              </a:rPr>
              <a:t>Chapter 2</a:t>
            </a:r>
          </a:p>
        </p:txBody>
      </p:sp>
      <p:sp>
        <p:nvSpPr>
          <p:cNvPr id="438280" name="Rectangle 8"/>
          <p:cNvSpPr>
            <a:spLocks noChangeArrowheads="1"/>
          </p:cNvSpPr>
          <p:nvPr/>
        </p:nvSpPr>
        <p:spPr bwMode="auto">
          <a:xfrm>
            <a:off x="1408113" y="6373813"/>
            <a:ext cx="2878137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1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eaLnBrk="0" hangingPunct="0">
              <a:spcBef>
                <a:spcPct val="20000"/>
              </a:spcBef>
            </a:pPr>
            <a:r>
              <a:rPr lang="en-US" altLang="en-US" sz="1400" b="1" smtClean="0">
                <a:solidFill>
                  <a:srgbClr val="FFFFFF"/>
                </a:solidFill>
                <a:latin typeface="Arial" charset="0"/>
              </a:rPr>
              <a:t>Section</a:t>
            </a:r>
          </a:p>
        </p:txBody>
      </p:sp>
      <p:sp>
        <p:nvSpPr>
          <p:cNvPr id="438281" name="Line 9"/>
          <p:cNvSpPr>
            <a:spLocks noChangeShapeType="1"/>
          </p:cNvSpPr>
          <p:nvPr/>
        </p:nvSpPr>
        <p:spPr bwMode="auto">
          <a:xfrm>
            <a:off x="4552950" y="6584950"/>
            <a:ext cx="113665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8282" name="Line 10"/>
          <p:cNvSpPr>
            <a:spLocks noChangeShapeType="1"/>
          </p:cNvSpPr>
          <p:nvPr/>
        </p:nvSpPr>
        <p:spPr bwMode="auto">
          <a:xfrm>
            <a:off x="1409700" y="6597650"/>
            <a:ext cx="276225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8283" name="Line 11"/>
          <p:cNvSpPr>
            <a:spLocks noChangeShapeType="1"/>
          </p:cNvSpPr>
          <p:nvPr/>
        </p:nvSpPr>
        <p:spPr bwMode="auto">
          <a:xfrm flipH="1">
            <a:off x="0" y="6604000"/>
            <a:ext cx="1206500" cy="0"/>
          </a:xfrm>
          <a:prstGeom prst="line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buFontTx/>
              <a:buChar char="•"/>
            </a:pPr>
            <a:endParaRPr kumimoji="1" lang="en-US" sz="3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8284" name="Text Box 12"/>
          <p:cNvSpPr txBox="1">
            <a:spLocks noChangeArrowheads="1"/>
          </p:cNvSpPr>
          <p:nvPr/>
        </p:nvSpPr>
        <p:spPr bwMode="auto">
          <a:xfrm>
            <a:off x="4543425" y="6373813"/>
            <a:ext cx="9144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tx1"/>
                    </a:gs>
                    <a:gs pos="100000">
                      <a:srgbClr val="1E74D2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r" eaLnBrk="0" hangingPunct="0">
              <a:spcBef>
                <a:spcPct val="20000"/>
              </a:spcBef>
            </a:pPr>
            <a:r>
              <a:rPr lang="en-US" altLang="en-US" sz="1400" b="1" smtClean="0">
                <a:solidFill>
                  <a:srgbClr val="FFFFFF"/>
                </a:solidFill>
                <a:latin typeface="Arial" charset="0"/>
              </a:rPr>
              <a:t>Main Menu</a:t>
            </a:r>
          </a:p>
        </p:txBody>
      </p:sp>
    </p:spTree>
    <p:extLst>
      <p:ext uri="{BB962C8B-B14F-4D97-AF65-F5344CB8AC3E}">
        <p14:creationId xmlns:p14="http://schemas.microsoft.com/office/powerpoint/2010/main" val="2222249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8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8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38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38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38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38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7" grpId="0" build="p" bldLvl="5" autoUpdateAnimBg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82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827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82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827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82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827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82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43827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38278" grpId="0" autoUpdateAnimBg="0"/>
    </p:bld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32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buClr>
          <a:srgbClr val="1E74D2"/>
        </a:buClr>
        <a:buChar char="•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0066CC"/>
        </a:buClr>
        <a:buChar char="–"/>
        <a:defRPr kumimoji="1" sz="2400" b="1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0066CC"/>
        </a:buClr>
        <a:buChar char="•"/>
        <a:defRPr kumimoji="1" sz="2400" b="1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lr>
          <a:srgbClr val="1E74D2"/>
        </a:buClr>
        <a:buChar char="–"/>
        <a:defRPr kumimoji="1" sz="2400" b="1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0" fontAlgn="base" hangingPunct="0">
        <a:lnSpc>
          <a:spcPct val="75000"/>
        </a:lnSpc>
        <a:spcBef>
          <a:spcPct val="30000"/>
        </a:spcBef>
        <a:spcAft>
          <a:spcPct val="0"/>
        </a:spcAft>
        <a:buChar char="»"/>
        <a:defRPr kumimoji="1" sz="1600">
          <a:solidFill>
            <a:srgbClr val="000000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smtClean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3FFAC3C-19EF-4421-9B5B-00A72E0441C2}" type="slidenum">
              <a:rPr lang="en-US" altLang="en-US" smtClean="0">
                <a:solidFill>
                  <a:srgbClr val="000000"/>
                </a:solidFill>
                <a:latin typeface="Times New Roman" charset="0"/>
              </a:rPr>
              <a:pPr/>
              <a:t>‹#›</a:t>
            </a:fld>
            <a:endParaRPr lang="en-US" altLang="en-US" smtClean="0">
              <a:solidFill>
                <a:srgbClr val="000000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22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wmf"/><Relationship Id="rId7" Type="http://schemas.openxmlformats.org/officeDocument/2006/relationships/image" Target="../media/image11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ritage.org/" TargetMode="External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Thursday August 28,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</a:t>
            </a:r>
            <a:r>
              <a:rPr lang="en-US" sz="2000" dirty="0" smtClean="0"/>
              <a:t>Analyze 2 opinions about Capitalism, and explain why most “modern” economies today are mixed economic systems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WARM-UP: </a:t>
            </a:r>
            <a:r>
              <a:rPr lang="en-US" sz="2000" dirty="0" smtClean="0"/>
              <a:t>Current Event Article – Dust Bowl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VIDEO </a:t>
            </a:r>
            <a:r>
              <a:rPr lang="en-US" sz="2000" dirty="0" smtClean="0"/>
              <a:t>CLIPS: </a:t>
            </a:r>
          </a:p>
          <a:p>
            <a:pPr marL="1009650" lvl="1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1600" dirty="0" smtClean="0"/>
              <a:t>Why </a:t>
            </a:r>
            <a:r>
              <a:rPr lang="en-US" sz="1600" dirty="0" smtClean="0"/>
              <a:t>Capitalism Works </a:t>
            </a:r>
            <a:r>
              <a:rPr lang="en-US" sz="1600" dirty="0" smtClean="0"/>
              <a:t>(4 min)</a:t>
            </a:r>
          </a:p>
          <a:p>
            <a:pPr marL="1009650" lvl="1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1600" dirty="0" smtClean="0"/>
              <a:t>Does </a:t>
            </a:r>
            <a:r>
              <a:rPr lang="en-US" sz="1600" dirty="0" smtClean="0"/>
              <a:t>Capitalism Exploit Workers</a:t>
            </a:r>
            <a:r>
              <a:rPr lang="en-US" sz="1600" dirty="0" smtClean="0"/>
              <a:t>? (6 min)</a:t>
            </a:r>
            <a:endParaRPr lang="en-US" sz="16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INSTRUCTION: Modern Mixed Economies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INDEPENDENT PRACTICE: </a:t>
            </a:r>
            <a:r>
              <a:rPr lang="en-US" sz="2000" dirty="0" err="1" smtClean="0"/>
              <a:t>Ch</a:t>
            </a:r>
            <a:r>
              <a:rPr lang="en-US" sz="2000" dirty="0" smtClean="0"/>
              <a:t> 2 Sec 2&amp;4 Workbook Pgs. 21 &amp; 23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000" dirty="0" smtClean="0"/>
              <a:t>CLOSURE: </a:t>
            </a:r>
            <a:r>
              <a:rPr lang="en-US" sz="2000" dirty="0" smtClean="0"/>
              <a:t>Mixed Economies Wrap-Up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Current Event Article – Dust Bowl </a:t>
            </a:r>
            <a:r>
              <a:rPr lang="en-US" sz="2400" b="1" dirty="0" smtClean="0">
                <a:solidFill>
                  <a:schemeClr val="tx2"/>
                </a:solidFill>
              </a:rPr>
              <a:t>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Read and Analyze the Modesto Bee article on the Turlock Dust Bowl Brewery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2200" dirty="0" smtClean="0"/>
              <a:t>While reading, highlight/underline points that relate to some of the fundamental economic concepts we have discussed.</a:t>
            </a:r>
          </a:p>
          <a:p>
            <a:pPr lvl="1">
              <a:spcBef>
                <a:spcPct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2200" dirty="0" smtClean="0"/>
              <a:t>When you’re done reading, write a brief summary of the economic concepts this article demonstrates.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93184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9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Modern Economies</a:t>
            </a:r>
          </a:p>
        </p:txBody>
      </p:sp>
      <p:sp>
        <p:nvSpPr>
          <p:cNvPr id="387095" name="Rectangle 2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Why are many modern economies mixed economies?</a:t>
            </a:r>
          </a:p>
          <a:p>
            <a:r>
              <a:rPr lang="en-US" altLang="en-US"/>
              <a:t>What role does the government play in a mixed economy?</a:t>
            </a:r>
          </a:p>
          <a:p>
            <a:r>
              <a:rPr lang="en-US" altLang="en-US"/>
              <a:t>How do mixed economies in different countries compare?</a:t>
            </a:r>
          </a:p>
          <a:p>
            <a:r>
              <a:rPr lang="en-US" altLang="en-US"/>
              <a:t>What role does free enterprise play in the United States economy?</a:t>
            </a:r>
          </a:p>
        </p:txBody>
      </p:sp>
    </p:spTree>
    <p:extLst>
      <p:ext uri="{BB962C8B-B14F-4D97-AF65-F5344CB8AC3E}">
        <p14:creationId xmlns:p14="http://schemas.microsoft.com/office/powerpoint/2010/main" val="427798558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7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7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87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87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87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7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7094" grpId="0" autoUpdateAnimBg="0"/>
      <p:bldP spid="387095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077913"/>
            <a:ext cx="9144000" cy="914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98C2F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57200" tIns="91440" rIns="457200" bIns="91440" anchor="ctr">
            <a:spAutoFit/>
          </a:bodyPr>
          <a:lstStyle/>
          <a:p>
            <a:pPr marL="0" indent="0" algn="ctr">
              <a:spcBef>
                <a:spcPct val="50000"/>
              </a:spcBef>
              <a:buClrTx/>
              <a:buFontTx/>
              <a:buNone/>
            </a:pPr>
            <a:r>
              <a:rPr kumimoji="0" lang="en-US" altLang="en-US">
                <a:solidFill>
                  <a:schemeClr val="tx1"/>
                </a:solidFill>
              </a:rPr>
              <a:t>Market economies, with all their advantages, have certain drawbacks.</a:t>
            </a:r>
          </a:p>
        </p:txBody>
      </p:sp>
      <p:sp>
        <p:nvSpPr>
          <p:cNvPr id="399392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Rise of Mixed Economies</a:t>
            </a:r>
          </a:p>
        </p:txBody>
      </p:sp>
      <p:grpSp>
        <p:nvGrpSpPr>
          <p:cNvPr id="399394" name="Group 34"/>
          <p:cNvGrpSpPr>
            <a:grpSpLocks/>
          </p:cNvGrpSpPr>
          <p:nvPr/>
        </p:nvGrpSpPr>
        <p:grpSpPr bwMode="auto">
          <a:xfrm>
            <a:off x="228600" y="2438400"/>
            <a:ext cx="8597900" cy="2524125"/>
            <a:chOff x="144" y="1536"/>
            <a:chExt cx="5416" cy="1590"/>
          </a:xfrm>
        </p:grpSpPr>
        <p:sp>
          <p:nvSpPr>
            <p:cNvPr id="399371" name="Text Box 11"/>
            <p:cNvSpPr txBox="1">
              <a:spLocks noChangeArrowheads="1"/>
            </p:cNvSpPr>
            <p:nvPr/>
          </p:nvSpPr>
          <p:spPr bwMode="auto">
            <a:xfrm>
              <a:off x="208" y="1536"/>
              <a:ext cx="5352" cy="288"/>
            </a:xfrm>
            <a:prstGeom prst="rect">
              <a:avLst/>
            </a:prstGeom>
            <a:solidFill>
              <a:srgbClr val="6BA7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kumimoji="1" lang="en-US" altLang="en-US" b="1" smtClean="0">
                  <a:solidFill>
                    <a:srgbClr val="000000"/>
                  </a:solidFill>
                  <a:latin typeface="Arial" charset="0"/>
                </a:rPr>
                <a:t>Limits of Laissez Faire</a:t>
              </a:r>
            </a:p>
          </p:txBody>
        </p:sp>
        <p:sp>
          <p:nvSpPr>
            <p:cNvPr id="399372" name="Text Box 12"/>
            <p:cNvSpPr txBox="1">
              <a:spLocks noChangeArrowheads="1"/>
            </p:cNvSpPr>
            <p:nvPr/>
          </p:nvSpPr>
          <p:spPr bwMode="auto">
            <a:xfrm>
              <a:off x="144" y="1872"/>
              <a:ext cx="2736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20000"/>
                </a:lnSpc>
                <a:spcBef>
                  <a:spcPct val="50000"/>
                </a:spcBef>
              </a:pPr>
              <a:r>
                <a:rPr kumimoji="1" lang="en-US" altLang="en-US" sz="2000" b="1" smtClean="0">
                  <a:solidFill>
                    <a:srgbClr val="800000"/>
                  </a:solidFill>
                  <a:latin typeface="Arial" charset="0"/>
                </a:rPr>
                <a:t>Laissez faire</a:t>
              </a:r>
              <a:r>
                <a:rPr lang="en-US" altLang="en-US" sz="2000" b="1" smtClean="0">
                  <a:solidFill>
                    <a:srgbClr val="000000"/>
                  </a:solidFill>
                  <a:latin typeface="Arial" charset="0"/>
                </a:rPr>
                <a:t> is the doctrine that government generally should not interfere in the marketplace.</a:t>
              </a:r>
              <a:endParaRPr lang="en-US" altLang="en-US" sz="2000" b="1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  <p:sp>
          <p:nvSpPr>
            <p:cNvPr id="399373" name="Text Box 13"/>
            <p:cNvSpPr txBox="1">
              <a:spLocks noChangeArrowheads="1"/>
            </p:cNvSpPr>
            <p:nvPr/>
          </p:nvSpPr>
          <p:spPr bwMode="auto">
            <a:xfrm>
              <a:off x="2880" y="1872"/>
              <a:ext cx="2640" cy="1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20000"/>
                </a:lnSpc>
                <a:spcBef>
                  <a:spcPct val="50000"/>
                </a:spcBef>
              </a:pPr>
              <a:r>
                <a:rPr lang="en-US" altLang="en-US" sz="2000" b="1" smtClean="0">
                  <a:solidFill>
                    <a:srgbClr val="000000"/>
                  </a:solidFill>
                  <a:latin typeface="Arial" charset="0"/>
                </a:rPr>
                <a:t>Governments create laws protecting property rights and enforcing contracts. They also encourage innovation through patent laws. </a:t>
              </a:r>
            </a:p>
          </p:txBody>
        </p:sp>
        <p:sp>
          <p:nvSpPr>
            <p:cNvPr id="399393" name="Line 33"/>
            <p:cNvSpPr>
              <a:spLocks noChangeShapeType="1"/>
            </p:cNvSpPr>
            <p:nvPr/>
          </p:nvSpPr>
          <p:spPr bwMode="auto">
            <a:xfrm>
              <a:off x="204" y="3126"/>
              <a:ext cx="5347" cy="0"/>
            </a:xfrm>
            <a:prstGeom prst="line">
              <a:avLst/>
            </a:prstGeom>
            <a:noFill/>
            <a:ln w="28575">
              <a:solidFill>
                <a:srgbClr val="6BA7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buFontTx/>
                <a:buChar char="•"/>
              </a:pPr>
              <a:endParaRPr kumimoji="1" lang="en-US" sz="3000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004257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99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9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63" grpId="0" build="p" bldLvl="5" autoUpdateAnimBg="0"/>
      <p:bldP spid="39939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0435" name="Group 51"/>
          <p:cNvGrpSpPr>
            <a:grpSpLocks/>
          </p:cNvGrpSpPr>
          <p:nvPr/>
        </p:nvGrpSpPr>
        <p:grpSpPr bwMode="auto">
          <a:xfrm>
            <a:off x="3795713" y="1039813"/>
            <a:ext cx="5135562" cy="4989512"/>
            <a:chOff x="2391" y="479"/>
            <a:chExt cx="3235" cy="3143"/>
          </a:xfrm>
        </p:grpSpPr>
        <p:pic>
          <p:nvPicPr>
            <p:cNvPr id="400426" name="Picture 4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91" y="479"/>
              <a:ext cx="3235" cy="31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0428" name="Picture 4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29" y="830"/>
              <a:ext cx="2593" cy="25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0429" name="Picture 4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600"/>
              <a:ext cx="2980" cy="7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398" name="Text Box 14"/>
            <p:cNvSpPr txBox="1">
              <a:spLocks noChangeArrowheads="1"/>
            </p:cNvSpPr>
            <p:nvPr/>
          </p:nvSpPr>
          <p:spPr bwMode="auto">
            <a:xfrm>
              <a:off x="3620" y="915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monetary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399" name="Text Box 15"/>
            <p:cNvSpPr txBox="1">
              <a:spLocks noChangeArrowheads="1"/>
            </p:cNvSpPr>
            <p:nvPr/>
          </p:nvSpPr>
          <p:spPr bwMode="auto">
            <a:xfrm>
              <a:off x="3620" y="1097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physical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400" name="Text Box 16"/>
            <p:cNvSpPr txBox="1">
              <a:spLocks noChangeArrowheads="1"/>
            </p:cNvSpPr>
            <p:nvPr/>
          </p:nvSpPr>
          <p:spPr bwMode="auto">
            <a:xfrm>
              <a:off x="3627" y="3152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monetary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401" name="Text Box 17"/>
            <p:cNvSpPr txBox="1">
              <a:spLocks noChangeArrowheads="1"/>
            </p:cNvSpPr>
            <p:nvPr/>
          </p:nvSpPr>
          <p:spPr bwMode="auto">
            <a:xfrm>
              <a:off x="3627" y="2970"/>
              <a:ext cx="816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physical flow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402" name="Text Box 18"/>
            <p:cNvSpPr txBox="1">
              <a:spLocks noChangeArrowheads="1"/>
            </p:cNvSpPr>
            <p:nvPr/>
          </p:nvSpPr>
          <p:spPr bwMode="auto">
            <a:xfrm>
              <a:off x="2562" y="553"/>
              <a:ext cx="211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smtClean="0">
                  <a:solidFill>
                    <a:srgbClr val="FFFFFF"/>
                  </a:solidFill>
                  <a:latin typeface="Arial" charset="0"/>
                </a:rPr>
                <a:t>Circular Flow Diagram of a Mixed Economy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pic>
          <p:nvPicPr>
            <p:cNvPr id="400427" name="Picture 4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33" y="1984"/>
              <a:ext cx="769" cy="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0430" name="Picture 4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60" y="1984"/>
              <a:ext cx="570" cy="3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397" name="Text Box 13"/>
            <p:cNvSpPr txBox="1">
              <a:spLocks noChangeArrowheads="1"/>
            </p:cNvSpPr>
            <p:nvPr/>
          </p:nvSpPr>
          <p:spPr bwMode="auto">
            <a:xfrm>
              <a:off x="2540" y="2062"/>
              <a:ext cx="67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Households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0396" name="Text Box 12"/>
            <p:cNvSpPr txBox="1">
              <a:spLocks noChangeArrowheads="1"/>
            </p:cNvSpPr>
            <p:nvPr/>
          </p:nvSpPr>
          <p:spPr bwMode="auto">
            <a:xfrm>
              <a:off x="4979" y="2055"/>
              <a:ext cx="43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Firms</a:t>
              </a:r>
              <a:endParaRPr lang="en-US" altLang="en-US" sz="2600" b="1" smtClean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400404" name="Text Box 20"/>
          <p:cNvSpPr txBox="1">
            <a:spLocks noChangeArrowheads="1"/>
          </p:cNvSpPr>
          <p:nvPr/>
        </p:nvSpPr>
        <p:spPr bwMode="auto">
          <a:xfrm>
            <a:off x="5607050" y="1439863"/>
            <a:ext cx="1524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 smtClean="0">
                <a:solidFill>
                  <a:srgbClr val="000000"/>
                </a:solidFill>
                <a:latin typeface="Arial" charset="0"/>
              </a:rPr>
              <a:t>Product market</a:t>
            </a:r>
            <a:endParaRPr lang="en-US" altLang="en-US" sz="30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00405" name="Text Box 21"/>
          <p:cNvSpPr txBox="1">
            <a:spLocks noChangeArrowheads="1"/>
          </p:cNvSpPr>
          <p:nvPr/>
        </p:nvSpPr>
        <p:spPr bwMode="auto">
          <a:xfrm>
            <a:off x="5608638" y="5591175"/>
            <a:ext cx="152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200" b="1" smtClean="0">
                <a:solidFill>
                  <a:srgbClr val="000000"/>
                </a:solidFill>
                <a:latin typeface="Arial" charset="0"/>
              </a:rPr>
              <a:t>Factor market</a:t>
            </a:r>
            <a:endParaRPr lang="en-US" altLang="en-US" sz="3000" smtClean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400433" name="Group 49"/>
          <p:cNvGrpSpPr>
            <a:grpSpLocks/>
          </p:cNvGrpSpPr>
          <p:nvPr/>
        </p:nvGrpSpPr>
        <p:grpSpPr bwMode="auto">
          <a:xfrm>
            <a:off x="4811713" y="2663825"/>
            <a:ext cx="3178175" cy="1450975"/>
            <a:chOff x="3031" y="1502"/>
            <a:chExt cx="2002" cy="914"/>
          </a:xfrm>
        </p:grpSpPr>
        <p:pic>
          <p:nvPicPr>
            <p:cNvPr id="400406" name="Picture 22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52" y="1502"/>
              <a:ext cx="1960" cy="9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412" name="Text Box 28"/>
            <p:cNvSpPr txBox="1">
              <a:spLocks noChangeArrowheads="1"/>
            </p:cNvSpPr>
            <p:nvPr/>
          </p:nvSpPr>
          <p:spPr bwMode="auto">
            <a:xfrm>
              <a:off x="3603" y="2001"/>
              <a:ext cx="858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000" b="1" smtClean="0">
                  <a:solidFill>
                    <a:srgbClr val="FFFFFF"/>
                  </a:solidFill>
                  <a:latin typeface="Arial" charset="0"/>
                </a:rPr>
                <a:t>Government</a:t>
              </a:r>
              <a:endParaRPr lang="en-US" altLang="en-US" sz="900" b="1" smtClean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00413" name="Text Box 29"/>
            <p:cNvSpPr txBox="1">
              <a:spLocks noChangeArrowheads="1"/>
            </p:cNvSpPr>
            <p:nvPr/>
          </p:nvSpPr>
          <p:spPr bwMode="auto">
            <a:xfrm>
              <a:off x="4176" y="2029"/>
              <a:ext cx="857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900" b="1" smtClean="0">
                  <a:solidFill>
                    <a:srgbClr val="FFFFFF"/>
                  </a:solidFill>
                  <a:latin typeface="Arial" charset="0"/>
                </a:rPr>
                <a:t>expenditures</a:t>
              </a:r>
            </a:p>
          </p:txBody>
        </p:sp>
        <p:sp>
          <p:nvSpPr>
            <p:cNvPr id="400414" name="Text Box 30"/>
            <p:cNvSpPr txBox="1">
              <a:spLocks noChangeArrowheads="1"/>
            </p:cNvSpPr>
            <p:nvPr/>
          </p:nvSpPr>
          <p:spPr bwMode="auto">
            <a:xfrm>
              <a:off x="3031" y="2029"/>
              <a:ext cx="858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900" b="1" smtClean="0">
                  <a:solidFill>
                    <a:srgbClr val="FFFFFF"/>
                  </a:solidFill>
                  <a:latin typeface="Arial" charset="0"/>
                </a:rPr>
                <a:t>expenditures</a:t>
              </a:r>
            </a:p>
          </p:txBody>
        </p:sp>
      </p:grpSp>
      <p:grpSp>
        <p:nvGrpSpPr>
          <p:cNvPr id="400432" name="Group 48"/>
          <p:cNvGrpSpPr>
            <a:grpSpLocks/>
          </p:cNvGrpSpPr>
          <p:nvPr/>
        </p:nvGrpSpPr>
        <p:grpSpPr bwMode="auto">
          <a:xfrm>
            <a:off x="5021263" y="3806825"/>
            <a:ext cx="2828925" cy="1238250"/>
            <a:chOff x="3163" y="2222"/>
            <a:chExt cx="1782" cy="780"/>
          </a:xfrm>
        </p:grpSpPr>
        <p:pic>
          <p:nvPicPr>
            <p:cNvPr id="400411" name="Picture 2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9" y="2222"/>
              <a:ext cx="1696" cy="78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415" name="Text Box 31"/>
            <p:cNvSpPr txBox="1">
              <a:spLocks noChangeArrowheads="1"/>
            </p:cNvSpPr>
            <p:nvPr/>
          </p:nvSpPr>
          <p:spPr bwMode="auto">
            <a:xfrm rot="-2490327">
              <a:off x="3163" y="2518"/>
              <a:ext cx="789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sz="1200" b="1" smtClean="0">
                  <a:solidFill>
                    <a:srgbClr val="FFFFFF"/>
                  </a:solidFill>
                  <a:latin typeface="Arial" charset="0"/>
                </a:rPr>
                <a:t>government-owned factors</a:t>
              </a:r>
            </a:p>
          </p:txBody>
        </p:sp>
        <p:sp>
          <p:nvSpPr>
            <p:cNvPr id="400416" name="Text Box 32"/>
            <p:cNvSpPr txBox="1">
              <a:spLocks noChangeArrowheads="1"/>
            </p:cNvSpPr>
            <p:nvPr/>
          </p:nvSpPr>
          <p:spPr bwMode="auto">
            <a:xfrm rot="2322116">
              <a:off x="4323" y="2588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 smtClean="0">
                  <a:solidFill>
                    <a:srgbClr val="FFFFFF"/>
                  </a:solidFill>
                  <a:latin typeface="Arial" charset="0"/>
                </a:rPr>
                <a:t>taxes</a:t>
              </a:r>
            </a:p>
          </p:txBody>
        </p:sp>
      </p:grpSp>
      <p:grpSp>
        <p:nvGrpSpPr>
          <p:cNvPr id="400431" name="Group 47"/>
          <p:cNvGrpSpPr>
            <a:grpSpLocks/>
          </p:cNvGrpSpPr>
          <p:nvPr/>
        </p:nvGrpSpPr>
        <p:grpSpPr bwMode="auto">
          <a:xfrm>
            <a:off x="4972050" y="2182813"/>
            <a:ext cx="2857500" cy="1222375"/>
            <a:chOff x="3132" y="1199"/>
            <a:chExt cx="1800" cy="770"/>
          </a:xfrm>
        </p:grpSpPr>
        <p:pic>
          <p:nvPicPr>
            <p:cNvPr id="400407" name="Picture 23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2" y="1199"/>
              <a:ext cx="1646" cy="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0417" name="Text Box 33"/>
            <p:cNvSpPr txBox="1">
              <a:spLocks noChangeArrowheads="1"/>
            </p:cNvSpPr>
            <p:nvPr/>
          </p:nvSpPr>
          <p:spPr bwMode="auto">
            <a:xfrm rot="2264930">
              <a:off x="3307" y="1432"/>
              <a:ext cx="43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1200" b="1" smtClean="0">
                  <a:solidFill>
                    <a:srgbClr val="FFFFFF"/>
                  </a:solidFill>
                  <a:latin typeface="Arial" charset="0"/>
                </a:rPr>
                <a:t>taxes</a:t>
              </a:r>
            </a:p>
          </p:txBody>
        </p:sp>
        <p:sp>
          <p:nvSpPr>
            <p:cNvPr id="400418" name="Text Box 34"/>
            <p:cNvSpPr txBox="1">
              <a:spLocks noChangeArrowheads="1"/>
            </p:cNvSpPr>
            <p:nvPr/>
          </p:nvSpPr>
          <p:spPr bwMode="auto">
            <a:xfrm rot="-2337121">
              <a:off x="4094" y="1440"/>
              <a:ext cx="838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70000"/>
                </a:lnSpc>
                <a:spcBef>
                  <a:spcPct val="50000"/>
                </a:spcBef>
              </a:pPr>
              <a:r>
                <a:rPr lang="en-US" altLang="en-US" sz="1200" b="1" smtClean="0">
                  <a:solidFill>
                    <a:srgbClr val="FFFFFF"/>
                  </a:solidFill>
                  <a:latin typeface="Arial" charset="0"/>
                </a:rPr>
                <a:t>government purchases</a:t>
              </a:r>
            </a:p>
          </p:txBody>
        </p:sp>
      </p:grpSp>
      <p:sp>
        <p:nvSpPr>
          <p:cNvPr id="400450" name="Rectangle 6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Government’s Role in a Mixed Economy</a:t>
            </a:r>
          </a:p>
        </p:txBody>
      </p:sp>
      <p:sp>
        <p:nvSpPr>
          <p:cNvPr id="400451" name="Rectangle 67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3425825" cy="189547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000"/>
              <a:t>In a mixed economy, </a:t>
            </a:r>
          </a:p>
          <a:p>
            <a:r>
              <a:rPr lang="en-US" altLang="en-US" sz="2000"/>
              <a:t>The government purchases land, labor, and capital from households in the factor market, and </a:t>
            </a:r>
          </a:p>
          <a:p>
            <a:r>
              <a:rPr lang="en-US" altLang="en-US" sz="2000"/>
              <a:t>Purchases goods and services in the product market.</a:t>
            </a:r>
          </a:p>
        </p:txBody>
      </p:sp>
    </p:spTree>
    <p:extLst>
      <p:ext uri="{BB962C8B-B14F-4D97-AF65-F5344CB8AC3E}">
        <p14:creationId xmlns:p14="http://schemas.microsoft.com/office/powerpoint/2010/main" val="202500613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" dur="500"/>
                                        <p:tgtEl>
                                          <p:spTgt spid="40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500"/>
                                        <p:tgtEl>
                                          <p:spTgt spid="400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0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0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00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404" grpId="0" autoUpdateAnimBg="0"/>
      <p:bldP spid="40040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534400" cy="609600"/>
          </a:xfrm>
        </p:spPr>
        <p:txBody>
          <a:bodyPr/>
          <a:lstStyle/>
          <a:p>
            <a:r>
              <a:rPr lang="en-US" altLang="en-US" b="1"/>
              <a:t>Section 4:  Modern Economies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010400" cy="5410200"/>
          </a:xfrm>
        </p:spPr>
        <p:txBody>
          <a:bodyPr/>
          <a:lstStyle/>
          <a:p>
            <a:r>
              <a:rPr lang="en-US" altLang="en-US"/>
              <a:t>Government Intervention</a:t>
            </a:r>
          </a:p>
          <a:p>
            <a:pPr lvl="1"/>
            <a:r>
              <a:rPr lang="en-US" altLang="en-US"/>
              <a:t>National Defense</a:t>
            </a:r>
          </a:p>
          <a:p>
            <a:pPr lvl="1"/>
            <a:r>
              <a:rPr lang="en-US" altLang="en-US"/>
              <a:t>Roads &amp; Highways </a:t>
            </a:r>
          </a:p>
          <a:p>
            <a:r>
              <a:rPr lang="en-US" altLang="en-US"/>
              <a:t>Social goals</a:t>
            </a:r>
          </a:p>
          <a:p>
            <a:pPr lvl="1"/>
            <a:r>
              <a:rPr lang="en-US" altLang="en-US"/>
              <a:t>Public transportation</a:t>
            </a:r>
          </a:p>
          <a:p>
            <a:pPr lvl="1"/>
            <a:r>
              <a:rPr lang="en-US" altLang="en-US"/>
              <a:t>Education</a:t>
            </a:r>
          </a:p>
          <a:p>
            <a:pPr lvl="1"/>
            <a:r>
              <a:rPr lang="en-US" altLang="en-US"/>
              <a:t>Healthcare</a:t>
            </a:r>
          </a:p>
          <a:p>
            <a:r>
              <a:rPr lang="en-US" altLang="en-US"/>
              <a:t>Gov as an umpire</a:t>
            </a:r>
          </a:p>
          <a:p>
            <a:pPr lvl="1"/>
            <a:r>
              <a:rPr lang="en-US" altLang="en-US"/>
              <a:t>Protect Private Property Rights</a:t>
            </a:r>
          </a:p>
          <a:p>
            <a:pPr lvl="1"/>
            <a:r>
              <a:rPr lang="en-US" altLang="en-US"/>
              <a:t>Passing laws to protect competition</a:t>
            </a:r>
          </a:p>
        </p:txBody>
      </p:sp>
    </p:spTree>
    <p:extLst>
      <p:ext uri="{BB962C8B-B14F-4D97-AF65-F5344CB8AC3E}">
        <p14:creationId xmlns:p14="http://schemas.microsoft.com/office/powerpoint/2010/main" val="422799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1447" name="Group 39"/>
          <p:cNvGrpSpPr>
            <a:grpSpLocks/>
          </p:cNvGrpSpPr>
          <p:nvPr/>
        </p:nvGrpSpPr>
        <p:grpSpPr bwMode="auto">
          <a:xfrm>
            <a:off x="-39688" y="2827337"/>
            <a:ext cx="9221788" cy="3273425"/>
            <a:chOff x="-49" y="1488"/>
            <a:chExt cx="5809" cy="2062"/>
          </a:xfrm>
        </p:grpSpPr>
        <p:pic>
          <p:nvPicPr>
            <p:cNvPr id="401421" name="Picture 1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9" y="1488"/>
              <a:ext cx="5809" cy="2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1422" name="Text Box 14"/>
            <p:cNvSpPr txBox="1">
              <a:spLocks noChangeArrowheads="1"/>
            </p:cNvSpPr>
            <p:nvPr/>
          </p:nvSpPr>
          <p:spPr bwMode="auto">
            <a:xfrm>
              <a:off x="144" y="1632"/>
              <a:ext cx="340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2000" b="1" smtClean="0">
                  <a:solidFill>
                    <a:srgbClr val="FFFFFF"/>
                  </a:solidFill>
                  <a:latin typeface="Arial" charset="0"/>
                </a:rPr>
                <a:t>Continuum of Mixed Economies</a:t>
              </a:r>
            </a:p>
          </p:txBody>
        </p:sp>
        <p:sp>
          <p:nvSpPr>
            <p:cNvPr id="401425" name="Text Box 17"/>
            <p:cNvSpPr txBox="1">
              <a:spLocks noChangeArrowheads="1"/>
            </p:cNvSpPr>
            <p:nvPr/>
          </p:nvSpPr>
          <p:spPr bwMode="auto">
            <a:xfrm>
              <a:off x="192" y="2064"/>
              <a:ext cx="1296" cy="3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endParaRPr lang="en-US" altLang="en-US" sz="3000" smtClean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01426" name="Rectangle 18"/>
            <p:cNvSpPr>
              <a:spLocks noChangeArrowheads="1"/>
            </p:cNvSpPr>
            <p:nvPr/>
          </p:nvSpPr>
          <p:spPr bwMode="auto">
            <a:xfrm>
              <a:off x="154" y="2016"/>
              <a:ext cx="119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altLang="en-US" sz="1600" b="1" smtClean="0">
                  <a:solidFill>
                    <a:srgbClr val="000000"/>
                  </a:solidFill>
                  <a:latin typeface="Arial" charset="0"/>
                </a:rPr>
                <a:t>Centrally planned</a:t>
              </a:r>
            </a:p>
          </p:txBody>
        </p:sp>
        <p:sp>
          <p:nvSpPr>
            <p:cNvPr id="401427" name="Rectangle 19"/>
            <p:cNvSpPr>
              <a:spLocks noChangeArrowheads="1"/>
            </p:cNvSpPr>
            <p:nvPr/>
          </p:nvSpPr>
          <p:spPr bwMode="auto">
            <a:xfrm>
              <a:off x="4731" y="2016"/>
              <a:ext cx="84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US" altLang="en-US" sz="1600" b="1" smtClean="0">
                  <a:solidFill>
                    <a:srgbClr val="000000"/>
                  </a:solidFill>
                  <a:latin typeface="Arial" charset="0"/>
                </a:rPr>
                <a:t>Free market</a:t>
              </a:r>
            </a:p>
          </p:txBody>
        </p:sp>
        <p:sp>
          <p:nvSpPr>
            <p:cNvPr id="401429" name="Text Box 21"/>
            <p:cNvSpPr txBox="1">
              <a:spLocks noChangeArrowheads="1"/>
            </p:cNvSpPr>
            <p:nvPr/>
          </p:nvSpPr>
          <p:spPr bwMode="auto">
            <a:xfrm>
              <a:off x="96" y="3250"/>
              <a:ext cx="4224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kumimoji="1" lang="en-US" altLang="en-US" sz="1000" smtClean="0">
                  <a:solidFill>
                    <a:srgbClr val="000000"/>
                  </a:solidFill>
                  <a:latin typeface="Times New Roman" charset="0"/>
                </a:rPr>
                <a:t>Source: </a:t>
              </a:r>
              <a:r>
                <a:rPr kumimoji="1" lang="en-US" altLang="en-US" sz="1000" i="1" smtClean="0">
                  <a:solidFill>
                    <a:srgbClr val="000000"/>
                  </a:solidFill>
                  <a:latin typeface="Arial" charset="0"/>
                </a:rPr>
                <a:t>1999 Index of Economic Freedom</a:t>
              </a:r>
              <a:r>
                <a:rPr kumimoji="1" lang="en-US" altLang="en-US" sz="1000" smtClean="0">
                  <a:solidFill>
                    <a:srgbClr val="000000"/>
                  </a:solidFill>
                  <a:latin typeface="Times New Roman" charset="0"/>
                </a:rPr>
                <a:t>, Bryan T. Johnson, Kim R. Holmes, and Melanie Kirkpatrick</a:t>
              </a:r>
              <a:endParaRPr kumimoji="1" lang="en-US" altLang="en-US" smtClean="0">
                <a:solidFill>
                  <a:srgbClr val="000000"/>
                </a:solidFill>
                <a:latin typeface="Times New Roman" charset="0"/>
              </a:endParaRPr>
            </a:p>
          </p:txBody>
        </p:sp>
      </p:grpSp>
      <p:grpSp>
        <p:nvGrpSpPr>
          <p:cNvPr id="401446" name="Group 38"/>
          <p:cNvGrpSpPr>
            <a:grpSpLocks/>
          </p:cNvGrpSpPr>
          <p:nvPr/>
        </p:nvGrpSpPr>
        <p:grpSpPr bwMode="auto">
          <a:xfrm>
            <a:off x="419100" y="4122737"/>
            <a:ext cx="8229600" cy="1111250"/>
            <a:chOff x="240" y="2304"/>
            <a:chExt cx="5184" cy="700"/>
          </a:xfrm>
        </p:grpSpPr>
        <p:sp>
          <p:nvSpPr>
            <p:cNvPr id="401431" name="Text Box 23"/>
            <p:cNvSpPr txBox="1">
              <a:spLocks noChangeArrowheads="1"/>
            </p:cNvSpPr>
            <p:nvPr/>
          </p:nvSpPr>
          <p:spPr bwMode="auto">
            <a:xfrm>
              <a:off x="624" y="2304"/>
              <a:ext cx="52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 smtClean="0">
                  <a:solidFill>
                    <a:srgbClr val="FFFFFF"/>
                  </a:solidFill>
                  <a:latin typeface="Arial" charset="0"/>
                </a:rPr>
                <a:t>Iran</a:t>
              </a:r>
            </a:p>
          </p:txBody>
        </p:sp>
        <p:sp>
          <p:nvSpPr>
            <p:cNvPr id="401432" name="Text Box 24"/>
            <p:cNvSpPr txBox="1">
              <a:spLocks noChangeArrowheads="1"/>
            </p:cNvSpPr>
            <p:nvPr/>
          </p:nvSpPr>
          <p:spPr bwMode="auto">
            <a:xfrm>
              <a:off x="240" y="2592"/>
              <a:ext cx="9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 smtClean="0">
                  <a:solidFill>
                    <a:srgbClr val="FFFFFF"/>
                  </a:solidFill>
                  <a:latin typeface="Arial" charset="0"/>
                </a:rPr>
                <a:t>North Korea</a:t>
              </a:r>
            </a:p>
          </p:txBody>
        </p:sp>
        <p:sp>
          <p:nvSpPr>
            <p:cNvPr id="401433" name="Text Box 25"/>
            <p:cNvSpPr txBox="1">
              <a:spLocks noChangeArrowheads="1"/>
            </p:cNvSpPr>
            <p:nvPr/>
          </p:nvSpPr>
          <p:spPr bwMode="auto">
            <a:xfrm>
              <a:off x="528" y="2812"/>
              <a:ext cx="6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 smtClean="0">
                  <a:solidFill>
                    <a:srgbClr val="FFFFFF"/>
                  </a:solidFill>
                  <a:latin typeface="Arial" charset="0"/>
                </a:rPr>
                <a:t>Cuba</a:t>
              </a:r>
            </a:p>
          </p:txBody>
        </p:sp>
        <p:sp>
          <p:nvSpPr>
            <p:cNvPr id="401434" name="Text Box 26"/>
            <p:cNvSpPr txBox="1">
              <a:spLocks noChangeArrowheads="1"/>
            </p:cNvSpPr>
            <p:nvPr/>
          </p:nvSpPr>
          <p:spPr bwMode="auto">
            <a:xfrm>
              <a:off x="1168" y="2592"/>
              <a:ext cx="6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 smtClean="0">
                  <a:solidFill>
                    <a:srgbClr val="FFFFFF"/>
                  </a:solidFill>
                  <a:latin typeface="Arial" charset="0"/>
                </a:rPr>
                <a:t>China</a:t>
              </a:r>
            </a:p>
          </p:txBody>
        </p:sp>
        <p:sp>
          <p:nvSpPr>
            <p:cNvPr id="401435" name="Text Box 27"/>
            <p:cNvSpPr txBox="1">
              <a:spLocks noChangeArrowheads="1"/>
            </p:cNvSpPr>
            <p:nvPr/>
          </p:nvSpPr>
          <p:spPr bwMode="auto">
            <a:xfrm>
              <a:off x="1344" y="2812"/>
              <a:ext cx="6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 dirty="0" smtClean="0">
                  <a:solidFill>
                    <a:srgbClr val="FFFFFF"/>
                  </a:solidFill>
                  <a:latin typeface="Arial" charset="0"/>
                </a:rPr>
                <a:t>Russia</a:t>
              </a:r>
            </a:p>
          </p:txBody>
        </p:sp>
        <p:sp>
          <p:nvSpPr>
            <p:cNvPr id="401436" name="Text Box 28"/>
            <p:cNvSpPr txBox="1">
              <a:spLocks noChangeArrowheads="1"/>
            </p:cNvSpPr>
            <p:nvPr/>
          </p:nvSpPr>
          <p:spPr bwMode="auto">
            <a:xfrm>
              <a:off x="1955" y="2812"/>
              <a:ext cx="6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 smtClean="0">
                  <a:solidFill>
                    <a:srgbClr val="FFFFFF"/>
                  </a:solidFill>
                  <a:latin typeface="Arial" charset="0"/>
                </a:rPr>
                <a:t>Greece</a:t>
              </a:r>
            </a:p>
          </p:txBody>
        </p:sp>
        <p:sp>
          <p:nvSpPr>
            <p:cNvPr id="401437" name="Text Box 29"/>
            <p:cNvSpPr txBox="1">
              <a:spLocks noChangeArrowheads="1"/>
            </p:cNvSpPr>
            <p:nvPr/>
          </p:nvSpPr>
          <p:spPr bwMode="auto">
            <a:xfrm>
              <a:off x="2704" y="2812"/>
              <a:ext cx="6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 smtClean="0">
                  <a:solidFill>
                    <a:srgbClr val="FFFFFF"/>
                  </a:solidFill>
                  <a:latin typeface="Arial" charset="0"/>
                </a:rPr>
                <a:t>Peru</a:t>
              </a:r>
            </a:p>
          </p:txBody>
        </p:sp>
        <p:sp>
          <p:nvSpPr>
            <p:cNvPr id="401438" name="Text Box 30"/>
            <p:cNvSpPr txBox="1">
              <a:spLocks noChangeArrowheads="1"/>
            </p:cNvSpPr>
            <p:nvPr/>
          </p:nvSpPr>
          <p:spPr bwMode="auto">
            <a:xfrm>
              <a:off x="3792" y="2812"/>
              <a:ext cx="12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 smtClean="0">
                  <a:solidFill>
                    <a:srgbClr val="FFFFFF"/>
                  </a:solidFill>
                  <a:latin typeface="Arial" charset="0"/>
                </a:rPr>
                <a:t>United States</a:t>
              </a:r>
            </a:p>
          </p:txBody>
        </p:sp>
        <p:sp>
          <p:nvSpPr>
            <p:cNvPr id="401439" name="Text Box 31"/>
            <p:cNvSpPr txBox="1">
              <a:spLocks noChangeArrowheads="1"/>
            </p:cNvSpPr>
            <p:nvPr/>
          </p:nvSpPr>
          <p:spPr bwMode="auto">
            <a:xfrm>
              <a:off x="1680" y="2304"/>
              <a:ext cx="120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 smtClean="0">
                  <a:solidFill>
                    <a:srgbClr val="FFFFFF"/>
                  </a:solidFill>
                  <a:latin typeface="Arial" charset="0"/>
                </a:rPr>
                <a:t>South Africa</a:t>
              </a:r>
            </a:p>
          </p:txBody>
        </p:sp>
        <p:sp>
          <p:nvSpPr>
            <p:cNvPr id="401440" name="Text Box 32"/>
            <p:cNvSpPr txBox="1">
              <a:spLocks noChangeArrowheads="1"/>
            </p:cNvSpPr>
            <p:nvPr/>
          </p:nvSpPr>
          <p:spPr bwMode="auto">
            <a:xfrm>
              <a:off x="2688" y="2304"/>
              <a:ext cx="67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 smtClean="0">
                  <a:solidFill>
                    <a:srgbClr val="FFFFFF"/>
                  </a:solidFill>
                  <a:latin typeface="Arial" charset="0"/>
                </a:rPr>
                <a:t>France</a:t>
              </a:r>
            </a:p>
          </p:txBody>
        </p:sp>
        <p:sp>
          <p:nvSpPr>
            <p:cNvPr id="401441" name="Text Box 33"/>
            <p:cNvSpPr txBox="1">
              <a:spLocks noChangeArrowheads="1"/>
            </p:cNvSpPr>
            <p:nvPr/>
          </p:nvSpPr>
          <p:spPr bwMode="auto">
            <a:xfrm>
              <a:off x="3456" y="2304"/>
              <a:ext cx="110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 smtClean="0">
                  <a:solidFill>
                    <a:srgbClr val="FFFFFF"/>
                  </a:solidFill>
                  <a:latin typeface="Arial" charset="0"/>
                </a:rPr>
                <a:t>United Kingdom</a:t>
              </a:r>
            </a:p>
          </p:txBody>
        </p:sp>
        <p:sp>
          <p:nvSpPr>
            <p:cNvPr id="401442" name="Text Box 34"/>
            <p:cNvSpPr txBox="1">
              <a:spLocks noChangeArrowheads="1"/>
            </p:cNvSpPr>
            <p:nvPr/>
          </p:nvSpPr>
          <p:spPr bwMode="auto">
            <a:xfrm>
              <a:off x="2054" y="2592"/>
              <a:ext cx="76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 smtClean="0">
                  <a:solidFill>
                    <a:srgbClr val="FFFFFF"/>
                  </a:solidFill>
                  <a:latin typeface="Arial" charset="0"/>
                </a:rPr>
                <a:t>Botswana</a:t>
              </a:r>
            </a:p>
          </p:txBody>
        </p:sp>
        <p:sp>
          <p:nvSpPr>
            <p:cNvPr id="401443" name="Text Box 35"/>
            <p:cNvSpPr txBox="1">
              <a:spLocks noChangeArrowheads="1"/>
            </p:cNvSpPr>
            <p:nvPr/>
          </p:nvSpPr>
          <p:spPr bwMode="auto">
            <a:xfrm>
              <a:off x="3312" y="2592"/>
              <a:ext cx="76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 smtClean="0">
                  <a:solidFill>
                    <a:srgbClr val="FFFFFF"/>
                  </a:solidFill>
                  <a:latin typeface="Arial" charset="0"/>
                </a:rPr>
                <a:t>Canada</a:t>
              </a:r>
            </a:p>
          </p:txBody>
        </p:sp>
        <p:sp>
          <p:nvSpPr>
            <p:cNvPr id="401444" name="Text Box 36"/>
            <p:cNvSpPr txBox="1">
              <a:spLocks noChangeArrowheads="1"/>
            </p:cNvSpPr>
            <p:nvPr/>
          </p:nvSpPr>
          <p:spPr bwMode="auto">
            <a:xfrm>
              <a:off x="4608" y="2592"/>
              <a:ext cx="76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 smtClean="0">
                  <a:solidFill>
                    <a:srgbClr val="FFFFFF"/>
                  </a:solidFill>
                  <a:latin typeface="Arial" charset="0"/>
                </a:rPr>
                <a:t>Singapore</a:t>
              </a:r>
            </a:p>
          </p:txBody>
        </p:sp>
        <p:sp>
          <p:nvSpPr>
            <p:cNvPr id="401445" name="Text Box 37"/>
            <p:cNvSpPr txBox="1">
              <a:spLocks noChangeArrowheads="1"/>
            </p:cNvSpPr>
            <p:nvPr/>
          </p:nvSpPr>
          <p:spPr bwMode="auto">
            <a:xfrm>
              <a:off x="4560" y="2304"/>
              <a:ext cx="86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 smtClean="0">
                  <a:solidFill>
                    <a:srgbClr val="FFFFFF"/>
                  </a:solidFill>
                  <a:latin typeface="Arial" charset="0"/>
                </a:rPr>
                <a:t>Hong Kong</a:t>
              </a:r>
            </a:p>
          </p:txBody>
        </p:sp>
      </p:grpSp>
      <p:sp>
        <p:nvSpPr>
          <p:cNvPr id="401465" name="Rectangle 5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Comparing Mixed Economies</a:t>
            </a:r>
          </a:p>
        </p:txBody>
      </p:sp>
      <p:sp>
        <p:nvSpPr>
          <p:cNvPr id="401466" name="Rectangle 5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 dirty="0"/>
              <a:t>An economic system that permits the conduct of business with minimal government intervention is called </a:t>
            </a:r>
            <a:r>
              <a:rPr lang="en-US" altLang="en-US" sz="2000" dirty="0">
                <a:solidFill>
                  <a:schemeClr val="accent2"/>
                </a:solidFill>
              </a:rPr>
              <a:t>free enterprise</a:t>
            </a:r>
            <a:r>
              <a:rPr lang="en-US" altLang="en-US" sz="2000" dirty="0"/>
              <a:t>.  The degree of government involvement in the economy varies among nations</a:t>
            </a:r>
            <a:r>
              <a:rPr lang="en-US" altLang="en-US" sz="2000" dirty="0" smtClean="0"/>
              <a:t>.</a:t>
            </a:r>
          </a:p>
          <a:p>
            <a:r>
              <a:rPr lang="en-US" altLang="en-US" sz="2000" dirty="0" smtClean="0"/>
              <a:t>Look at Index of Economic Freedom – </a:t>
            </a:r>
            <a:r>
              <a:rPr lang="en-US" altLang="en-US" sz="2000" dirty="0" smtClean="0">
                <a:hlinkClick r:id="rId3"/>
              </a:rPr>
              <a:t>www.heritage.org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46670631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1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1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1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1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0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0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1465" grpId="0" autoUpdateAnimBg="0"/>
      <p:bldP spid="40146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CLOSURE: Mixed Economy 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10600" cy="1895475"/>
          </a:xfrm>
        </p:spPr>
        <p:txBody>
          <a:bodyPr/>
          <a:lstStyle/>
          <a:p>
            <a:r>
              <a:rPr lang="en-US" sz="3600" dirty="0" smtClean="0"/>
              <a:t>Discuss with your partner why the “modern” economy is a mix of the Free Market and Centrally Planned economic systems.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419701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con_template">
  <a:themeElements>
    <a:clrScheme name="">
      <a:dk1>
        <a:srgbClr val="000000"/>
      </a:dk1>
      <a:lt1>
        <a:srgbClr val="006666"/>
      </a:lt1>
      <a:dk2>
        <a:srgbClr val="800000"/>
      </a:dk2>
      <a:lt2>
        <a:srgbClr val="4D4D4D"/>
      </a:lt2>
      <a:accent1>
        <a:srgbClr val="CC9900"/>
      </a:accent1>
      <a:accent2>
        <a:srgbClr val="800000"/>
      </a:accent2>
      <a:accent3>
        <a:srgbClr val="AAB8B8"/>
      </a:accent3>
      <a:accent4>
        <a:srgbClr val="000000"/>
      </a:accent4>
      <a:accent5>
        <a:srgbClr val="E2CAAA"/>
      </a:accent5>
      <a:accent6>
        <a:srgbClr val="730000"/>
      </a:accent6>
      <a:hlink>
        <a:srgbClr val="000099"/>
      </a:hlink>
      <a:folHlink>
        <a:srgbClr val="003300"/>
      </a:folHlink>
    </a:clrScheme>
    <a:fontScheme name="econ_template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en-US" altLang="en-US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con_template.pot 1">
        <a:dk1>
          <a:srgbClr val="4D4D4D"/>
        </a:dk1>
        <a:lt1>
          <a:srgbClr val="FFFFFF"/>
        </a:lt1>
        <a:dk2>
          <a:srgbClr val="006666"/>
        </a:dk2>
        <a:lt2>
          <a:srgbClr val="CC9900"/>
        </a:lt2>
        <a:accent1>
          <a:srgbClr val="CC9900"/>
        </a:accent1>
        <a:accent2>
          <a:srgbClr val="800000"/>
        </a:accent2>
        <a:accent3>
          <a:srgbClr val="AAB8B8"/>
        </a:accent3>
        <a:accent4>
          <a:srgbClr val="DADADA"/>
        </a:accent4>
        <a:accent5>
          <a:srgbClr val="E2CAAA"/>
        </a:accent5>
        <a:accent6>
          <a:srgbClr val="730000"/>
        </a:accent6>
        <a:hlink>
          <a:srgbClr val="C0C0C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2">
        <a:dk1>
          <a:srgbClr val="010000"/>
        </a:dk1>
        <a:lt1>
          <a:srgbClr val="C0C0C0"/>
        </a:lt1>
        <a:dk2>
          <a:srgbClr val="010000"/>
        </a:dk2>
        <a:lt2>
          <a:srgbClr val="C0C0C0"/>
        </a:lt2>
        <a:accent1>
          <a:srgbClr val="969696"/>
        </a:accent1>
        <a:accent2>
          <a:srgbClr val="000000"/>
        </a:accent2>
        <a:accent3>
          <a:srgbClr val="DCDCDC"/>
        </a:accent3>
        <a:accent4>
          <a:srgbClr val="010000"/>
        </a:accent4>
        <a:accent5>
          <a:srgbClr val="C9C9C9"/>
        </a:accent5>
        <a:accent6>
          <a:srgbClr val="0000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3">
        <a:dk1>
          <a:srgbClr val="4D4D4D"/>
        </a:dk1>
        <a:lt1>
          <a:srgbClr val="99CCFF"/>
        </a:lt1>
        <a:dk2>
          <a:srgbClr val="4D4D4D"/>
        </a:dk2>
        <a:lt2>
          <a:srgbClr val="000000"/>
        </a:lt2>
        <a:accent1>
          <a:srgbClr val="990099"/>
        </a:accent1>
        <a:accent2>
          <a:srgbClr val="FFCC00"/>
        </a:accent2>
        <a:accent3>
          <a:srgbClr val="CAE2FF"/>
        </a:accent3>
        <a:accent4>
          <a:srgbClr val="404040"/>
        </a:accent4>
        <a:accent5>
          <a:srgbClr val="CAAACA"/>
        </a:accent5>
        <a:accent6>
          <a:srgbClr val="E7B900"/>
        </a:accent6>
        <a:hlink>
          <a:srgbClr val="FFFF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4">
        <a:dk1>
          <a:srgbClr val="000000"/>
        </a:dk1>
        <a:lt1>
          <a:srgbClr val="FFFF00"/>
        </a:lt1>
        <a:dk2>
          <a:srgbClr val="000066"/>
        </a:dk2>
        <a:lt2>
          <a:srgbClr val="99CC00"/>
        </a:lt2>
        <a:accent1>
          <a:srgbClr val="99CC00"/>
        </a:accent1>
        <a:accent2>
          <a:srgbClr val="FFFF00"/>
        </a:accent2>
        <a:accent3>
          <a:srgbClr val="AAAAB8"/>
        </a:accent3>
        <a:accent4>
          <a:srgbClr val="DADA00"/>
        </a:accent4>
        <a:accent5>
          <a:srgbClr val="CAE2AA"/>
        </a:accent5>
        <a:accent6>
          <a:srgbClr val="E7E700"/>
        </a:accent6>
        <a:hlink>
          <a:srgbClr val="9999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5">
        <a:dk1>
          <a:srgbClr val="969696"/>
        </a:dk1>
        <a:lt1>
          <a:srgbClr val="FFCC00"/>
        </a:lt1>
        <a:dk2>
          <a:srgbClr val="FF6600"/>
        </a:dk2>
        <a:lt2>
          <a:srgbClr val="009900"/>
        </a:lt2>
        <a:accent1>
          <a:srgbClr val="FFCC00"/>
        </a:accent1>
        <a:accent2>
          <a:srgbClr val="009900"/>
        </a:accent2>
        <a:accent3>
          <a:srgbClr val="FFB8AA"/>
        </a:accent3>
        <a:accent4>
          <a:srgbClr val="DAAE00"/>
        </a:accent4>
        <a:accent5>
          <a:srgbClr val="FFE2AA"/>
        </a:accent5>
        <a:accent6>
          <a:srgbClr val="008A00"/>
        </a:accent6>
        <a:hlink>
          <a:srgbClr val="FFFFFF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on_template.pot 6">
        <a:dk1>
          <a:srgbClr val="000000"/>
        </a:dk1>
        <a:lt1>
          <a:srgbClr val="FFCC00"/>
        </a:lt1>
        <a:dk2>
          <a:srgbClr val="336600"/>
        </a:dk2>
        <a:lt2>
          <a:srgbClr val="969696"/>
        </a:lt2>
        <a:accent1>
          <a:srgbClr val="336600"/>
        </a:accent1>
        <a:accent2>
          <a:srgbClr val="CCCC00"/>
        </a:accent2>
        <a:accent3>
          <a:srgbClr val="FFE2AA"/>
        </a:accent3>
        <a:accent4>
          <a:srgbClr val="000000"/>
        </a:accent4>
        <a:accent5>
          <a:srgbClr val="ADB8AA"/>
        </a:accent5>
        <a:accent6>
          <a:srgbClr val="B9B900"/>
        </a:accent6>
        <a:hlink>
          <a:srgbClr val="FFFFFF"/>
        </a:hlink>
        <a:folHlink>
          <a:srgbClr val="FFFF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7">
        <a:dk1>
          <a:srgbClr val="010000"/>
        </a:dk1>
        <a:lt1>
          <a:srgbClr val="99CCFF"/>
        </a:lt1>
        <a:dk2>
          <a:srgbClr val="666633"/>
        </a:dk2>
        <a:lt2>
          <a:srgbClr val="969696"/>
        </a:lt2>
        <a:accent1>
          <a:srgbClr val="666633"/>
        </a:accent1>
        <a:accent2>
          <a:srgbClr val="FFCC00"/>
        </a:accent2>
        <a:accent3>
          <a:srgbClr val="CAE2FF"/>
        </a:accent3>
        <a:accent4>
          <a:srgbClr val="010000"/>
        </a:accent4>
        <a:accent5>
          <a:srgbClr val="B8B8AD"/>
        </a:accent5>
        <a:accent6>
          <a:srgbClr val="E7B900"/>
        </a:accent6>
        <a:hlink>
          <a:srgbClr val="FFFF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on_template.pot 8">
        <a:dk1>
          <a:srgbClr val="9900CC"/>
        </a:dk1>
        <a:lt1>
          <a:srgbClr val="FFCC00"/>
        </a:lt1>
        <a:dk2>
          <a:srgbClr val="FF3300"/>
        </a:dk2>
        <a:lt2>
          <a:srgbClr val="969696"/>
        </a:lt2>
        <a:accent1>
          <a:srgbClr val="FF3300"/>
        </a:accent1>
        <a:accent2>
          <a:srgbClr val="FFCC00"/>
        </a:accent2>
        <a:accent3>
          <a:srgbClr val="FFE2AA"/>
        </a:accent3>
        <a:accent4>
          <a:srgbClr val="8200AE"/>
        </a:accent4>
        <a:accent5>
          <a:srgbClr val="FFADAA"/>
        </a:accent5>
        <a:accent6>
          <a:srgbClr val="E7B900"/>
        </a:accent6>
        <a:hlink>
          <a:srgbClr val="FFFFFF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1936</TotalTime>
  <Words>468</Words>
  <Application>Microsoft Office PowerPoint</Application>
  <PresentationFormat>On-screen Show (4:3)</PresentationFormat>
  <Paragraphs>83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12_TP030004031</vt:lpstr>
      <vt:lpstr>econ_template</vt:lpstr>
      <vt:lpstr>2_Default Design</vt:lpstr>
      <vt:lpstr>Picture</vt:lpstr>
      <vt:lpstr>Thursday August 28, 2014 Mr. Goblirsch – Economics</vt:lpstr>
      <vt:lpstr>Modern Economies</vt:lpstr>
      <vt:lpstr>The Rise of Mixed Economies</vt:lpstr>
      <vt:lpstr>Government’s Role in a Mixed Economy</vt:lpstr>
      <vt:lpstr>Section 4:  Modern Economies</vt:lpstr>
      <vt:lpstr>Comparing Mixed Economies</vt:lpstr>
      <vt:lpstr>CLOSURE: Mixed Economy Wrap-Up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 Economic Systems</dc:title>
  <dc:creator>Muncrief.d</dc:creator>
  <cp:lastModifiedBy>cgoblirsch</cp:lastModifiedBy>
  <cp:revision>37</cp:revision>
  <dcterms:created xsi:type="dcterms:W3CDTF">2007-01-23T21:58:22Z</dcterms:created>
  <dcterms:modified xsi:type="dcterms:W3CDTF">2014-08-28T19:15:32Z</dcterms:modified>
</cp:coreProperties>
</file>