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0"/>
  </p:notesMasterIdLst>
  <p:handoutMasterIdLst>
    <p:handoutMasterId r:id="rId11"/>
  </p:handoutMasterIdLst>
  <p:sldIdLst>
    <p:sldId id="265" r:id="rId2"/>
    <p:sldId id="267" r:id="rId3"/>
    <p:sldId id="269" r:id="rId4"/>
    <p:sldId id="270" r:id="rId5"/>
    <p:sldId id="271" r:id="rId6"/>
    <p:sldId id="272" r:id="rId7"/>
    <p:sldId id="268" r:id="rId8"/>
    <p:sldId id="266" r:id="rId9"/>
  </p:sldIdLst>
  <p:sldSz cx="9144000" cy="6858000" type="screen4x3"/>
  <p:notesSz cx="9296400" cy="7010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F775DE30-AA54-4403-A98E-D4B955F8E3CD}" type="datetimeFigureOut">
              <a:rPr lang="en-US" smtClean="0"/>
              <a:t>1/27/2015</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4D668ADA-D75B-45F2-912D-35461CBC7B37}" type="slidenum">
              <a:rPr lang="en-US" smtClean="0"/>
              <a:t>‹#›</a:t>
            </a:fld>
            <a:endParaRPr lang="en-US"/>
          </a:p>
        </p:txBody>
      </p:sp>
    </p:spTree>
    <p:extLst>
      <p:ext uri="{BB962C8B-B14F-4D97-AF65-F5344CB8AC3E}">
        <p14:creationId xmlns:p14="http://schemas.microsoft.com/office/powerpoint/2010/main" val="1893525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pPr>
              <a:defRPr/>
            </a:pPr>
            <a:endParaRPr lang="en-US"/>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pPr>
              <a:defRPr/>
            </a:pPr>
            <a:fld id="{AFFA8A9E-72A1-4601-BC41-335D3E7BE103}" type="datetimeFigureOut">
              <a:rPr lang="en-US"/>
              <a:pPr>
                <a:defRPr/>
              </a:pPr>
              <a:t>1/27/2015</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pPr>
              <a:defRPr/>
            </a:pPr>
            <a:fld id="{E0669B5B-B0C6-4F79-BD04-FE7A04E43359}" type="slidenum">
              <a:rPr lang="en-US"/>
              <a:pPr>
                <a:defRPr/>
              </a:pPr>
              <a:t>‹#›</a:t>
            </a:fld>
            <a:endParaRPr lang="en-US"/>
          </a:p>
        </p:txBody>
      </p:sp>
    </p:spTree>
    <p:extLst>
      <p:ext uri="{BB962C8B-B14F-4D97-AF65-F5344CB8AC3E}">
        <p14:creationId xmlns:p14="http://schemas.microsoft.com/office/powerpoint/2010/main" val="13028419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469B914-499F-4E30-B66A-313BE553F442}" type="datetimeFigureOut">
              <a:rPr lang="en-US"/>
              <a:pPr>
                <a:defRPr/>
              </a:pPr>
              <a:t>1/27/2015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D802B193-406F-4290-AC3D-96112A6769B2}" type="slidenum">
              <a:rPr lang="en-US"/>
              <a:pPr>
                <a:defRPr/>
              </a:pPr>
              <a:t>‹#›</a:t>
            </a:fld>
            <a:endParaRPr lang="en-US" dirty="0"/>
          </a:p>
        </p:txBody>
      </p:sp>
    </p:spTree>
    <p:extLst>
      <p:ext uri="{BB962C8B-B14F-4D97-AF65-F5344CB8AC3E}">
        <p14:creationId xmlns:p14="http://schemas.microsoft.com/office/powerpoint/2010/main" val="38355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7E48102E-C648-4D0F-ACBA-D7CC99A12E24}" type="datetimeFigureOut">
              <a:rPr lang="en-US"/>
              <a:pPr>
                <a:defRPr/>
              </a:pPr>
              <a:t>1/27/2015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2A44F84-4177-4974-8461-87895934AFD7}" type="slidenum">
              <a:rPr lang="en-US"/>
              <a:pPr>
                <a:defRPr/>
              </a:pPr>
              <a:t>‹#›</a:t>
            </a:fld>
            <a:endParaRPr lang="en-US" dirty="0"/>
          </a:p>
        </p:txBody>
      </p:sp>
    </p:spTree>
    <p:extLst>
      <p:ext uri="{BB962C8B-B14F-4D97-AF65-F5344CB8AC3E}">
        <p14:creationId xmlns:p14="http://schemas.microsoft.com/office/powerpoint/2010/main" val="648520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7EA61B3-8916-4176-830E-99281ABB855E}" type="datetimeFigureOut">
              <a:rPr lang="en-US"/>
              <a:pPr>
                <a:defRPr/>
              </a:pPr>
              <a:t>1/27/2015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B02591A8-71C9-427D-A848-F920478C0FE2}" type="slidenum">
              <a:rPr lang="en-US"/>
              <a:pPr>
                <a:defRPr/>
              </a:pPr>
              <a:t>‹#›</a:t>
            </a:fld>
            <a:endParaRPr lang="en-US" dirty="0"/>
          </a:p>
        </p:txBody>
      </p:sp>
    </p:spTree>
    <p:extLst>
      <p:ext uri="{BB962C8B-B14F-4D97-AF65-F5344CB8AC3E}">
        <p14:creationId xmlns:p14="http://schemas.microsoft.com/office/powerpoint/2010/main" val="203269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D47A348-0167-4739-BFDD-FFC2F1606776}" type="datetimeFigureOut">
              <a:rPr lang="en-US"/>
              <a:pPr>
                <a:defRPr/>
              </a:pPr>
              <a:t>1/27/2015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0048609B-2151-4F50-B99E-D9CDDA3035E5}" type="slidenum">
              <a:rPr lang="en-US"/>
              <a:pPr>
                <a:defRPr/>
              </a:pPr>
              <a:t>‹#›</a:t>
            </a:fld>
            <a:endParaRPr lang="en-US" dirty="0"/>
          </a:p>
        </p:txBody>
      </p:sp>
    </p:spTree>
    <p:extLst>
      <p:ext uri="{BB962C8B-B14F-4D97-AF65-F5344CB8AC3E}">
        <p14:creationId xmlns:p14="http://schemas.microsoft.com/office/powerpoint/2010/main" val="219873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27E3742-A7BB-448E-86FC-80AC8CCADE74}" type="datetimeFigureOut">
              <a:rPr lang="en-US"/>
              <a:pPr>
                <a:defRPr/>
              </a:pPr>
              <a:t>1/27/2015</a:t>
            </a:fld>
            <a:endParaRPr lang="en-US" dirty="0"/>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9A4F932-B8CB-4DE1-8EFF-80E5A42E8597}" type="slidenum">
              <a:rPr lang="en-US"/>
              <a:pPr>
                <a:defRPr/>
              </a:pPr>
              <a:t>‹#›</a:t>
            </a:fld>
            <a:endParaRPr lang="en-US" dirty="0"/>
          </a:p>
        </p:txBody>
      </p:sp>
    </p:spTree>
    <p:extLst>
      <p:ext uri="{BB962C8B-B14F-4D97-AF65-F5344CB8AC3E}">
        <p14:creationId xmlns:p14="http://schemas.microsoft.com/office/powerpoint/2010/main" val="1568557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B17EEEA-00A7-4EB1-B699-373CEF9BE67E}" type="datetimeFigureOut">
              <a:rPr lang="en-US"/>
              <a:pPr>
                <a:defRPr/>
              </a:pPr>
              <a:t>1/27/2015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E7717DE8-8BDB-4E31-AB13-C815A880E75A}" type="slidenum">
              <a:rPr lang="en-US"/>
              <a:pPr>
                <a:defRPr/>
              </a:pPr>
              <a:t>‹#›</a:t>
            </a:fld>
            <a:endParaRPr lang="en-US" dirty="0"/>
          </a:p>
        </p:txBody>
      </p:sp>
    </p:spTree>
    <p:extLst>
      <p:ext uri="{BB962C8B-B14F-4D97-AF65-F5344CB8AC3E}">
        <p14:creationId xmlns:p14="http://schemas.microsoft.com/office/powerpoint/2010/main" val="75197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15FB454-DDF0-415C-9DE3-0714F807C3E1}" type="datetimeFigureOut">
              <a:rPr lang="en-US"/>
              <a:pPr>
                <a:defRPr/>
              </a:pPr>
              <a:t>1/27/2015</a:t>
            </a:fld>
            <a:endParaRPr lang="en-US" dirty="0"/>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B86434B-DFB1-4A09-9CDE-6B03B26BDD6F}" type="slidenum">
              <a:rPr lang="en-US"/>
              <a:pPr>
                <a:defRPr/>
              </a:pPr>
              <a:t>‹#›</a:t>
            </a:fld>
            <a:endParaRPr lang="en-US" dirty="0"/>
          </a:p>
        </p:txBody>
      </p:sp>
    </p:spTree>
    <p:extLst>
      <p:ext uri="{BB962C8B-B14F-4D97-AF65-F5344CB8AC3E}">
        <p14:creationId xmlns:p14="http://schemas.microsoft.com/office/powerpoint/2010/main" val="2662854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A035294-0DAF-420C-B329-10A31E145B62}" type="datetimeFigureOut">
              <a:rPr lang="en-US"/>
              <a:pPr>
                <a:defRPr/>
              </a:pPr>
              <a:t>1/27/2015</a:t>
            </a:fld>
            <a:endParaRPr lang="en-US" dirty="0"/>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596B8FC-CF67-4F30-AE67-5EF9C8AA470F}" type="slidenum">
              <a:rPr lang="en-US"/>
              <a:pPr>
                <a:defRPr/>
              </a:pPr>
              <a:t>‹#›</a:t>
            </a:fld>
            <a:endParaRPr lang="en-US" dirty="0"/>
          </a:p>
        </p:txBody>
      </p:sp>
    </p:spTree>
    <p:extLst>
      <p:ext uri="{BB962C8B-B14F-4D97-AF65-F5344CB8AC3E}">
        <p14:creationId xmlns:p14="http://schemas.microsoft.com/office/powerpoint/2010/main" val="94053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5EC5DAB9-2498-4181-B2A8-8D3122C13100}" type="datetimeFigureOut">
              <a:rPr lang="en-US"/>
              <a:pPr>
                <a:defRPr/>
              </a:pPr>
              <a:t>1/27/2015</a:t>
            </a:fld>
            <a:endParaRPr lang="en-US" dirty="0"/>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C1C27B4-2633-44F6-B37D-22E7CA516265}" type="slidenum">
              <a:rPr lang="en-US"/>
              <a:pPr>
                <a:defRPr/>
              </a:pPr>
              <a:t>‹#›</a:t>
            </a:fld>
            <a:endParaRPr lang="en-US" dirty="0"/>
          </a:p>
        </p:txBody>
      </p:sp>
    </p:spTree>
    <p:extLst>
      <p:ext uri="{BB962C8B-B14F-4D97-AF65-F5344CB8AC3E}">
        <p14:creationId xmlns:p14="http://schemas.microsoft.com/office/powerpoint/2010/main" val="381034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E675799-3422-4686-97F0-3950EBDCDEA5}" type="datetimeFigureOut">
              <a:rPr lang="en-US"/>
              <a:pPr>
                <a:defRPr/>
              </a:pPr>
              <a:t>1/27/2015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4A02DEC-315B-4E2C-BE67-54CEBE64C239}" type="slidenum">
              <a:rPr lang="en-US"/>
              <a:pPr>
                <a:defRPr/>
              </a:pPr>
              <a:t>‹#›</a:t>
            </a:fld>
            <a:endParaRPr lang="en-US" dirty="0"/>
          </a:p>
        </p:txBody>
      </p:sp>
    </p:spTree>
    <p:extLst>
      <p:ext uri="{BB962C8B-B14F-4D97-AF65-F5344CB8AC3E}">
        <p14:creationId xmlns:p14="http://schemas.microsoft.com/office/powerpoint/2010/main" val="1362551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79B1EB1-4EAD-46DE-B4EC-00F4CED1CEAB}" type="datetimeFigureOut">
              <a:rPr lang="en-US"/>
              <a:pPr>
                <a:defRPr/>
              </a:pPr>
              <a:t>1/27/2015</a:t>
            </a:fld>
            <a:endParaRPr lang="en-US" dirty="0"/>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A7C81B5-8784-4645-B266-FD96F85D05D3}" type="slidenum">
              <a:rPr lang="en-US"/>
              <a:pPr>
                <a:defRPr/>
              </a:pPr>
              <a:t>‹#›</a:t>
            </a:fld>
            <a:endParaRPr lang="en-US" dirty="0"/>
          </a:p>
        </p:txBody>
      </p:sp>
    </p:spTree>
    <p:extLst>
      <p:ext uri="{BB962C8B-B14F-4D97-AF65-F5344CB8AC3E}">
        <p14:creationId xmlns:p14="http://schemas.microsoft.com/office/powerpoint/2010/main" val="4078973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FAF32870-3CE8-4FE9-BB66-69F840335EA6}" type="datetimeFigureOut">
              <a:rPr lang="en-US"/>
              <a:pPr>
                <a:defRPr/>
              </a:pPr>
              <a:t>1/27/2015</a:t>
            </a:fld>
            <a:endParaRPr lang="en-US" dirty="0"/>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dirty="0"/>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7CE1198E-5052-417F-8C19-1C211290A220}" type="slidenum">
              <a:rPr lang="en-US"/>
              <a:pPr>
                <a:defRPr/>
              </a:pPr>
              <a:t>‹#›</a:t>
            </a:fld>
            <a:endParaRPr lang="en-US" dirty="0"/>
          </a:p>
        </p:txBody>
      </p:sp>
    </p:spTree>
    <p:extLst>
      <p:ext uri="{BB962C8B-B14F-4D97-AF65-F5344CB8AC3E}">
        <p14:creationId xmlns:p14="http://schemas.microsoft.com/office/powerpoint/2010/main" val="2849198925"/>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pPr>
              <a:defRPr/>
            </a:pPr>
            <a:r>
              <a:rPr lang="en-US" altLang="en-US" b="1" dirty="0" smtClean="0">
                <a:solidFill>
                  <a:srgbClr val="FF0000"/>
                </a:solidFill>
              </a:rPr>
              <a:t>Tuesday January 27, 2015</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American Government</a:t>
            </a:r>
          </a:p>
        </p:txBody>
      </p:sp>
      <p:sp>
        <p:nvSpPr>
          <p:cNvPr id="20483" name="Content Placeholder 6"/>
          <p:cNvSpPr>
            <a:spLocks noGrp="1"/>
          </p:cNvSpPr>
          <p:nvPr>
            <p:ph idx="4294967295"/>
          </p:nvPr>
        </p:nvSpPr>
        <p:spPr>
          <a:xfrm>
            <a:off x="0" y="838200"/>
            <a:ext cx="9144000" cy="6019800"/>
          </a:xfrm>
        </p:spPr>
        <p:txBody>
          <a:bodyPr>
            <a:normAutofit fontScale="92500" lnSpcReduction="10000"/>
          </a:bodyPr>
          <a:lstStyle/>
          <a:p>
            <a:pPr marL="609600" indent="-609600">
              <a:spcBef>
                <a:spcPct val="0"/>
              </a:spcBef>
              <a:buFontTx/>
              <a:buNone/>
              <a:defRPr/>
            </a:pPr>
            <a:r>
              <a:rPr lang="en-US" sz="2800" b="1" dirty="0" smtClean="0">
                <a:solidFill>
                  <a:schemeClr val="tx2"/>
                </a:solidFill>
              </a:rPr>
              <a:t>OBJECTIVE – </a:t>
            </a:r>
            <a:r>
              <a:rPr lang="en-US" sz="2800" b="1" u="sng" dirty="0" smtClean="0">
                <a:solidFill>
                  <a:schemeClr val="tx2"/>
                </a:solidFill>
              </a:rPr>
              <a:t>S</a:t>
            </a:r>
            <a:r>
              <a:rPr lang="en-US" sz="2800" b="1" dirty="0" smtClean="0">
                <a:solidFill>
                  <a:schemeClr val="tx2"/>
                </a:solidFill>
              </a:rPr>
              <a:t>tudents </a:t>
            </a:r>
            <a:r>
              <a:rPr lang="en-US" sz="2800" b="1" u="sng" dirty="0" smtClean="0">
                <a:solidFill>
                  <a:schemeClr val="tx2"/>
                </a:solidFill>
              </a:rPr>
              <a:t>W</a:t>
            </a:r>
            <a:r>
              <a:rPr lang="en-US" sz="2800" b="1" dirty="0" smtClean="0">
                <a:solidFill>
                  <a:schemeClr val="tx2"/>
                </a:solidFill>
              </a:rPr>
              <a:t>ill </a:t>
            </a:r>
            <a:r>
              <a:rPr lang="en-US" sz="2800" b="1" u="sng" dirty="0" smtClean="0">
                <a:solidFill>
                  <a:schemeClr val="tx2"/>
                </a:solidFill>
              </a:rPr>
              <a:t>B</a:t>
            </a:r>
            <a:r>
              <a:rPr lang="en-US" sz="2800" b="1" dirty="0" smtClean="0">
                <a:solidFill>
                  <a:schemeClr val="tx2"/>
                </a:solidFill>
              </a:rPr>
              <a:t>e </a:t>
            </a:r>
            <a:r>
              <a:rPr lang="en-US" sz="2800" b="1" u="sng" dirty="0" smtClean="0">
                <a:solidFill>
                  <a:schemeClr val="tx2"/>
                </a:solidFill>
              </a:rPr>
              <a:t>A</a:t>
            </a:r>
            <a:r>
              <a:rPr lang="en-US" sz="2800" b="1" dirty="0" smtClean="0">
                <a:solidFill>
                  <a:schemeClr val="tx2"/>
                </a:solidFill>
              </a:rPr>
              <a:t>ble </a:t>
            </a:r>
            <a:r>
              <a:rPr lang="en-US" sz="2800" b="1" u="sng" dirty="0" smtClean="0">
                <a:solidFill>
                  <a:schemeClr val="tx2"/>
                </a:solidFill>
              </a:rPr>
              <a:t>T</a:t>
            </a:r>
            <a:r>
              <a:rPr lang="en-US" sz="2800" b="1" dirty="0" smtClean="0">
                <a:solidFill>
                  <a:schemeClr val="tx2"/>
                </a:solidFill>
              </a:rPr>
              <a:t>o – SWBAT:</a:t>
            </a:r>
            <a:endParaRPr lang="en-US" sz="2800" dirty="0"/>
          </a:p>
          <a:p>
            <a:pPr marL="609600" indent="-609600">
              <a:spcBef>
                <a:spcPct val="0"/>
              </a:spcBef>
              <a:buFontTx/>
              <a:buNone/>
              <a:defRPr/>
            </a:pPr>
            <a:r>
              <a:rPr lang="en-US" sz="2400" dirty="0" smtClean="0"/>
              <a:t> - Identify key foundations and characteristics of the American government system.</a:t>
            </a:r>
          </a:p>
          <a:p>
            <a:pPr marL="0" indent="0">
              <a:spcBef>
                <a:spcPct val="0"/>
              </a:spcBef>
              <a:buFont typeface="Arial" charset="0"/>
              <a:buNone/>
              <a:defRPr/>
            </a:pPr>
            <a:endParaRPr lang="en-US" sz="1100" b="1" dirty="0" smtClean="0">
              <a:solidFill>
                <a:srgbClr val="FF0000"/>
              </a:solidFill>
            </a:endParaRPr>
          </a:p>
          <a:p>
            <a:pPr marL="609600" indent="-609600">
              <a:spcBef>
                <a:spcPct val="0"/>
              </a:spcBef>
              <a:buFontTx/>
              <a:buNone/>
              <a:defRPr/>
            </a:pPr>
            <a:r>
              <a:rPr lang="en-US" sz="2800" b="1" dirty="0" smtClean="0">
                <a:solidFill>
                  <a:srgbClr val="FF0000"/>
                </a:solidFill>
              </a:rPr>
              <a:t>AGENDA:</a:t>
            </a:r>
            <a:endParaRPr lang="en-US" sz="2400" dirty="0" smtClean="0"/>
          </a:p>
          <a:p>
            <a:pPr marL="609600" indent="-609600">
              <a:spcBef>
                <a:spcPct val="0"/>
              </a:spcBef>
              <a:buFontTx/>
              <a:buAutoNum type="arabicParenR"/>
              <a:defRPr/>
            </a:pPr>
            <a:r>
              <a:rPr lang="en-US" sz="2400" dirty="0" smtClean="0"/>
              <a:t>WARM-UP: </a:t>
            </a:r>
            <a:r>
              <a:rPr lang="en-US" sz="2400" dirty="0" smtClean="0"/>
              <a:t>Universal-College Journal</a:t>
            </a:r>
            <a:endParaRPr lang="en-US" sz="2000" dirty="0" smtClean="0">
              <a:solidFill>
                <a:prstClr val="black"/>
              </a:solidFill>
            </a:endParaRPr>
          </a:p>
          <a:p>
            <a:pPr marL="609600" lvl="0" indent="-609600">
              <a:spcBef>
                <a:spcPct val="0"/>
              </a:spcBef>
              <a:buFontTx/>
              <a:buAutoNum type="arabicParenR"/>
              <a:defRPr/>
            </a:pPr>
            <a:r>
              <a:rPr lang="en-US" sz="2400" dirty="0" smtClean="0">
                <a:solidFill>
                  <a:prstClr val="black"/>
                </a:solidFill>
              </a:rPr>
              <a:t>ASSESSMENT: Foundations </a:t>
            </a:r>
            <a:r>
              <a:rPr lang="en-US" sz="2400" dirty="0" smtClean="0">
                <a:solidFill>
                  <a:prstClr val="black"/>
                </a:solidFill>
              </a:rPr>
              <a:t>Quiz</a:t>
            </a:r>
            <a:endParaRPr lang="en-US" sz="2000" dirty="0">
              <a:solidFill>
                <a:srgbClr val="FF0000"/>
              </a:solidFill>
            </a:endParaRPr>
          </a:p>
          <a:p>
            <a:pPr marL="609600" lvl="0" indent="-609600">
              <a:spcBef>
                <a:spcPct val="0"/>
              </a:spcBef>
              <a:buFontTx/>
              <a:buAutoNum type="arabicParenR"/>
              <a:defRPr/>
            </a:pPr>
            <a:r>
              <a:rPr lang="en-US" sz="2400" dirty="0" smtClean="0">
                <a:solidFill>
                  <a:prstClr val="black"/>
                </a:solidFill>
              </a:rPr>
              <a:t>VOTE: “Best Looking” Newspaper Bonus</a:t>
            </a:r>
            <a:endParaRPr lang="en-US" sz="2400" dirty="0" smtClean="0">
              <a:solidFill>
                <a:srgbClr val="FF0000"/>
              </a:solidFill>
            </a:endParaRPr>
          </a:p>
          <a:p>
            <a:pPr marL="609600" lvl="0" indent="-609600">
              <a:spcBef>
                <a:spcPct val="0"/>
              </a:spcBef>
              <a:buFontTx/>
              <a:buAutoNum type="arabicParenR"/>
              <a:defRPr/>
            </a:pPr>
            <a:r>
              <a:rPr lang="en-US" sz="2400" dirty="0" smtClean="0">
                <a:solidFill>
                  <a:prstClr val="black"/>
                </a:solidFill>
              </a:rPr>
              <a:t>CONGRESSIONAL VOTE: Exam Assistance Program</a:t>
            </a:r>
          </a:p>
          <a:p>
            <a:pPr marL="609600" lvl="0" indent="-609600">
              <a:spcBef>
                <a:spcPct val="0"/>
              </a:spcBef>
              <a:buFontTx/>
              <a:buAutoNum type="arabicParenR"/>
              <a:defRPr/>
            </a:pPr>
            <a:r>
              <a:rPr lang="en-US" sz="2400" dirty="0" smtClean="0">
                <a:solidFill>
                  <a:prstClr val="black"/>
                </a:solidFill>
              </a:rPr>
              <a:t>CURRENT </a:t>
            </a:r>
            <a:r>
              <a:rPr lang="en-US" sz="2400" dirty="0" smtClean="0">
                <a:solidFill>
                  <a:prstClr val="black"/>
                </a:solidFill>
              </a:rPr>
              <a:t>EVENT ARTICLES: </a:t>
            </a:r>
            <a:r>
              <a:rPr lang="en-US" sz="2400" dirty="0" smtClean="0">
                <a:solidFill>
                  <a:prstClr val="black"/>
                </a:solidFill>
              </a:rPr>
              <a:t>Free Community </a:t>
            </a:r>
            <a:r>
              <a:rPr lang="en-US" sz="2400" dirty="0" smtClean="0">
                <a:solidFill>
                  <a:prstClr val="black"/>
                </a:solidFill>
              </a:rPr>
              <a:t>College</a:t>
            </a:r>
            <a:endParaRPr lang="en-US" sz="1700" b="1" dirty="0">
              <a:solidFill>
                <a:srgbClr val="FF0000"/>
              </a:solidFill>
              <a:effectLst>
                <a:outerShdw blurRad="38100" dist="38100" dir="2700000" algn="tl">
                  <a:srgbClr val="000000">
                    <a:alpha val="43137"/>
                  </a:srgbClr>
                </a:outerShdw>
              </a:effectLst>
            </a:endParaRPr>
          </a:p>
          <a:p>
            <a:pPr marL="0" indent="0">
              <a:spcBef>
                <a:spcPct val="0"/>
              </a:spcBef>
              <a:buFont typeface="Arial" charset="0"/>
              <a:buNone/>
              <a:defRPr/>
            </a:pPr>
            <a:endParaRPr lang="en-US" sz="1100" b="1" dirty="0" smtClean="0"/>
          </a:p>
          <a:p>
            <a:pPr marL="609600" indent="-609600">
              <a:spcBef>
                <a:spcPct val="0"/>
              </a:spcBef>
              <a:buFont typeface="Arial" charset="0"/>
              <a:buNone/>
              <a:defRPr/>
            </a:pPr>
            <a:r>
              <a:rPr lang="en-US" sz="2800" b="1" dirty="0" smtClean="0">
                <a:solidFill>
                  <a:srgbClr val="1F497D"/>
                </a:solidFill>
              </a:rPr>
              <a:t>Universal-Colleg</a:t>
            </a:r>
            <a:r>
              <a:rPr lang="en-US" sz="2800" b="1" dirty="0" smtClean="0">
                <a:solidFill>
                  <a:srgbClr val="1F497D"/>
                </a:solidFill>
              </a:rPr>
              <a:t>e Journal </a:t>
            </a:r>
            <a:r>
              <a:rPr lang="en-US" sz="2800" b="1" dirty="0" smtClean="0">
                <a:solidFill>
                  <a:srgbClr val="1F497D"/>
                </a:solidFill>
              </a:rPr>
              <a:t>WARM-UP</a:t>
            </a:r>
            <a:r>
              <a:rPr lang="en-US" sz="2800" dirty="0">
                <a:solidFill>
                  <a:srgbClr val="1F497D"/>
                </a:solidFill>
              </a:rPr>
              <a:t>: </a:t>
            </a:r>
            <a:r>
              <a:rPr lang="en-US" sz="1050" dirty="0">
                <a:solidFill>
                  <a:srgbClr val="000000"/>
                </a:solidFill>
              </a:rPr>
              <a:t>(Follow the directions below)</a:t>
            </a:r>
            <a:endParaRPr lang="en-US" sz="2400" dirty="0">
              <a:solidFill>
                <a:prstClr val="black"/>
              </a:solidFill>
            </a:endParaRPr>
          </a:p>
          <a:p>
            <a:pPr marL="0" indent="0" algn="ctr">
              <a:spcBef>
                <a:spcPct val="0"/>
              </a:spcBef>
              <a:buFont typeface="Arial" charset="0"/>
              <a:buNone/>
              <a:defRPr/>
            </a:pPr>
            <a:r>
              <a:rPr lang="en-US" sz="2400" dirty="0" smtClean="0">
                <a:solidFill>
                  <a:prstClr val="black"/>
                </a:solidFill>
              </a:rPr>
              <a:t>***</a:t>
            </a:r>
            <a:r>
              <a:rPr lang="en-US" sz="2400" dirty="0">
                <a:solidFill>
                  <a:prstClr val="black"/>
                </a:solidFill>
              </a:rPr>
              <a:t>5</a:t>
            </a:r>
            <a:r>
              <a:rPr lang="en-US" sz="2400" dirty="0" smtClean="0">
                <a:solidFill>
                  <a:prstClr val="black"/>
                </a:solidFill>
              </a:rPr>
              <a:t> </a:t>
            </a:r>
            <a:r>
              <a:rPr lang="en-US" sz="2400" dirty="0">
                <a:solidFill>
                  <a:prstClr val="black"/>
                </a:solidFill>
              </a:rPr>
              <a:t>minutes</a:t>
            </a:r>
            <a:r>
              <a:rPr lang="en-US" sz="2400" dirty="0" smtClean="0">
                <a:solidFill>
                  <a:prstClr val="black"/>
                </a:solidFill>
              </a:rPr>
              <a:t>***</a:t>
            </a:r>
          </a:p>
          <a:p>
            <a:pPr marL="0" indent="0">
              <a:spcBef>
                <a:spcPct val="0"/>
              </a:spcBef>
              <a:buNone/>
              <a:defRPr/>
            </a:pPr>
            <a:r>
              <a:rPr lang="en-US" sz="2400" dirty="0" smtClean="0">
                <a:solidFill>
                  <a:prstClr val="black"/>
                </a:solidFill>
              </a:rPr>
              <a:t>Write a paragraph journal entry answering the question below.</a:t>
            </a:r>
            <a:endParaRPr lang="en-US" sz="2400" dirty="0" smtClean="0">
              <a:solidFill>
                <a:srgbClr val="FF0000"/>
              </a:solidFill>
            </a:endParaRPr>
          </a:p>
          <a:p>
            <a:pPr marL="457200" indent="-457200">
              <a:spcBef>
                <a:spcPct val="0"/>
              </a:spcBef>
              <a:buFont typeface="+mj-lt"/>
              <a:buAutoNum type="arabicPeriod"/>
              <a:defRPr/>
            </a:pPr>
            <a:r>
              <a:rPr lang="en-US" sz="2400" dirty="0" smtClean="0">
                <a:solidFill>
                  <a:prstClr val="black"/>
                </a:solidFill>
              </a:rPr>
              <a:t>President Obama has announced several times earlier this month, including at his State Of The Union Address, that he would like to see a program making the first 2 years of Community College free to any student wanting to go, with some stipulations.  What do you think about this idea?  Do you like or dislike it?  Why or Why not?</a:t>
            </a:r>
            <a:r>
              <a:rPr lang="en-US" sz="2400" dirty="0" smtClean="0">
                <a:solidFill>
                  <a:prstClr val="black"/>
                </a:solidFill>
              </a:rPr>
              <a:t>				</a:t>
            </a:r>
            <a:endParaRPr lang="en-US" sz="2400" dirty="0" smtClean="0">
              <a:solidFill>
                <a:srgbClr val="FF0000"/>
              </a:solidFill>
            </a:endParaRPr>
          </a:p>
        </p:txBody>
      </p:sp>
    </p:spTree>
    <p:extLst>
      <p:ext uri="{BB962C8B-B14F-4D97-AF65-F5344CB8AC3E}">
        <p14:creationId xmlns:p14="http://schemas.microsoft.com/office/powerpoint/2010/main" val="1118003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CONGRESSIONAL VOTE</a:t>
            </a:r>
            <a:r>
              <a:rPr lang="en-US" dirty="0" smtClean="0"/>
              <a:t>: </a:t>
            </a:r>
            <a:r>
              <a:rPr lang="en-US" b="1" dirty="0" smtClean="0">
                <a:effectLst>
                  <a:outerShdw blurRad="38100" dist="38100" dir="2700000" algn="tl">
                    <a:srgbClr val="000000">
                      <a:alpha val="43137"/>
                    </a:srgbClr>
                  </a:outerShdw>
                </a:effectLst>
              </a:rPr>
              <a:t>Exam Assistance Program</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pPr marL="0" indent="0">
              <a:buNone/>
            </a:pPr>
            <a:r>
              <a:rPr lang="en-US" b="1" dirty="0" smtClean="0">
                <a:effectLst>
                  <a:outerShdw blurRad="38100" dist="38100" dir="2700000" algn="tl">
                    <a:srgbClr val="000000">
                      <a:alpha val="43137"/>
                    </a:srgbClr>
                  </a:outerShdw>
                </a:effectLst>
              </a:rPr>
              <a:t>PROPOSED BILL</a:t>
            </a:r>
            <a:r>
              <a:rPr lang="en-US" dirty="0" smtClean="0">
                <a:effectLst>
                  <a:outerShdw blurRad="38100" dist="38100" dir="2700000" algn="tl">
                    <a:srgbClr val="000000">
                      <a:alpha val="43137"/>
                    </a:srgbClr>
                  </a:outerShdw>
                </a:effectLst>
              </a:rPr>
              <a:t>: </a:t>
            </a:r>
          </a:p>
          <a:p>
            <a:pPr marL="0" indent="0">
              <a:buNone/>
            </a:pPr>
            <a:r>
              <a:rPr lang="en-US" dirty="0"/>
              <a:t>	</a:t>
            </a:r>
            <a:r>
              <a:rPr lang="en-US" dirty="0" smtClean="0"/>
              <a:t>Currently, there are still a number of individuals who 	have not yet purchased the end of the year Final 	Exam.  This proposal is for an assistance program to 	assist those who have not yet purchased the Final to 	be able to do so.  </a:t>
            </a:r>
          </a:p>
          <a:p>
            <a:pPr marL="0" indent="0">
              <a:buNone/>
            </a:pPr>
            <a:r>
              <a:rPr lang="en-US" b="1" dirty="0" smtClean="0">
                <a:effectLst>
                  <a:outerShdw blurRad="38100" dist="38100" dir="2700000" algn="tl">
                    <a:srgbClr val="000000">
                      <a:alpha val="43137"/>
                    </a:srgbClr>
                  </a:outerShdw>
                </a:effectLst>
              </a:rPr>
              <a:t>PROPOSAL</a:t>
            </a:r>
            <a:r>
              <a:rPr lang="en-US" dirty="0" smtClean="0"/>
              <a:t>: </a:t>
            </a:r>
          </a:p>
          <a:p>
            <a:pPr marL="0" indent="0">
              <a:buNone/>
            </a:pPr>
            <a:r>
              <a:rPr lang="en-US" dirty="0"/>
              <a:t>	</a:t>
            </a:r>
            <a:r>
              <a:rPr lang="en-US" dirty="0" smtClean="0"/>
              <a:t>2% increase in taxes for each tax bracket</a:t>
            </a:r>
          </a:p>
          <a:p>
            <a:pPr marL="0" indent="0">
              <a:buNone/>
            </a:pPr>
            <a:r>
              <a:rPr lang="en-US" dirty="0"/>
              <a:t>	</a:t>
            </a:r>
            <a:r>
              <a:rPr lang="en-US" dirty="0"/>
              <a:t>4</a:t>
            </a:r>
            <a:r>
              <a:rPr lang="en-US" dirty="0" smtClean="0"/>
              <a:t>0% of all tax revenue will be redistributed to 			individuals yet to pay for the Final Exam</a:t>
            </a:r>
            <a:endParaRPr lang="en-US" dirty="0" smtClean="0"/>
          </a:p>
          <a:p>
            <a:pPr marL="0" indent="0">
              <a:buNone/>
            </a:pPr>
            <a:endParaRPr lang="en-US" sz="2000" dirty="0"/>
          </a:p>
          <a:p>
            <a:r>
              <a:rPr lang="en-US" dirty="0" smtClean="0"/>
              <a:t>A “Yes” vote will </a:t>
            </a:r>
            <a:r>
              <a:rPr lang="en-US" dirty="0" smtClean="0"/>
              <a:t>begin the Exam Assistance Program</a:t>
            </a:r>
            <a:endParaRPr lang="en-US" dirty="0" smtClean="0"/>
          </a:p>
          <a:p>
            <a:r>
              <a:rPr lang="en-US" dirty="0" smtClean="0"/>
              <a:t>A “No” vote will keep </a:t>
            </a:r>
            <a:r>
              <a:rPr lang="en-US" dirty="0" smtClean="0"/>
              <a:t>everything they way it currently is</a:t>
            </a:r>
            <a:endParaRPr lang="en-US" dirty="0"/>
          </a:p>
        </p:txBody>
      </p:sp>
    </p:spTree>
    <p:extLst>
      <p:ext uri="{BB962C8B-B14F-4D97-AF65-F5344CB8AC3E}">
        <p14:creationId xmlns:p14="http://schemas.microsoft.com/office/powerpoint/2010/main" val="3501696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lstStyle/>
          <a:p>
            <a:r>
              <a:rPr lang="en-US" dirty="0" smtClean="0"/>
              <a:t>Stephanie C.</a:t>
            </a:r>
          </a:p>
          <a:p>
            <a:r>
              <a:rPr lang="en-US" dirty="0" smtClean="0"/>
              <a:t>Justina C.</a:t>
            </a:r>
          </a:p>
          <a:p>
            <a:r>
              <a:rPr lang="en-US" dirty="0" smtClean="0"/>
              <a:t>Alicia C.</a:t>
            </a:r>
          </a:p>
          <a:p>
            <a:r>
              <a:rPr lang="en-US" dirty="0" smtClean="0"/>
              <a:t>Raul C.</a:t>
            </a:r>
          </a:p>
          <a:p>
            <a:r>
              <a:rPr lang="en-US" dirty="0" err="1" smtClean="0"/>
              <a:t>Jasmien</a:t>
            </a:r>
            <a:r>
              <a:rPr lang="en-US" dirty="0" smtClean="0"/>
              <a:t> G.</a:t>
            </a:r>
          </a:p>
          <a:p>
            <a:r>
              <a:rPr lang="en-US" dirty="0" smtClean="0"/>
              <a:t>Jose G.</a:t>
            </a:r>
          </a:p>
          <a:p>
            <a:r>
              <a:rPr lang="en-US" dirty="0" smtClean="0"/>
              <a:t>Kim H.</a:t>
            </a:r>
          </a:p>
          <a:p>
            <a:r>
              <a:rPr lang="en-US" dirty="0" smtClean="0"/>
              <a:t>Maria J.</a:t>
            </a:r>
          </a:p>
          <a:p>
            <a:r>
              <a:rPr lang="en-US" dirty="0" smtClean="0"/>
              <a:t>Zach J.</a:t>
            </a:r>
            <a:endParaRPr lang="en-US" dirty="0"/>
          </a:p>
        </p:txBody>
      </p:sp>
      <p:sp>
        <p:nvSpPr>
          <p:cNvPr id="6" name="Content Placeholder 5"/>
          <p:cNvSpPr>
            <a:spLocks noGrp="1"/>
          </p:cNvSpPr>
          <p:nvPr>
            <p:ph sz="half" idx="2"/>
          </p:nvPr>
        </p:nvSpPr>
        <p:spPr/>
        <p:txBody>
          <a:bodyPr/>
          <a:lstStyle/>
          <a:p>
            <a:r>
              <a:rPr lang="en-US" dirty="0" smtClean="0"/>
              <a:t>Lupe L.</a:t>
            </a:r>
          </a:p>
          <a:p>
            <a:r>
              <a:rPr lang="en-US" dirty="0" smtClean="0"/>
              <a:t>Maria M.</a:t>
            </a:r>
          </a:p>
          <a:p>
            <a:r>
              <a:rPr lang="en-US" dirty="0" err="1" smtClean="0"/>
              <a:t>Juli</a:t>
            </a:r>
            <a:r>
              <a:rPr lang="en-US" dirty="0" smtClean="0"/>
              <a:t> N.</a:t>
            </a:r>
          </a:p>
          <a:p>
            <a:r>
              <a:rPr lang="en-US" dirty="0" smtClean="0"/>
              <a:t>Caitlin P.</a:t>
            </a:r>
          </a:p>
          <a:p>
            <a:r>
              <a:rPr lang="en-US" dirty="0" smtClean="0"/>
              <a:t>Sylvia R.</a:t>
            </a:r>
          </a:p>
          <a:p>
            <a:r>
              <a:rPr lang="en-US" dirty="0" smtClean="0"/>
              <a:t>Armando S.</a:t>
            </a:r>
          </a:p>
          <a:p>
            <a:r>
              <a:rPr lang="en-US" dirty="0" smtClean="0"/>
              <a:t>Ashley S.</a:t>
            </a:r>
          </a:p>
          <a:p>
            <a:r>
              <a:rPr lang="en-US" dirty="0" smtClean="0"/>
              <a:t>Angelina V.</a:t>
            </a:r>
          </a:p>
          <a:p>
            <a:r>
              <a:rPr lang="en-US" dirty="0" smtClean="0"/>
              <a:t>Stephanie W.</a:t>
            </a:r>
            <a:endParaRPr lang="en-US" dirty="0"/>
          </a:p>
        </p:txBody>
      </p:sp>
    </p:spTree>
    <p:extLst>
      <p:ext uri="{BB962C8B-B14F-4D97-AF65-F5344CB8AC3E}">
        <p14:creationId xmlns:p14="http://schemas.microsoft.com/office/powerpoint/2010/main" val="187219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lstStyle/>
          <a:p>
            <a:r>
              <a:rPr lang="en-US" dirty="0" err="1" smtClean="0"/>
              <a:t>Tino</a:t>
            </a:r>
            <a:r>
              <a:rPr lang="en-US" dirty="0" smtClean="0"/>
              <a:t> A.</a:t>
            </a:r>
          </a:p>
          <a:p>
            <a:r>
              <a:rPr lang="en-US" dirty="0" smtClean="0"/>
              <a:t>Cristian C.</a:t>
            </a:r>
          </a:p>
          <a:p>
            <a:r>
              <a:rPr lang="en-US" dirty="0" err="1" smtClean="0"/>
              <a:t>Illene</a:t>
            </a:r>
            <a:r>
              <a:rPr lang="en-US" dirty="0" smtClean="0"/>
              <a:t> C.</a:t>
            </a:r>
          </a:p>
          <a:p>
            <a:r>
              <a:rPr lang="en-US" dirty="0" smtClean="0"/>
              <a:t>Lucy F.</a:t>
            </a:r>
          </a:p>
          <a:p>
            <a:r>
              <a:rPr lang="en-US" dirty="0" err="1" smtClean="0"/>
              <a:t>Casidy</a:t>
            </a:r>
            <a:r>
              <a:rPr lang="en-US" dirty="0" smtClean="0"/>
              <a:t> J.</a:t>
            </a:r>
          </a:p>
          <a:p>
            <a:r>
              <a:rPr lang="en-US" dirty="0" smtClean="0"/>
              <a:t>Jennifer L.</a:t>
            </a:r>
            <a:endParaRPr lang="en-US" dirty="0"/>
          </a:p>
        </p:txBody>
      </p:sp>
      <p:sp>
        <p:nvSpPr>
          <p:cNvPr id="6" name="Content Placeholder 5"/>
          <p:cNvSpPr>
            <a:spLocks noGrp="1"/>
          </p:cNvSpPr>
          <p:nvPr>
            <p:ph sz="half" idx="2"/>
          </p:nvPr>
        </p:nvSpPr>
        <p:spPr/>
        <p:txBody>
          <a:bodyPr/>
          <a:lstStyle/>
          <a:p>
            <a:r>
              <a:rPr lang="en-US" dirty="0" smtClean="0"/>
              <a:t>Alicia M.</a:t>
            </a:r>
          </a:p>
          <a:p>
            <a:r>
              <a:rPr lang="en-US" dirty="0" err="1" smtClean="0"/>
              <a:t>Lili</a:t>
            </a:r>
            <a:r>
              <a:rPr lang="en-US" dirty="0" smtClean="0"/>
              <a:t> O.</a:t>
            </a:r>
          </a:p>
          <a:p>
            <a:r>
              <a:rPr lang="en-US" dirty="0" err="1" smtClean="0"/>
              <a:t>Jaskaran</a:t>
            </a:r>
            <a:r>
              <a:rPr lang="en-US" dirty="0" smtClean="0"/>
              <a:t> S.</a:t>
            </a:r>
          </a:p>
          <a:p>
            <a:r>
              <a:rPr lang="en-US" dirty="0" smtClean="0"/>
              <a:t>Ricky V.</a:t>
            </a:r>
          </a:p>
          <a:p>
            <a:r>
              <a:rPr lang="en-US" dirty="0" smtClean="0"/>
              <a:t>Perla V.</a:t>
            </a:r>
          </a:p>
          <a:p>
            <a:r>
              <a:rPr lang="en-US" dirty="0" smtClean="0"/>
              <a:t>Brandon V.</a:t>
            </a:r>
            <a:endParaRPr lang="en-US" dirty="0"/>
          </a:p>
        </p:txBody>
      </p:sp>
    </p:spTree>
    <p:extLst>
      <p:ext uri="{BB962C8B-B14F-4D97-AF65-F5344CB8AC3E}">
        <p14:creationId xmlns:p14="http://schemas.microsoft.com/office/powerpoint/2010/main" val="2519296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lstStyle/>
          <a:p>
            <a:r>
              <a:rPr lang="en-US" dirty="0" smtClean="0"/>
              <a:t>Rafael A.</a:t>
            </a:r>
          </a:p>
          <a:p>
            <a:r>
              <a:rPr lang="en-US" dirty="0" smtClean="0"/>
              <a:t>Gabriella B.</a:t>
            </a:r>
          </a:p>
          <a:p>
            <a:r>
              <a:rPr lang="en-US" dirty="0" smtClean="0"/>
              <a:t>Cristian C.</a:t>
            </a:r>
          </a:p>
          <a:p>
            <a:r>
              <a:rPr lang="en-US" dirty="0" smtClean="0"/>
              <a:t>Tristan D.</a:t>
            </a:r>
          </a:p>
          <a:p>
            <a:r>
              <a:rPr lang="en-US" dirty="0" smtClean="0"/>
              <a:t>Maria F.</a:t>
            </a:r>
          </a:p>
          <a:p>
            <a:r>
              <a:rPr lang="en-US" dirty="0" smtClean="0"/>
              <a:t>Alexis G.</a:t>
            </a:r>
          </a:p>
          <a:p>
            <a:r>
              <a:rPr lang="en-US" dirty="0" smtClean="0"/>
              <a:t>Leo M.</a:t>
            </a:r>
            <a:endParaRPr lang="en-US" dirty="0"/>
          </a:p>
        </p:txBody>
      </p:sp>
      <p:sp>
        <p:nvSpPr>
          <p:cNvPr id="6" name="Content Placeholder 5"/>
          <p:cNvSpPr>
            <a:spLocks noGrp="1"/>
          </p:cNvSpPr>
          <p:nvPr>
            <p:ph sz="half" idx="2"/>
          </p:nvPr>
        </p:nvSpPr>
        <p:spPr/>
        <p:txBody>
          <a:bodyPr/>
          <a:lstStyle/>
          <a:p>
            <a:r>
              <a:rPr lang="en-US" dirty="0" smtClean="0"/>
              <a:t>Caleb M.</a:t>
            </a:r>
          </a:p>
          <a:p>
            <a:r>
              <a:rPr lang="en-US" dirty="0" smtClean="0"/>
              <a:t>Andrew M.</a:t>
            </a:r>
          </a:p>
          <a:p>
            <a:r>
              <a:rPr lang="en-US" dirty="0" smtClean="0"/>
              <a:t>Victor P.</a:t>
            </a:r>
          </a:p>
          <a:p>
            <a:r>
              <a:rPr lang="en-US" dirty="0" smtClean="0"/>
              <a:t>Cynthia S.</a:t>
            </a:r>
          </a:p>
          <a:p>
            <a:r>
              <a:rPr lang="en-US" dirty="0" smtClean="0"/>
              <a:t>Elizabeth S.</a:t>
            </a:r>
          </a:p>
          <a:p>
            <a:r>
              <a:rPr lang="en-US" dirty="0" smtClean="0"/>
              <a:t>Miranda S.</a:t>
            </a:r>
          </a:p>
          <a:p>
            <a:r>
              <a:rPr lang="en-US" dirty="0" err="1" smtClean="0"/>
              <a:t>Kyndall</a:t>
            </a:r>
            <a:r>
              <a:rPr lang="en-US" dirty="0" smtClean="0"/>
              <a:t> S.</a:t>
            </a:r>
          </a:p>
          <a:p>
            <a:r>
              <a:rPr lang="en-US" dirty="0" smtClean="0"/>
              <a:t>Manuel Z.</a:t>
            </a:r>
            <a:endParaRPr lang="en-US" dirty="0"/>
          </a:p>
        </p:txBody>
      </p:sp>
    </p:spTree>
    <p:extLst>
      <p:ext uri="{BB962C8B-B14F-4D97-AF65-F5344CB8AC3E}">
        <p14:creationId xmlns:p14="http://schemas.microsoft.com/office/powerpoint/2010/main" val="2993810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709"/>
            <a:ext cx="9144000" cy="1143000"/>
          </a:xfrm>
        </p:spPr>
        <p:txBody>
          <a:bodyPr/>
          <a:lstStyle/>
          <a:p>
            <a:r>
              <a:rPr lang="en-US" u="sng" dirty="0" smtClean="0"/>
              <a:t>LIST OF INDIVIDUALS</a:t>
            </a:r>
            <a:br>
              <a:rPr lang="en-US" u="sng" dirty="0" smtClean="0"/>
            </a:br>
            <a:r>
              <a:rPr lang="en-US" u="sng" dirty="0" smtClean="0"/>
              <a:t>WHO HAVE PAID FOR THE FINAL</a:t>
            </a:r>
            <a:endParaRPr lang="en-US" u="sng" dirty="0"/>
          </a:p>
        </p:txBody>
      </p:sp>
      <p:sp>
        <p:nvSpPr>
          <p:cNvPr id="5" name="Content Placeholder 4"/>
          <p:cNvSpPr>
            <a:spLocks noGrp="1"/>
          </p:cNvSpPr>
          <p:nvPr>
            <p:ph sz="half" idx="1"/>
          </p:nvPr>
        </p:nvSpPr>
        <p:spPr/>
        <p:txBody>
          <a:bodyPr/>
          <a:lstStyle/>
          <a:p>
            <a:r>
              <a:rPr lang="en-US" dirty="0" smtClean="0"/>
              <a:t>Mariela A.</a:t>
            </a:r>
          </a:p>
          <a:p>
            <a:r>
              <a:rPr lang="en-US" dirty="0" smtClean="0"/>
              <a:t>Jennifer C.</a:t>
            </a:r>
          </a:p>
          <a:p>
            <a:r>
              <a:rPr lang="en-US" dirty="0" smtClean="0"/>
              <a:t>Megan G.</a:t>
            </a:r>
          </a:p>
          <a:p>
            <a:r>
              <a:rPr lang="en-US" dirty="0" smtClean="0"/>
              <a:t>Sam G.</a:t>
            </a:r>
          </a:p>
          <a:p>
            <a:r>
              <a:rPr lang="en-US" dirty="0" smtClean="0"/>
              <a:t>Denice G.</a:t>
            </a:r>
          </a:p>
          <a:p>
            <a:r>
              <a:rPr lang="en-US" dirty="0" smtClean="0"/>
              <a:t>Kim M.</a:t>
            </a:r>
          </a:p>
          <a:p>
            <a:r>
              <a:rPr lang="en-US" dirty="0" smtClean="0"/>
              <a:t>Julio P.</a:t>
            </a:r>
          </a:p>
          <a:p>
            <a:r>
              <a:rPr lang="en-US" dirty="0" smtClean="0"/>
              <a:t>Mario P.</a:t>
            </a:r>
          </a:p>
          <a:p>
            <a:r>
              <a:rPr lang="en-US" dirty="0" smtClean="0"/>
              <a:t>Jeff W.</a:t>
            </a:r>
            <a:endParaRPr lang="en-US" dirty="0"/>
          </a:p>
        </p:txBody>
      </p:sp>
      <p:sp>
        <p:nvSpPr>
          <p:cNvPr id="6" name="Content Placeholder 5"/>
          <p:cNvSpPr>
            <a:spLocks noGrp="1"/>
          </p:cNvSpPr>
          <p:nvPr>
            <p:ph sz="half" idx="2"/>
          </p:nvPr>
        </p:nvSpPr>
        <p:spPr/>
        <p:txBody>
          <a:bodyPr/>
          <a:lstStyle/>
          <a:p>
            <a:r>
              <a:rPr lang="en-US" dirty="0" smtClean="0"/>
              <a:t>Marco P.</a:t>
            </a:r>
          </a:p>
          <a:p>
            <a:r>
              <a:rPr lang="en-US" dirty="0" smtClean="0"/>
              <a:t>Cecilia P.</a:t>
            </a:r>
          </a:p>
          <a:p>
            <a:r>
              <a:rPr lang="en-US" dirty="0" smtClean="0"/>
              <a:t>Edgar P.</a:t>
            </a:r>
          </a:p>
          <a:p>
            <a:r>
              <a:rPr lang="en-US" dirty="0" smtClean="0"/>
              <a:t>Ricardo P.</a:t>
            </a:r>
          </a:p>
          <a:p>
            <a:r>
              <a:rPr lang="en-US" dirty="0" smtClean="0"/>
              <a:t>Paulina R.</a:t>
            </a:r>
          </a:p>
          <a:p>
            <a:r>
              <a:rPr lang="en-US" dirty="0" smtClean="0"/>
              <a:t>Bryan R.</a:t>
            </a:r>
          </a:p>
          <a:p>
            <a:r>
              <a:rPr lang="en-US" dirty="0" smtClean="0"/>
              <a:t>Jorge R.</a:t>
            </a:r>
          </a:p>
          <a:p>
            <a:r>
              <a:rPr lang="en-US" dirty="0" smtClean="0"/>
              <a:t>Priscilla T.</a:t>
            </a:r>
          </a:p>
          <a:p>
            <a:r>
              <a:rPr lang="en-US" dirty="0" smtClean="0"/>
              <a:t>Stephanie V.</a:t>
            </a:r>
          </a:p>
          <a:p>
            <a:r>
              <a:rPr lang="en-US" dirty="0" smtClean="0"/>
              <a:t>Jonathan W.</a:t>
            </a:r>
            <a:endParaRPr lang="en-US" dirty="0"/>
          </a:p>
        </p:txBody>
      </p:sp>
    </p:spTree>
    <p:extLst>
      <p:ext uri="{BB962C8B-B14F-4D97-AF65-F5344CB8AC3E}">
        <p14:creationId xmlns:p14="http://schemas.microsoft.com/office/powerpoint/2010/main" val="2993810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473"/>
            <a:ext cx="8229600" cy="1143000"/>
          </a:xfrm>
        </p:spPr>
        <p:txBody>
          <a:bodyPr/>
          <a:lstStyle/>
          <a:p>
            <a:r>
              <a:rPr lang="en-US" b="1" u="sng" dirty="0" smtClean="0">
                <a:effectLst>
                  <a:outerShdw blurRad="38100" dist="38100" dir="2700000" algn="tl">
                    <a:srgbClr val="000000">
                      <a:alpha val="43137"/>
                    </a:srgbClr>
                  </a:outerShdw>
                </a:effectLst>
              </a:rPr>
              <a:t>BALLOT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8229600" cy="4525963"/>
          </a:xfrm>
        </p:spPr>
        <p:txBody>
          <a:bodyPr/>
          <a:lstStyle/>
          <a:p>
            <a:pPr marL="0" indent="0">
              <a:buNone/>
            </a:pPr>
            <a:r>
              <a:rPr lang="en-US" dirty="0" smtClean="0"/>
              <a:t>Representative/Senator Name:</a:t>
            </a:r>
          </a:p>
          <a:p>
            <a:pPr marL="0" indent="0">
              <a:buNone/>
            </a:pPr>
            <a:r>
              <a:rPr lang="en-US" sz="4400" dirty="0" smtClean="0"/>
              <a:t>_________________________</a:t>
            </a:r>
          </a:p>
          <a:p>
            <a:pPr marL="0" indent="0">
              <a:buNone/>
            </a:pPr>
            <a:r>
              <a:rPr lang="en-US" sz="4800" dirty="0" smtClean="0"/>
              <a:t>_______________________</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4400" dirty="0" smtClean="0"/>
              <a:t>_____   YES</a:t>
            </a:r>
          </a:p>
          <a:p>
            <a:pPr marL="0" indent="0">
              <a:buNone/>
            </a:pPr>
            <a:endParaRPr lang="en-US" dirty="0"/>
          </a:p>
          <a:p>
            <a:pPr marL="0" indent="0">
              <a:buNone/>
            </a:pPr>
            <a:r>
              <a:rPr lang="en-US" sz="4400" dirty="0" smtClean="0"/>
              <a:t>_____   NO</a:t>
            </a:r>
            <a:endParaRPr lang="en-US" sz="4400" dirty="0"/>
          </a:p>
        </p:txBody>
      </p:sp>
    </p:spTree>
    <p:extLst>
      <p:ext uri="{BB962C8B-B14F-4D97-AF65-F5344CB8AC3E}">
        <p14:creationId xmlns:p14="http://schemas.microsoft.com/office/powerpoint/2010/main" val="16373575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b="1" u="sng" dirty="0" smtClean="0">
                <a:effectLst>
                  <a:outerShdw blurRad="38100" dist="38100" dir="2700000" algn="tl">
                    <a:srgbClr val="000000">
                      <a:alpha val="43137"/>
                    </a:srgbClr>
                  </a:outerShdw>
                </a:effectLst>
              </a:rPr>
              <a:t>CURRENT EVENTS/ISSUES:</a:t>
            </a:r>
            <a:br>
              <a:rPr lang="en-US" b="1" u="sng"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Universal-College Movement</a:t>
            </a:r>
            <a:endParaRPr lang="en-US"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Read the article with your partner.</a:t>
            </a:r>
          </a:p>
          <a:p>
            <a:r>
              <a:rPr lang="en-US" dirty="0" smtClean="0"/>
              <a:t>Create a list of Pros &amp; Cons based on the points the author makes.</a:t>
            </a:r>
          </a:p>
          <a:p>
            <a:pPr marL="0" indent="0">
              <a:buNone/>
            </a:pPr>
            <a:r>
              <a:rPr lang="en-US" dirty="0"/>
              <a:t>	</a:t>
            </a:r>
            <a:r>
              <a:rPr lang="en-US" dirty="0" smtClean="0"/>
              <a:t>	</a:t>
            </a:r>
            <a:r>
              <a:rPr lang="en-US" u="sng" dirty="0" smtClean="0"/>
              <a:t>PROS			CONS</a:t>
            </a:r>
            <a:endParaRPr lang="en-US" dirty="0" smtClean="0"/>
          </a:p>
          <a:p>
            <a:pPr marL="0" indent="0">
              <a:buNone/>
            </a:pPr>
            <a:endParaRPr lang="en-US" u="sng" dirty="0"/>
          </a:p>
          <a:p>
            <a:pPr marL="0" indent="0">
              <a:buNone/>
            </a:pPr>
            <a:endParaRPr lang="en-US" u="sng" dirty="0" smtClean="0"/>
          </a:p>
          <a:p>
            <a:r>
              <a:rPr lang="en-US" u="sng" dirty="0" smtClean="0"/>
              <a:t>EXIT TICKET</a:t>
            </a:r>
            <a:r>
              <a:rPr lang="en-US" dirty="0" smtClean="0"/>
              <a:t>: Write a paragraph in which you agree or disagree with at least 2 of the authors points.  Did your opinion change at all from the time you wrote your journal to now?</a:t>
            </a:r>
            <a:endParaRPr lang="en-US" u="sng" dirty="0"/>
          </a:p>
        </p:txBody>
      </p:sp>
      <p:cxnSp>
        <p:nvCxnSpPr>
          <p:cNvPr id="5" name="Straight Connector 4"/>
          <p:cNvCxnSpPr/>
          <p:nvPr/>
        </p:nvCxnSpPr>
        <p:spPr>
          <a:xfrm>
            <a:off x="4572000" y="3276600"/>
            <a:ext cx="0" cy="1219200"/>
          </a:xfrm>
          <a:prstGeom prst="line">
            <a:avLst/>
          </a:prstGeom>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650348841"/>
      </p:ext>
    </p:extLst>
  </p:cSld>
  <p:clrMapOvr>
    <a:masterClrMapping/>
  </p:clrMapOvr>
</p:sld>
</file>

<file path=ppt/theme/theme1.xml><?xml version="1.0" encoding="utf-8"?>
<a:theme xmlns:a="http://schemas.openxmlformats.org/drawingml/2006/main" name="14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1943</TotalTime>
  <Words>398</Words>
  <Application>Microsoft Office PowerPoint</Application>
  <PresentationFormat>On-screen Show (4:3)</PresentationFormat>
  <Paragraphs>109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14_TP030004031</vt:lpstr>
      <vt:lpstr>Tuesday January 27, 2015 Mr. Goblirsch – American Government</vt:lpstr>
      <vt:lpstr>CONGRESSIONAL VOTE: Exam Assistance Program</vt:lpstr>
      <vt:lpstr>LIST OF INDIVIDUALS WHO HAVE PAID FOR THE FINAL</vt:lpstr>
      <vt:lpstr>LIST OF INDIVIDUALS WHO HAVE PAID FOR THE FINAL</vt:lpstr>
      <vt:lpstr>LIST OF INDIVIDUALS WHO HAVE PAID FOR THE FINAL</vt:lpstr>
      <vt:lpstr>LIST OF INDIVIDUALS WHO HAVE PAID FOR THE FINAL</vt:lpstr>
      <vt:lpstr>BALLOT</vt:lpstr>
      <vt:lpstr>CURRENT EVENTS/ISSUES: Universal-College Movement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Clinton Goblirsch</dc:creator>
  <cp:lastModifiedBy>cgoblirsch</cp:lastModifiedBy>
  <cp:revision>49</cp:revision>
  <cp:lastPrinted>2015-01-27T16:32:12Z</cp:lastPrinted>
  <dcterms:created xsi:type="dcterms:W3CDTF">2013-08-14T05:03:00Z</dcterms:created>
  <dcterms:modified xsi:type="dcterms:W3CDTF">2015-01-27T17:31:09Z</dcterms:modified>
</cp:coreProperties>
</file>