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26" r:id="rId2"/>
  </p:sldMasterIdLst>
  <p:notesMasterIdLst>
    <p:notesMasterId r:id="rId8"/>
  </p:notesMasterIdLst>
  <p:handoutMasterIdLst>
    <p:handoutMasterId r:id="rId9"/>
  </p:handoutMasterIdLst>
  <p:sldIdLst>
    <p:sldId id="275" r:id="rId3"/>
    <p:sldId id="276" r:id="rId4"/>
    <p:sldId id="267" r:id="rId5"/>
    <p:sldId id="278" r:id="rId6"/>
    <p:sldId id="277" r:id="rId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176A454C-D0D9-4B85-A77B-7785C9208415}" type="slidenum">
              <a:rPr lang="en-US" altLang="en-US" smtClean="0">
                <a:solidFill>
                  <a:srgbClr val="000000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87C44F4-7375-45CA-9F52-6044A3510F21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8D1FCA-980C-4814-8170-3C8DE6C1C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A7B18-5C7A-404E-87A7-8B72B5122CE4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234F8-A023-4AC1-BFE2-C0F36C43B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9F14B1-43F4-49DD-8BD2-50FC22C0D91D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BD27-ADBC-4550-A7BE-B8D37FE0CB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96C1A5-5372-48C4-ACE8-38017D548B24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E82CF-40FA-42C7-80BE-706664305F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122B77-193C-4F18-A46B-E14D15CCCAB4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D6170-BFF0-4B67-BD49-08E6FD439F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A1904-1F83-4829-BF28-0487A68D1B6E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B665F-A4A7-4173-B2AF-6F49EDA63F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828BC-26F0-4241-BA8A-A353F6FFD90D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9D765-CA39-4D5F-BEDB-B09C84B9A2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50B9DF-E512-4238-B78C-ACE0938BE7A7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E37D-74C7-435C-B3F2-6ED72AED7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B061B-04D4-4871-9182-8D7B70BA5C96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E83ED-B83E-45F5-8D80-09E705001D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CEFC56-F3D5-4A0C-993E-40A2270680C8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D6622-9313-4935-B4D6-A9FB761D3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6D3A35-B527-4226-ABCC-D52B988AA1E9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2C382-1B6F-49F2-B30C-53C8AC668E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52D6AE-B945-4B6C-BC20-5CC5E49F9AAF}" type="datetimeFigureOut">
              <a:rPr lang="en-US" smtClean="0"/>
              <a:pPr>
                <a:defRPr/>
              </a:pPr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83CCCB-3F2E-4098-A86A-CAB09B9A7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1/29/2015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</a:t>
            </a:r>
            <a:r>
              <a:rPr lang="en-US" altLang="en-US" b="1" dirty="0" smtClean="0">
                <a:solidFill>
                  <a:srgbClr val="FF0000"/>
                </a:solidFill>
              </a:rPr>
              <a:t>sday </a:t>
            </a:r>
            <a:r>
              <a:rPr lang="en-US" altLang="en-US" b="1" dirty="0" smtClean="0">
                <a:solidFill>
                  <a:srgbClr val="FF0000"/>
                </a:solidFill>
              </a:rPr>
              <a:t>January </a:t>
            </a:r>
            <a:r>
              <a:rPr lang="en-US" altLang="en-US" b="1" dirty="0" smtClean="0">
                <a:solidFill>
                  <a:srgbClr val="FF0000"/>
                </a:solidFill>
              </a:rPr>
              <a:t>29,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Analyze the Constitution of the United States.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Constitution Cartoon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GUIDED: Analyzing the Constitution (Articles IV – VII)</a:t>
            </a:r>
            <a:endParaRPr lang="en-US" sz="2000" dirty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INDEPENDENT: Constitution Break Down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INTRODUCE State Poster Group Task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REVIEW ASSIGNMENT</a:t>
            </a:r>
            <a:r>
              <a:rPr lang="en-US" sz="2400" dirty="0" smtClean="0">
                <a:solidFill>
                  <a:prstClr val="black"/>
                </a:solidFill>
              </a:rPr>
              <a:t>: Workbook P. </a:t>
            </a:r>
            <a:r>
              <a:rPr lang="en-US" sz="2400" dirty="0" smtClean="0">
                <a:solidFill>
                  <a:prstClr val="black"/>
                </a:solidFill>
              </a:rPr>
              <a:t>25 – DUE FRIDAY</a:t>
            </a:r>
            <a:endParaRPr lang="en-US" sz="1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Constitution Cartoon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Political Cartoon on P. 67.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What do you think the cartoonist is trying to convey with this cartoon?  Is the Constitution “carved in stone”?  Why or why not?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itution Outline [Compatibility Mode]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Read Articles IV – VII of the 	Constitution.  Highlight the importance 	of each section Constitution.  Write a 	brief annotation in the column 	describing that section.</a:t>
            </a:r>
            <a:endParaRPr lang="en-US" sz="3200" dirty="0" smtClean="0">
              <a:latin typeface="Lucida Calligraphy" panose="03010101010101010101" pitchFamily="66" charset="0"/>
            </a:endParaRP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b="1" dirty="0" smtClean="0">
                <a:latin typeface="Lucida Calligraphy" panose="03010101010101010101" pitchFamily="66" charset="0"/>
                <a:ea typeface="Calibri"/>
                <a:cs typeface="Times New Roman"/>
              </a:rPr>
              <a:t>EXAMPLE:</a:t>
            </a: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latin typeface="Lucida Calligraphy" panose="03010101010101010101" pitchFamily="66" charset="0"/>
                <a:ea typeface="Calibri"/>
                <a:cs typeface="Times New Roman"/>
              </a:rPr>
              <a:t>Art. IV Sec. 1</a:t>
            </a: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latin typeface="Lucida Calligraphy" panose="03010101010101010101" pitchFamily="66" charset="0"/>
                <a:ea typeface="Calibri"/>
                <a:cs typeface="Times New Roman"/>
              </a:rPr>
              <a:t>	</a:t>
            </a:r>
            <a:r>
              <a:rPr lang="en-US" sz="2800" dirty="0" smtClean="0">
                <a:latin typeface="Lucida Calligraphy" panose="03010101010101010101" pitchFamily="66" charset="0"/>
                <a:ea typeface="Calibri"/>
                <a:cs typeface="Times New Roman"/>
              </a:rPr>
              <a:t>States will recognize licenses, records, 	judgments from others </a:t>
            </a:r>
          </a:p>
          <a:p>
            <a:pPr marL="228600" indent="0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>
                <a:latin typeface="Lucida Calligraphy" panose="03010101010101010101" pitchFamily="66" charset="0"/>
                <a:ea typeface="Calibri"/>
                <a:cs typeface="Times New Roman"/>
              </a:rPr>
              <a:t>	</a:t>
            </a:r>
            <a:r>
              <a:rPr lang="en-US" sz="2800" dirty="0" smtClean="0">
                <a:latin typeface="Lucida Calligraphy" panose="03010101010101010101" pitchFamily="66" charset="0"/>
                <a:ea typeface="Calibri"/>
                <a:cs typeface="Times New Roman"/>
              </a:rPr>
              <a:t>	</a:t>
            </a:r>
            <a:r>
              <a:rPr lang="en-US" sz="2800" dirty="0" smtClean="0">
                <a:latin typeface="Lucida Calligraphy" panose="03010101010101010101" pitchFamily="66" charset="0"/>
                <a:ea typeface="Calibri"/>
                <a:cs typeface="Times New Roman"/>
              </a:rPr>
              <a:t>(Ex. – the reason you can out of state 		for college with a HS diploma from CA)</a:t>
            </a:r>
            <a:endParaRPr lang="en-US" sz="2800" dirty="0">
              <a:latin typeface="Lucida Calligraphy" panose="03010101010101010101" pitchFamily="66" charset="0"/>
              <a:ea typeface="Calibri"/>
              <a:cs typeface="Times New Roman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ASSIGNMENT: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Analyzing &amp; Annotating the Constitution</a:t>
            </a:r>
            <a:endParaRPr lang="en-US" altLang="en-US" sz="4400" b="1" dirty="0" smtClean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6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titution Outline [Compatibility Mode] - Microsoft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7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DIRECTIONS:</a:t>
            </a:r>
          </a:p>
          <a:p>
            <a:pPr marL="0" indent="0">
              <a:buNone/>
              <a:defRPr/>
            </a:pPr>
            <a:r>
              <a:rPr lang="en-US" sz="3200" dirty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The members of your State </a:t>
            </a:r>
            <a:r>
              <a:rPr lang="en-US" sz="3200" dirty="0" smtClean="0">
                <a:solidFill>
                  <a:srgbClr val="FF0000"/>
                </a:solidFill>
                <a:latin typeface="Lucida Calligraphy" panose="03010101010101010101" pitchFamily="66" charset="0"/>
              </a:rPr>
              <a:t>(the 	whole Senate section will work 	together)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are to create a State Flag.  	All members are to contribute.  Your 	State flag should represent your 	State meaning that it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should include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pictures/symbols that represent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  Your poster should 	include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names of all  section 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	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members</a:t>
            </a:r>
            <a:r>
              <a:rPr lang="en-US" sz="3200" b="1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and the </a:t>
            </a:r>
            <a:r>
              <a:rPr lang="en-US" sz="3200" b="1" u="sng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name of your State</a:t>
            </a:r>
            <a:r>
              <a:rPr lang="en-US" sz="3200" dirty="0" smtClean="0">
                <a:solidFill>
                  <a:schemeClr val="tx1"/>
                </a:solidFill>
                <a:latin typeface="Lucida Calligraphy" panose="03010101010101010101" pitchFamily="66" charset="0"/>
              </a:rPr>
              <a:t>.</a:t>
            </a:r>
            <a:endParaRPr lang="en-US" sz="3200" dirty="0" smtClean="0">
              <a:solidFill>
                <a:schemeClr val="tx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b="1" dirty="0" smtClean="0">
                <a:latin typeface="Blackadder ITC" panose="04020505051007020D02" pitchFamily="82" charset="0"/>
              </a:rPr>
              <a:t>GROUP  TASK:</a:t>
            </a:r>
            <a:br>
              <a:rPr lang="en-US" altLang="en-US" sz="4400" b="1" dirty="0" smtClean="0">
                <a:latin typeface="Blackadder ITC" panose="04020505051007020D02" pitchFamily="82" charset="0"/>
              </a:rPr>
            </a:br>
            <a:r>
              <a:rPr lang="en-US" altLang="en-US" sz="4400" b="1" dirty="0" smtClean="0">
                <a:latin typeface="Blackadder ITC" panose="04020505051007020D02" pitchFamily="82" charset="0"/>
              </a:rPr>
              <a:t>State Flag</a:t>
            </a:r>
            <a:endParaRPr lang="en-US" altLang="en-US" sz="4400" b="1" dirty="0" smtClean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1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123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1_Hardcover</vt:lpstr>
      <vt:lpstr>14_TP030004031</vt:lpstr>
      <vt:lpstr>Thursday January 29, 2015 Mr. Goblirsch – American Government</vt:lpstr>
      <vt:lpstr>PowerPoint Presentation</vt:lpstr>
      <vt:lpstr>ASSIGNMENT: Analyzing &amp; Annotating the Constitution</vt:lpstr>
      <vt:lpstr>PowerPoint Presentation</vt:lpstr>
      <vt:lpstr>GROUP  TASK: State Flag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60</cp:revision>
  <cp:lastPrinted>2015-01-27T16:32:12Z</cp:lastPrinted>
  <dcterms:created xsi:type="dcterms:W3CDTF">2013-08-14T05:03:00Z</dcterms:created>
  <dcterms:modified xsi:type="dcterms:W3CDTF">2015-01-29T22:33:45Z</dcterms:modified>
</cp:coreProperties>
</file>