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4" r:id="rId1"/>
    <p:sldMasterId id="2147483926" r:id="rId2"/>
    <p:sldMasterId id="2147483938" r:id="rId3"/>
  </p:sldMasterIdLst>
  <p:notesMasterIdLst>
    <p:notesMasterId r:id="rId11"/>
  </p:notesMasterIdLst>
  <p:handoutMasterIdLst>
    <p:handoutMasterId r:id="rId12"/>
  </p:handoutMasterIdLst>
  <p:sldIdLst>
    <p:sldId id="275" r:id="rId4"/>
    <p:sldId id="267" r:id="rId5"/>
    <p:sldId id="276" r:id="rId6"/>
    <p:sldId id="277" r:id="rId7"/>
    <p:sldId id="279" r:id="rId8"/>
    <p:sldId id="280" r:id="rId9"/>
    <p:sldId id="278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75DE30-AA54-4403-A98E-D4B955F8E3CD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68ADA-D75B-45F2-912D-35461CBC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2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AFFA8A9E-72A1-4601-BC41-335D3E7BE103}" type="datetimeFigureOut">
              <a:rPr lang="en-US"/>
              <a:pPr>
                <a:defRPr/>
              </a:pPr>
              <a:t>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E0669B5B-B0C6-4F79-BD04-FE7A04E43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1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176A454C-D0D9-4B85-A77B-7785C9208415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2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176A454C-D0D9-4B85-A77B-7785C9208415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4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87C44F4-7375-45CA-9F52-6044A3510F21}" type="datetimeFigureOut">
              <a:rPr lang="en-US" smtClean="0"/>
              <a:pPr>
                <a:defRPr/>
              </a:pPr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A8D1FCA-980C-4814-8170-3C8DE6C1C7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6A7B18-5C7A-404E-87A7-8B72B5122CE4}" type="datetimeFigureOut">
              <a:rPr lang="en-US" smtClean="0"/>
              <a:pPr>
                <a:defRPr/>
              </a:pPr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234F8-A023-4AC1-BFE2-C0F36C43B8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9F14B1-43F4-49DD-8BD2-50FC22C0D91D}" type="datetimeFigureOut">
              <a:rPr lang="en-US" smtClean="0"/>
              <a:pPr>
                <a:defRPr/>
              </a:pPr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BD27-ADBC-4550-A7BE-B8D37FE0CB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641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77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092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2/3/2015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133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2/3/2015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594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2/3/2015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426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2/3/2015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705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2/3/2015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24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96C1A5-5372-48C4-ACE8-38017D548B24}" type="datetimeFigureOut">
              <a:rPr lang="en-US" smtClean="0"/>
              <a:pPr>
                <a:defRPr/>
              </a:pPr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0E82CF-40FA-42C7-80BE-706664305F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2/3/2015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663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111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96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4315DE3-063C-4435-A9B3-3966F27DA17E}" type="datetimeFigureOut">
              <a:rPr lang="en-US"/>
              <a:pPr>
                <a:defRPr/>
              </a:pPr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8F17999-74D6-48F7-950B-BEF34102ED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6262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7BFA4A0-2946-4C93-8FD2-8B497CF7ADCB}" type="datetimeFigureOut">
              <a:rPr lang="en-US"/>
              <a:pPr>
                <a:defRPr/>
              </a:pPr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6B0B8E4-F52A-42BE-8D28-3FC7BDA47E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1213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273748C-4128-4223-BEC0-D9C99D59F2CD}" type="datetimeFigureOut">
              <a:rPr lang="en-US"/>
              <a:pPr>
                <a:defRPr/>
              </a:pPr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B5DF118-620B-4383-97D6-56DFB9CFEA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6113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6295FAD-725A-4FFE-9FAA-64B74A042441}" type="datetimeFigureOut">
              <a:rPr lang="en-US"/>
              <a:pPr>
                <a:defRPr/>
              </a:pPr>
              <a:t>2/3/2015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0582454-F198-4281-9A47-69A567DE83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910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BE44BE4-5FAA-4B89-A129-B18195362FA2}" type="datetimeFigureOut">
              <a:rPr lang="en-US"/>
              <a:pPr>
                <a:defRPr/>
              </a:pPr>
              <a:t>2/3/2015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9B04FBC-2C78-4190-A9D5-AA71EA6E6F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8200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6559775-679F-4073-8DB2-A626689022D0}" type="datetimeFigureOut">
              <a:rPr lang="en-US"/>
              <a:pPr>
                <a:defRPr/>
              </a:pPr>
              <a:t>2/3/2015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658B99E-6F92-424F-AB65-72416B44DA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1895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DF60CD5-E58D-4BF9-ADD4-931A267E8DA9}" type="datetimeFigureOut">
              <a:rPr lang="en-US"/>
              <a:pPr>
                <a:defRPr/>
              </a:pPr>
              <a:t>2/3/2015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ADCD851-3B81-43A9-824F-3F924F8655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756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122B77-193C-4F18-A46B-E14D15CCCAB4}" type="datetimeFigureOut">
              <a:rPr lang="en-US" smtClean="0"/>
              <a:pPr>
                <a:defRPr/>
              </a:pPr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D6170-BFF0-4B67-BD49-08E6FD439F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0070EAA-1357-4FB7-9152-12C9EF30DAF3}" type="datetimeFigureOut">
              <a:rPr lang="en-US"/>
              <a:pPr>
                <a:defRPr/>
              </a:pPr>
              <a:t>2/3/2015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260DD1-6EE4-46F7-B36C-96355330F2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3652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32CDC9B-F1F6-408F-A2A9-DDAF5051E1CD}" type="datetimeFigureOut">
              <a:rPr lang="en-US"/>
              <a:pPr>
                <a:defRPr/>
              </a:pPr>
              <a:t>2/3/2015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5CAD180-9512-4501-9C55-DA417809F2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678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F1FDF5D-01F0-47BC-84E9-C937ED3FC8B4}" type="datetimeFigureOut">
              <a:rPr lang="en-US"/>
              <a:pPr>
                <a:defRPr/>
              </a:pPr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6027B3-CFE1-40E1-A718-EAC7F7D164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4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FD7CD6C-A4A9-431A-8B02-6153BD72108E}" type="datetimeFigureOut">
              <a:rPr lang="en-US"/>
              <a:pPr>
                <a:defRPr/>
              </a:pPr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AFF392-637A-4329-B585-CBC1B9A7BE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03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FA1904-1F83-4829-BF28-0487A68D1B6E}" type="datetimeFigureOut">
              <a:rPr lang="en-US" smtClean="0"/>
              <a:pPr>
                <a:defRPr/>
              </a:pPr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B665F-A4A7-4173-B2AF-6F49EDA63F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1828BC-26F0-4241-BA8A-A353F6FFD90D}" type="datetimeFigureOut">
              <a:rPr lang="en-US" smtClean="0"/>
              <a:pPr>
                <a:defRPr/>
              </a:pPr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C9D765-CA39-4D5F-BEDB-B09C84B9A2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50B9DF-E512-4238-B78C-ACE0938BE7A7}" type="datetimeFigureOut">
              <a:rPr lang="en-US" smtClean="0"/>
              <a:pPr>
                <a:defRPr/>
              </a:pPr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CE37D-74C7-435C-B3F2-6ED72AED78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AB061B-04D4-4871-9182-8D7B70BA5C96}" type="datetimeFigureOut">
              <a:rPr lang="en-US" smtClean="0"/>
              <a:pPr>
                <a:defRPr/>
              </a:pPr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E83ED-B83E-45F5-8D80-09E705001D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CEFC56-F3D5-4A0C-993E-40A2270680C8}" type="datetimeFigureOut">
              <a:rPr lang="en-US" smtClean="0"/>
              <a:pPr>
                <a:defRPr/>
              </a:pPr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D6622-9313-4935-B4D6-A9FB761D37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6D3A35-B527-4226-ABCC-D52B988AA1E9}" type="datetimeFigureOut">
              <a:rPr lang="en-US" smtClean="0"/>
              <a:pPr>
                <a:defRPr/>
              </a:pPr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C382-1B6F-49F2-B30C-53C8AC668E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752D6AE-B945-4B6C-BC20-5CC5E49F9AAF}" type="datetimeFigureOut">
              <a:rPr lang="en-US" smtClean="0"/>
              <a:pPr>
                <a:defRPr/>
              </a:pPr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F83CCCB-3F2E-4098-A86A-CAB09B9A78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2/3/2015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8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3334EC49-B18E-487F-9876-4D33EBA0E0BC}" type="datetimeFigureOut">
              <a:rPr lang="en-US"/>
              <a:pPr>
                <a:defRPr/>
              </a:pPr>
              <a:t>2/3/2015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4C966DFF-7EDF-440B-B52E-C108429C90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15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Tuesday February 3,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Analyze the Constitution of the United States.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New Seating </a:t>
            </a:r>
            <a:r>
              <a:rPr lang="en-US" sz="2400" dirty="0" smtClean="0"/>
              <a:t>Chart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DISCUSSION: Article I Scavenger Hunt</a:t>
            </a:r>
            <a:endParaRPr lang="en-US" sz="2000" dirty="0">
              <a:solidFill>
                <a:srgbClr val="FF0000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GUIDED: 3 Branches Chart – Article I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INDEPENDENT: 3 Branches Chart – Articles II &amp; III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CONGRESSIONAL VOTE: Sick </a:t>
            </a:r>
            <a:r>
              <a:rPr lang="en-US" sz="2400" dirty="0" smtClean="0">
                <a:solidFill>
                  <a:prstClr val="black"/>
                </a:solidFill>
              </a:rPr>
              <a:t>Pay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Program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IF TIME: GROUP </a:t>
            </a:r>
            <a:r>
              <a:rPr lang="en-US" sz="2400" dirty="0" smtClean="0">
                <a:solidFill>
                  <a:prstClr val="black"/>
                </a:solidFill>
              </a:rPr>
              <a:t>WORK: State </a:t>
            </a:r>
            <a:r>
              <a:rPr lang="en-US" sz="2400" dirty="0" smtClean="0">
                <a:solidFill>
                  <a:prstClr val="black"/>
                </a:solidFill>
              </a:rPr>
              <a:t>Poster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endParaRPr lang="en-US" sz="1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***TOMORROW – We will be Working on State Posters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*****FRIDAY – Constitution Quiz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4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New Seating Chart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***</a:t>
            </a:r>
            <a:r>
              <a:rPr lang="en-US" sz="2400" dirty="0">
                <a:solidFill>
                  <a:prstClr val="black"/>
                </a:solidFill>
              </a:rPr>
              <a:t>5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minutes</a:t>
            </a:r>
            <a:r>
              <a:rPr lang="en-US" sz="2400" dirty="0" smtClean="0">
                <a:solidFill>
                  <a:prstClr val="black"/>
                </a:solidFill>
              </a:rPr>
              <a:t>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Ask your Section Leader for your new seat.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HOUSE REARRANGING RULES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100" dirty="0" smtClean="0">
                <a:solidFill>
                  <a:prstClr val="black"/>
                </a:solidFill>
              </a:rPr>
              <a:t>All members must sit in a </a:t>
            </a:r>
            <a:r>
              <a:rPr lang="en-US" sz="2100" b="1" u="sng" dirty="0" smtClean="0">
                <a:solidFill>
                  <a:prstClr val="black"/>
                </a:solidFill>
              </a:rPr>
              <a:t>different seat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100" dirty="0" smtClean="0">
                <a:solidFill>
                  <a:prstClr val="black"/>
                </a:solidFill>
              </a:rPr>
              <a:t>All members must have a </a:t>
            </a:r>
            <a:r>
              <a:rPr lang="en-US" sz="2100" b="1" u="sng" dirty="0" smtClean="0">
                <a:solidFill>
                  <a:prstClr val="black"/>
                </a:solidFill>
              </a:rPr>
              <a:t>different partner</a:t>
            </a:r>
            <a:endParaRPr lang="en-US" sz="2100" dirty="0" smtClean="0">
              <a:solidFill>
                <a:prstClr val="black"/>
              </a:solidFill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100" dirty="0" smtClean="0">
                <a:solidFill>
                  <a:prstClr val="black"/>
                </a:solidFill>
              </a:rPr>
              <a:t>All members will still sit in the </a:t>
            </a:r>
            <a:r>
              <a:rPr lang="en-US" sz="2100" b="1" u="sng" dirty="0" smtClean="0">
                <a:solidFill>
                  <a:prstClr val="black"/>
                </a:solidFill>
              </a:rPr>
              <a:t>same State/Section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SENATE REARRANGING RULES</a:t>
            </a:r>
            <a:endParaRPr lang="en-US" sz="2400" dirty="0">
              <a:solidFill>
                <a:prstClr val="black"/>
              </a:solidFill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100" dirty="0" smtClean="0">
                <a:solidFill>
                  <a:prstClr val="black"/>
                </a:solidFill>
              </a:rPr>
              <a:t>All members must keep the </a:t>
            </a:r>
            <a:r>
              <a:rPr lang="en-US" sz="2100" b="1" u="sng" dirty="0" smtClean="0">
                <a:solidFill>
                  <a:prstClr val="black"/>
                </a:solidFill>
              </a:rPr>
              <a:t>same partner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100" dirty="0" smtClean="0">
                <a:solidFill>
                  <a:prstClr val="black"/>
                </a:solidFill>
              </a:rPr>
              <a:t>OPTIONAL: If partners want to trade desks with another partnership</a:t>
            </a:r>
            <a:endParaRPr lang="en-US" sz="21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91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US" b="1" u="sng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DIRECTIONS:</a:t>
            </a:r>
          </a:p>
          <a:p>
            <a:pPr marL="0" indent="0">
              <a:buNone/>
              <a:defRPr/>
            </a:pPr>
            <a:r>
              <a:rPr lang="en-US" sz="3200" dirty="0">
                <a:solidFill>
                  <a:srgbClr val="FF0000"/>
                </a:solidFill>
                <a:latin typeface="Lucida Calligraphy" panose="03010101010101010101" pitchFamily="66" charset="0"/>
              </a:rPr>
              <a:t>	</a:t>
            </a:r>
            <a:r>
              <a:rPr lang="en-US" sz="3200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Read Article I of the Constitution.  Search for 	each of the items below.  When you come across 	it, highlight it and write a note in the column, 	so you know where to locate it.</a:t>
            </a:r>
            <a:endParaRPr lang="en-US" sz="3200" dirty="0" smtClean="0">
              <a:latin typeface="Lucida Calligraphy" panose="03010101010101010101" pitchFamily="66" charset="0"/>
            </a:endParaRPr>
          </a:p>
          <a:p>
            <a:pPr marL="228600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  <a:ea typeface="Calibri"/>
                <a:cs typeface="Times New Roman"/>
              </a:rPr>
              <a:t>LIST:</a:t>
            </a:r>
            <a:endParaRPr lang="en-US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  <a:ea typeface="Calibri"/>
              <a:cs typeface="Times New Roman"/>
            </a:endParaRPr>
          </a:p>
          <a:p>
            <a:pPr marL="685800" indent="-457200">
              <a:spcBef>
                <a:spcPts val="0"/>
              </a:spcBef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Lucida Calligraphy" panose="03010101010101010101" pitchFamily="66" charset="0"/>
                <a:ea typeface="Calibri"/>
                <a:cs typeface="Times New Roman"/>
              </a:rPr>
              <a:t>EXAMPLE: Primary power &amp; Bicameral legislature</a:t>
            </a:r>
          </a:p>
          <a:p>
            <a:pPr marL="685800" indent="-457200">
              <a:spcBef>
                <a:spcPts val="0"/>
              </a:spcBef>
              <a:defRPr/>
            </a:pPr>
            <a:r>
              <a:rPr lang="en-US" sz="2800" b="1" dirty="0" smtClean="0">
                <a:latin typeface="Lucida Calligraphy" panose="03010101010101010101" pitchFamily="66" charset="0"/>
                <a:ea typeface="Calibri"/>
                <a:cs typeface="Times New Roman"/>
              </a:rPr>
              <a:t>House Term length</a:t>
            </a:r>
          </a:p>
          <a:p>
            <a:pPr marL="685800" indent="-457200">
              <a:spcBef>
                <a:spcPts val="0"/>
              </a:spcBef>
              <a:defRPr/>
            </a:pPr>
            <a:r>
              <a:rPr lang="en-US" sz="2800" b="1" dirty="0" smtClean="0">
                <a:latin typeface="Lucida Calligraphy" panose="03010101010101010101" pitchFamily="66" charset="0"/>
                <a:ea typeface="Calibri"/>
                <a:cs typeface="Times New Roman"/>
              </a:rPr>
              <a:t>House Qualifications (3)</a:t>
            </a:r>
          </a:p>
          <a:p>
            <a:pPr marL="685800" indent="-457200">
              <a:spcBef>
                <a:spcPts val="0"/>
              </a:spcBef>
              <a:defRPr/>
            </a:pPr>
            <a:r>
              <a:rPr lang="en-US" sz="2800" b="1" dirty="0" smtClean="0">
                <a:latin typeface="Lucida Calligraphy" panose="03010101010101010101" pitchFamily="66" charset="0"/>
                <a:ea typeface="Calibri"/>
                <a:cs typeface="Times New Roman"/>
              </a:rPr>
              <a:t>Senate Term length</a:t>
            </a:r>
          </a:p>
          <a:p>
            <a:pPr marL="685800" indent="-457200">
              <a:spcBef>
                <a:spcPts val="0"/>
              </a:spcBef>
              <a:defRPr/>
            </a:pPr>
            <a:r>
              <a:rPr lang="en-US" sz="2800" b="1" dirty="0" smtClean="0">
                <a:latin typeface="Lucida Calligraphy" panose="03010101010101010101" pitchFamily="66" charset="0"/>
                <a:ea typeface="Calibri"/>
                <a:cs typeface="Times New Roman"/>
              </a:rPr>
              <a:t>Senate Qualifications (3)</a:t>
            </a:r>
          </a:p>
          <a:p>
            <a:pPr marL="685800" indent="-457200">
              <a:spcBef>
                <a:spcPts val="0"/>
              </a:spcBef>
              <a:defRPr/>
            </a:pPr>
            <a:r>
              <a:rPr lang="en-US" sz="2800" b="1" dirty="0" smtClean="0">
                <a:latin typeface="Lucida Calligraphy" panose="03010101010101010101" pitchFamily="66" charset="0"/>
                <a:ea typeface="Calibri"/>
                <a:cs typeface="Times New Roman"/>
              </a:rPr>
              <a:t>President of the Senate</a:t>
            </a:r>
          </a:p>
          <a:p>
            <a:pPr marL="685800" indent="-457200">
              <a:spcBef>
                <a:spcPts val="0"/>
              </a:spcBef>
              <a:defRPr/>
            </a:pPr>
            <a:r>
              <a:rPr lang="en-US" sz="2800" b="1" dirty="0" smtClean="0">
                <a:latin typeface="Lucida Calligraphy" panose="03010101010101010101" pitchFamily="66" charset="0"/>
                <a:ea typeface="Calibri"/>
                <a:cs typeface="Times New Roman"/>
              </a:rPr>
              <a:t># of members needed to conduct business</a:t>
            </a:r>
          </a:p>
          <a:p>
            <a:pPr marL="685800" indent="-457200">
              <a:spcBef>
                <a:spcPts val="0"/>
              </a:spcBef>
              <a:defRPr/>
            </a:pPr>
            <a:r>
              <a:rPr lang="en-US" sz="2800" b="1" dirty="0" smtClean="0">
                <a:latin typeface="Lucida Calligraphy" panose="03010101010101010101" pitchFamily="66" charset="0"/>
                <a:ea typeface="Calibri"/>
                <a:cs typeface="Times New Roman"/>
              </a:rPr>
              <a:t>Where revenue bills originate?</a:t>
            </a:r>
          </a:p>
          <a:p>
            <a:pPr marL="685800" indent="-457200">
              <a:spcBef>
                <a:spcPts val="0"/>
              </a:spcBef>
              <a:defRPr/>
            </a:pPr>
            <a:r>
              <a:rPr lang="en-US" sz="2800" b="1" dirty="0" smtClean="0">
                <a:latin typeface="Lucida Calligraphy" panose="03010101010101010101" pitchFamily="66" charset="0"/>
                <a:ea typeface="Calibri"/>
                <a:cs typeface="Times New Roman"/>
              </a:rPr>
              <a:t>Veto override</a:t>
            </a:r>
          </a:p>
          <a:p>
            <a:pPr marL="685800" indent="-457200">
              <a:spcBef>
                <a:spcPts val="0"/>
              </a:spcBef>
              <a:defRPr/>
            </a:pPr>
            <a:r>
              <a:rPr lang="en-US" sz="2800" b="1" dirty="0" smtClean="0">
                <a:latin typeface="Lucida Calligraphy" panose="03010101010101010101" pitchFamily="66" charset="0"/>
                <a:ea typeface="Calibri"/>
                <a:cs typeface="Times New Roman"/>
              </a:rPr>
              <a:t>Enumerated powers (Section 8) How many?</a:t>
            </a:r>
          </a:p>
          <a:p>
            <a:pPr marL="685800" indent="-457200">
              <a:spcBef>
                <a:spcPts val="0"/>
              </a:spcBef>
              <a:defRPr/>
            </a:pPr>
            <a:r>
              <a:rPr lang="en-US" sz="2800" b="1" dirty="0" smtClean="0">
                <a:latin typeface="Lucida Calligraphy" panose="03010101010101010101" pitchFamily="66" charset="0"/>
                <a:ea typeface="Calibri"/>
                <a:cs typeface="Times New Roman"/>
              </a:rPr>
              <a:t>Highlight 1 power denied to Congress</a:t>
            </a:r>
          </a:p>
          <a:p>
            <a:pPr marL="685800" indent="-457200">
              <a:spcBef>
                <a:spcPts val="0"/>
              </a:spcBef>
              <a:defRPr/>
            </a:pPr>
            <a:r>
              <a:rPr lang="en-US" sz="2800" b="1" dirty="0" smtClean="0">
                <a:latin typeface="Lucida Calligraphy" panose="03010101010101010101" pitchFamily="66" charset="0"/>
                <a:ea typeface="Calibri"/>
                <a:cs typeface="Times New Roman"/>
              </a:rPr>
              <a:t>Highlight 1 power denied to the States</a:t>
            </a: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14400"/>
          </a:xfrm>
        </p:spPr>
        <p:txBody>
          <a:bodyPr/>
          <a:lstStyle/>
          <a:p>
            <a:r>
              <a:rPr lang="en-US" altLang="en-US" sz="4400" b="1" dirty="0" smtClean="0">
                <a:latin typeface="Blackadder ITC" panose="04020505051007020D02" pitchFamily="82" charset="0"/>
              </a:rPr>
              <a:t>SCAVENGER HUNT:</a:t>
            </a:r>
            <a:br>
              <a:rPr lang="en-US" altLang="en-US" sz="4400" b="1" dirty="0" smtClean="0">
                <a:latin typeface="Blackadder ITC" panose="04020505051007020D02" pitchFamily="82" charset="0"/>
              </a:rPr>
            </a:br>
            <a:r>
              <a:rPr lang="en-US" altLang="en-US" sz="4400" b="1" dirty="0" smtClean="0">
                <a:latin typeface="Blackadder ITC" panose="04020505051007020D02" pitchFamily="82" charset="0"/>
              </a:rPr>
              <a:t>CONSTITUTION: Article 1</a:t>
            </a:r>
          </a:p>
        </p:txBody>
      </p:sp>
    </p:spTree>
    <p:extLst>
      <p:ext uri="{BB962C8B-B14F-4D97-AF65-F5344CB8AC3E}">
        <p14:creationId xmlns:p14="http://schemas.microsoft.com/office/powerpoint/2010/main" val="13597616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nstitution Outline [Compatibility Mode] - Microsoft Wo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8216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b="1" u="sng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DIRECTIONS:</a:t>
            </a:r>
          </a:p>
          <a:p>
            <a:pPr marL="0" indent="0">
              <a:buNone/>
              <a:defRPr/>
            </a:pPr>
            <a:r>
              <a:rPr lang="en-US" sz="3200" dirty="0">
                <a:solidFill>
                  <a:schemeClr val="tx1"/>
                </a:solidFill>
                <a:latin typeface="Lucida Calligraphy" panose="03010101010101010101" pitchFamily="66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The members of your State </a:t>
            </a:r>
            <a:r>
              <a:rPr lang="en-US" sz="3200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(the 	whole Senate section will work 	together)</a:t>
            </a:r>
            <a:r>
              <a:rPr lang="en-US" sz="3200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 are to create a State Flag.  	All members are to contribute.  Your 	State flag should represent your 	State meaning that it </a:t>
            </a:r>
            <a:r>
              <a:rPr lang="en-US" sz="3200" b="1" u="sng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should include </a:t>
            </a:r>
            <a:r>
              <a:rPr lang="en-US" sz="3200" b="1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	</a:t>
            </a:r>
            <a:r>
              <a:rPr lang="en-US" sz="3200" b="1" u="sng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pictures/symbols that represent </a:t>
            </a:r>
            <a:r>
              <a:rPr lang="en-US" sz="3200" b="1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	</a:t>
            </a:r>
            <a:r>
              <a:rPr lang="en-US" sz="3200" b="1" u="sng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your State</a:t>
            </a:r>
            <a:r>
              <a:rPr lang="en-US" sz="3200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.  Your poster should 	include the </a:t>
            </a:r>
            <a:r>
              <a:rPr lang="en-US" sz="3200" b="1" u="sng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names of all  section </a:t>
            </a:r>
            <a:r>
              <a:rPr lang="en-US" sz="3200" b="1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	</a:t>
            </a:r>
            <a:r>
              <a:rPr lang="en-US" sz="3200" b="1" u="sng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members</a:t>
            </a:r>
            <a:r>
              <a:rPr lang="en-US" sz="3200" b="1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and the </a:t>
            </a:r>
            <a:r>
              <a:rPr lang="en-US" sz="3200" b="1" u="sng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name of your State</a:t>
            </a:r>
            <a:r>
              <a:rPr lang="en-US" sz="3200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.</a:t>
            </a: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14400"/>
          </a:xfrm>
        </p:spPr>
        <p:txBody>
          <a:bodyPr/>
          <a:lstStyle/>
          <a:p>
            <a:r>
              <a:rPr lang="en-US" altLang="en-US" sz="4400" b="1" dirty="0" smtClean="0">
                <a:latin typeface="Blackadder ITC" panose="04020505051007020D02" pitchFamily="82" charset="0"/>
              </a:rPr>
              <a:t>GROUP  TASK:</a:t>
            </a:r>
            <a:br>
              <a:rPr lang="en-US" altLang="en-US" sz="4400" b="1" dirty="0" smtClean="0">
                <a:latin typeface="Blackadder ITC" panose="04020505051007020D02" pitchFamily="82" charset="0"/>
              </a:rPr>
            </a:br>
            <a:r>
              <a:rPr lang="en-US" altLang="en-US" sz="4400" b="1" dirty="0" smtClean="0">
                <a:latin typeface="Blackadder ITC" panose="04020505051007020D02" pitchFamily="82" charset="0"/>
              </a:rPr>
              <a:t>State Flag</a:t>
            </a:r>
          </a:p>
        </p:txBody>
      </p:sp>
    </p:spTree>
    <p:extLst>
      <p:ext uri="{BB962C8B-B14F-4D97-AF65-F5344CB8AC3E}">
        <p14:creationId xmlns:p14="http://schemas.microsoft.com/office/powerpoint/2010/main" val="67651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CONGRESSIONAL VOTE</a:t>
            </a:r>
            <a:r>
              <a:rPr lang="en-US" dirty="0" smtClean="0"/>
              <a:t>: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Sick Pay Program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 BILL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Absences occur daily in </a:t>
            </a:r>
            <a:r>
              <a:rPr lang="en-US" dirty="0" err="1" smtClean="0"/>
              <a:t>Goblirsch’s</a:t>
            </a:r>
            <a:r>
              <a:rPr lang="en-US" dirty="0" smtClean="0"/>
              <a:t> class</a:t>
            </a:r>
            <a:r>
              <a:rPr lang="en-US" dirty="0" smtClean="0"/>
              <a:t>.  </a:t>
            </a:r>
            <a:r>
              <a:rPr lang="en-US" dirty="0" smtClean="0"/>
              <a:t>This </a:t>
            </a:r>
            <a:r>
              <a:rPr lang="en-US" dirty="0" smtClean="0"/>
              <a:t>	proposal </a:t>
            </a:r>
            <a:r>
              <a:rPr lang="en-US" dirty="0" smtClean="0"/>
              <a:t>is for </a:t>
            </a:r>
            <a:r>
              <a:rPr lang="en-US" dirty="0" smtClean="0"/>
              <a:t>a sick leave program, so that students will 	still get paid on days they are absent.  </a:t>
            </a:r>
            <a:endParaRPr lang="en-US" dirty="0" smtClean="0"/>
          </a:p>
          <a:p>
            <a:pPr marL="0" indent="0">
              <a:buNone/>
            </a:pPr>
            <a:endParaRPr lang="en-U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PROPOSAL OPTIONS</a:t>
            </a:r>
            <a:r>
              <a:rPr lang="en-US" dirty="0" smtClean="0"/>
              <a:t>: (to be discussed in the 			houses of Congress:  </a:t>
            </a:r>
            <a:r>
              <a:rPr lang="en-US" u="sng" dirty="0" smtClean="0"/>
              <a:t>We will ONLY BE VOTING ON </a:t>
            </a:r>
            <a:r>
              <a:rPr lang="en-US" dirty="0" smtClean="0"/>
              <a:t>	</a:t>
            </a:r>
            <a:r>
              <a:rPr lang="en-US" u="sng" dirty="0" smtClean="0"/>
              <a:t>1 OF THE PROPOSALS BELOW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)</a:t>
            </a:r>
            <a:r>
              <a:rPr lang="en-US" dirty="0"/>
              <a:t>	</a:t>
            </a:r>
            <a:r>
              <a:rPr lang="en-US" dirty="0"/>
              <a:t>1</a:t>
            </a:r>
            <a:r>
              <a:rPr lang="en-US" dirty="0" smtClean="0"/>
              <a:t>% </a:t>
            </a:r>
            <a:r>
              <a:rPr lang="en-US" dirty="0" smtClean="0"/>
              <a:t>tax increase</a:t>
            </a:r>
            <a:r>
              <a:rPr lang="en-US" dirty="0" smtClean="0"/>
              <a:t> </a:t>
            </a:r>
            <a:r>
              <a:rPr lang="en-US" dirty="0" smtClean="0"/>
              <a:t>for </a:t>
            </a:r>
            <a:r>
              <a:rPr lang="en-US" b="1" u="sng" dirty="0" smtClean="0"/>
              <a:t>school</a:t>
            </a:r>
            <a:r>
              <a:rPr lang="en-US" dirty="0" smtClean="0"/>
              <a:t> absences </a:t>
            </a:r>
            <a:r>
              <a:rPr lang="en-US" b="1" u="sng" dirty="0" smtClean="0"/>
              <a:t>only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)</a:t>
            </a:r>
            <a:r>
              <a:rPr lang="en-US" dirty="0"/>
              <a:t>	</a:t>
            </a:r>
            <a:r>
              <a:rPr lang="en-US" dirty="0"/>
              <a:t>2</a:t>
            </a:r>
            <a:r>
              <a:rPr lang="en-US" dirty="0" smtClean="0"/>
              <a:t>% </a:t>
            </a:r>
            <a:r>
              <a:rPr lang="en-US" dirty="0" smtClean="0"/>
              <a:t>tax increase for all </a:t>
            </a:r>
            <a:r>
              <a:rPr lang="en-US" b="1" u="sng" dirty="0" smtClean="0"/>
              <a:t>excused</a:t>
            </a:r>
            <a:r>
              <a:rPr lang="en-US" dirty="0" smtClean="0"/>
              <a:t> absences </a:t>
            </a:r>
            <a:r>
              <a:rPr lang="en-US" b="1" u="sng" dirty="0" smtClean="0"/>
              <a:t>only</a:t>
            </a:r>
          </a:p>
          <a:p>
            <a:pPr marL="0" indent="0">
              <a:buNone/>
            </a:pPr>
            <a:r>
              <a:rPr lang="en-US" dirty="0" smtClean="0"/>
              <a:t>C)</a:t>
            </a:r>
            <a:r>
              <a:rPr lang="en-US" dirty="0"/>
              <a:t>	</a:t>
            </a:r>
            <a:r>
              <a:rPr lang="en-US" dirty="0"/>
              <a:t>5</a:t>
            </a:r>
            <a:r>
              <a:rPr lang="en-US" dirty="0" smtClean="0"/>
              <a:t>% tax increase for all absences</a:t>
            </a:r>
            <a:endParaRPr lang="en-US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dirty="0" smtClean="0"/>
              <a:t>A “Yes” vote will begin the </a:t>
            </a:r>
            <a:r>
              <a:rPr lang="en-US" dirty="0" smtClean="0"/>
              <a:t>Sick Leave</a:t>
            </a:r>
            <a:r>
              <a:rPr lang="en-US" dirty="0" smtClean="0"/>
              <a:t> </a:t>
            </a:r>
            <a:r>
              <a:rPr lang="en-US" dirty="0" smtClean="0"/>
              <a:t>Program</a:t>
            </a:r>
          </a:p>
          <a:p>
            <a:r>
              <a:rPr lang="en-US" dirty="0" smtClean="0"/>
              <a:t>A “No” vote will keep everything they way it currently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32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73"/>
            <a:ext cx="82296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BALLOT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Representative/Senator Name:</a:t>
            </a:r>
          </a:p>
          <a:p>
            <a:pPr marL="0" indent="0">
              <a:buNone/>
            </a:pPr>
            <a:r>
              <a:rPr lang="en-US" sz="4400" dirty="0" smtClean="0"/>
              <a:t>_________________________</a:t>
            </a:r>
          </a:p>
          <a:p>
            <a:pPr marL="0" indent="0">
              <a:buNone/>
            </a:pPr>
            <a:r>
              <a:rPr lang="en-US" sz="4800" dirty="0" smtClean="0"/>
              <a:t>_______________________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4400" dirty="0" smtClean="0"/>
              <a:t>_____   YES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dirty="0" smtClean="0"/>
              <a:t>_____   NO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3013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417771"/>
              </p:ext>
            </p:extLst>
          </p:nvPr>
        </p:nvGraphicFramePr>
        <p:xfrm>
          <a:off x="152400" y="152400"/>
          <a:ext cx="8534400" cy="6599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  <a:gridCol w="1066800"/>
                <a:gridCol w="1066800"/>
                <a:gridCol w="1066800"/>
                <a:gridCol w="1066800"/>
                <a:gridCol w="1066800"/>
              </a:tblGrid>
              <a:tr h="701074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Goblirsch’s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Desk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Projector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Screen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35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352">
                <a:tc>
                  <a:txBody>
                    <a:bodyPr/>
                    <a:lstStyle/>
                    <a:p>
                      <a:pPr algn="ctr"/>
                      <a:endParaRPr lang="en-US" sz="3600" b="1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65535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27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23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19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9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35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28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24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20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352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21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65535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29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25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22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35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30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26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352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65535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36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35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34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33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32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31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1299" name="TextBox 6"/>
          <p:cNvSpPr txBox="1">
            <a:spLocks noChangeArrowheads="1"/>
          </p:cNvSpPr>
          <p:nvPr/>
        </p:nvSpPr>
        <p:spPr bwMode="auto">
          <a:xfrm>
            <a:off x="8686800" y="11113"/>
            <a:ext cx="4572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00"/>
                </a:solidFill>
              </a:rPr>
              <a:t>DOOR</a:t>
            </a:r>
          </a:p>
          <a:p>
            <a:pPr eaLnBrk="1" hangingPunct="1"/>
            <a:endParaRPr lang="en-US" altLang="en-US" sz="2400" b="1">
              <a:solidFill>
                <a:srgbClr val="000000"/>
              </a:solidFill>
            </a:endParaRPr>
          </a:p>
          <a:p>
            <a:pPr eaLnBrk="1" hangingPunct="1"/>
            <a:endParaRPr lang="en-US" altLang="en-US" sz="2400" b="1">
              <a:solidFill>
                <a:srgbClr val="000000"/>
              </a:solidFill>
            </a:endParaRPr>
          </a:p>
          <a:p>
            <a:pPr eaLnBrk="1" hangingPunct="1"/>
            <a:endParaRPr lang="en-US" altLang="en-US" sz="2400" b="1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2400" b="1">
                <a:solidFill>
                  <a:srgbClr val="000000"/>
                </a:solidFill>
              </a:rPr>
              <a:t>CABINETS</a:t>
            </a:r>
          </a:p>
        </p:txBody>
      </p:sp>
    </p:spTree>
    <p:extLst>
      <p:ext uri="{BB962C8B-B14F-4D97-AF65-F5344CB8AC3E}">
        <p14:creationId xmlns:p14="http://schemas.microsoft.com/office/powerpoint/2010/main" val="168685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3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3185</TotalTime>
  <Words>230</Words>
  <Application>Microsoft Office PowerPoint</Application>
  <PresentationFormat>On-screen Show (4:3)</PresentationFormat>
  <Paragraphs>112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1_Hardcover</vt:lpstr>
      <vt:lpstr>14_TP030004031</vt:lpstr>
      <vt:lpstr>13_TP030004031</vt:lpstr>
      <vt:lpstr>Tuesday February 3, 2015 Mr. Goblirsch – American Government</vt:lpstr>
      <vt:lpstr>SCAVENGER HUNT: CONSTITUTION: Article 1</vt:lpstr>
      <vt:lpstr>PowerPoint Presentation</vt:lpstr>
      <vt:lpstr>GROUP  TASK: State Flag</vt:lpstr>
      <vt:lpstr>CONGRESSIONAL VOTE: Sick Pay Program</vt:lpstr>
      <vt:lpstr>BALLOT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Clinton Goblirsch</dc:creator>
  <cp:lastModifiedBy>cgoblirsch</cp:lastModifiedBy>
  <cp:revision>74</cp:revision>
  <cp:lastPrinted>2015-02-03T15:44:44Z</cp:lastPrinted>
  <dcterms:created xsi:type="dcterms:W3CDTF">2013-08-14T05:03:00Z</dcterms:created>
  <dcterms:modified xsi:type="dcterms:W3CDTF">2015-02-03T16:50:01Z</dcterms:modified>
</cp:coreProperties>
</file>