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handoutMasterIdLst>
    <p:handoutMasterId r:id="rId12"/>
  </p:handoutMasterIdLst>
  <p:sldIdLst>
    <p:sldId id="298" r:id="rId4"/>
    <p:sldId id="289" r:id="rId5"/>
    <p:sldId id="293" r:id="rId6"/>
    <p:sldId id="294" r:id="rId7"/>
    <p:sldId id="295" r:id="rId8"/>
    <p:sldId id="296" r:id="rId9"/>
    <p:sldId id="299" r:id="rId10"/>
    <p:sldId id="297" r:id="rId1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9716A-7AD7-4681-B2C9-2718869417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0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2E9E-9E58-4431-94A8-EE3AE7943C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6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5877-9866-4BDB-936F-462072F987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5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BA13C-85E8-428A-9CE3-5899B97929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1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DD277-8F42-4F85-B1E1-5BF997A5D9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2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D9CCC-82C3-451F-AD9C-A32176EDDB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28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5A12-DB26-4F70-B9D0-67BF139BE8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23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E35D-70E8-43B7-AE2F-A9B5B22C07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3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41451-D143-4BCD-8A81-380A5AAD4F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24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85B7-203E-4ECE-BE2E-FEF786E23EC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21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C55E3-CE49-4AE4-99C4-060D9AE4E5E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74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70698B-9C65-4E4F-A957-03C26757068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8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9847-9F9B-4146-8461-B1EA5692BC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38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5F58C-75E9-4FAE-9685-4231D08E599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071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1C9E-4DC2-458F-A0D1-D9597CDAF6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66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D27AD-7292-4DB7-A29E-E09E3977AE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37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A441-F7F6-473C-86C3-6BAE64611F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96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E08D-0FD6-4D9A-A436-8E49B7BED95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2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8ED9-6B47-4999-B279-581EC94C8C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50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8FA1-A718-4A09-80AD-4D88B2049B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04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4427-0D29-44F6-97ED-DA458EABC87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00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925FD-F401-4F2C-8658-8B83E127DF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539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9478C-9DC9-476C-88AB-60101EBD82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51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A6B77E-50A1-411E-9E9A-9572EE447F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81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C0334A-0F79-49D1-A759-490EA22685E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1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98447C-42FE-4A03-9F32-1637337E932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September 23,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Simulate creating a business.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</a:t>
            </a:r>
            <a:r>
              <a:rPr lang="en-US" sz="2400" b="1" dirty="0" smtClean="0">
                <a:solidFill>
                  <a:srgbClr val="FF0000"/>
                </a:solidFill>
              </a:rPr>
              <a:t>:   4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 ONLY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Log-In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Review Business Project Directions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Begin Working on Business Project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Raise your hand if you have a question or need help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900" b="1" dirty="0">
                <a:solidFill>
                  <a:prstClr val="white">
                    <a:lumMod val="50000"/>
                  </a:prstClr>
                </a:solidFill>
              </a:rPr>
              <a:t>*Business Project DUE TUESDAY Sept 30*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900" b="1" dirty="0">
                <a:solidFill>
                  <a:prstClr val="white">
                    <a:lumMod val="50000"/>
                  </a:prstClr>
                </a:solidFill>
              </a:rPr>
              <a:t> 	– Make sure you complete Part 1 &amp; Part 2 of the Business Project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1900" b="1" dirty="0">
                <a:solidFill>
                  <a:prstClr val="white">
                    <a:lumMod val="50000"/>
                  </a:prstClr>
                </a:solidFill>
              </a:rPr>
              <a:t>***$10 Dollar Assignment – DUE FRIDAY SEPT 26 – Winner gets $250 </a:t>
            </a:r>
            <a:r>
              <a:rPr lang="en-US" sz="1900" b="1" dirty="0" smtClean="0">
                <a:solidFill>
                  <a:prstClr val="white">
                    <a:lumMod val="50000"/>
                  </a:prstClr>
                </a:solidFill>
              </a:rPr>
              <a:t>bonus</a:t>
            </a:r>
            <a:endParaRPr lang="en-US" sz="2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Log-In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***2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Log-In to a Computer</a:t>
            </a:r>
          </a:p>
        </p:txBody>
      </p:sp>
    </p:spTree>
    <p:extLst>
      <p:ext uri="{BB962C8B-B14F-4D97-AF65-F5344CB8AC3E}">
        <p14:creationId xmlns:p14="http://schemas.microsoft.com/office/powerpoint/2010/main" val="33144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Tuesday September 23,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law of demand and interpret a demand graph using demand schedules.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, 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, &amp; 6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PERIODS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Demand Journal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>
                <a:solidFill>
                  <a:prstClr val="black"/>
                </a:solidFill>
              </a:rPr>
              <a:t>CONCEPT: Demand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POLITICAL CARTOON: “I Demand</a:t>
            </a:r>
            <a:r>
              <a:rPr lang="en-US" sz="2000" dirty="0" smtClean="0"/>
              <a:t>!”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</a:t>
            </a:r>
            <a:r>
              <a:rPr lang="en-US" sz="2000" dirty="0" err="1" smtClean="0"/>
              <a:t>Ch</a:t>
            </a:r>
            <a:r>
              <a:rPr lang="en-US" sz="2000" dirty="0" smtClean="0"/>
              <a:t> 4-1: Demand Vocab Boxes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*Business Project DUE TUESDAY Sept 30*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	– Make sure you complete Part 1 &amp; Part 2 of the Business Project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***$10 Dollar Assignment – DUE FRIDAY SEPT 26 – Winner gets $250 bonus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Demand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paragraph journal entry on the topic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When you go shopping for new clothes, what is the most important thing when you consider buying something new?  Is it price, or style, or brand, or </a:t>
            </a:r>
            <a:r>
              <a:rPr lang="en-US" sz="2400" dirty="0"/>
              <a:t>s</a:t>
            </a:r>
            <a:r>
              <a:rPr lang="en-US" sz="2400" dirty="0" smtClean="0"/>
              <a:t>omething else?  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Chapter 4:  Demand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534400" cy="32766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1:  Understanding Demand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2:  Shifts of the Demand Curve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600" b="1"/>
              <a:t>Section 3:  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38194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sz="3600" b="1"/>
              <a:t>Section 1:  Understanding Demand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91000" cy="2895600"/>
          </a:xfrm>
        </p:spPr>
        <p:txBody>
          <a:bodyPr/>
          <a:lstStyle/>
          <a:p>
            <a:pPr marL="509588" indent="-509588" algn="ctr">
              <a:buFontTx/>
              <a:buNone/>
            </a:pPr>
            <a:r>
              <a:rPr lang="en-US" altLang="en-US" sz="3600" b="1" u="sng">
                <a:solidFill>
                  <a:srgbClr val="FF0000"/>
                </a:solidFill>
              </a:rPr>
              <a:t>Demand</a:t>
            </a:r>
          </a:p>
          <a:p>
            <a:pPr marL="509588" indent="-509588">
              <a:buFontTx/>
              <a:buNone/>
            </a:pPr>
            <a:endParaRPr lang="en-US" altLang="en-US" sz="1600" b="1" u="sng">
              <a:sym typeface="Wingdings 2" pitchFamily="18" charset="2"/>
            </a:endParaRPr>
          </a:p>
          <a:p>
            <a:pPr marL="509588" indent="-509588">
              <a:buFontTx/>
              <a:buNone/>
            </a:pPr>
            <a:r>
              <a:rPr lang="en-US" altLang="en-US" b="1">
                <a:sym typeface="Wingdings 2" pitchFamily="18" charset="2"/>
              </a:rPr>
              <a:t>Two Parts:</a:t>
            </a:r>
            <a:endParaRPr lang="en-US" altLang="en-US" sz="1400" b="1">
              <a:sym typeface="Wingdings 2" pitchFamily="18" charset="2"/>
            </a:endParaRPr>
          </a:p>
          <a:p>
            <a:pPr marL="509588" indent="-509588">
              <a:buFontTx/>
              <a:buNone/>
            </a:pPr>
            <a:endParaRPr lang="en-US" altLang="en-US" sz="1400">
              <a:sym typeface="Wingdings 2" pitchFamily="18" charset="2"/>
            </a:endParaRPr>
          </a:p>
          <a:p>
            <a:pPr marL="509588" indent="-509588">
              <a:buFont typeface="Wingdings 2" pitchFamily="18" charset="2"/>
              <a:buChar char="u"/>
            </a:pPr>
            <a:r>
              <a:rPr lang="en-US" altLang="en-US">
                <a:sym typeface="Wingdings 2" pitchFamily="18" charset="2"/>
              </a:rPr>
              <a:t>The desire to own something.</a:t>
            </a:r>
            <a:endParaRPr lang="en-US" altLang="en-US"/>
          </a:p>
        </p:txBody>
      </p:sp>
      <p:pic>
        <p:nvPicPr>
          <p:cNvPr id="3079" name="Picture 7" descr="home_ownershi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219200"/>
            <a:ext cx="3048000" cy="2790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11" descr="wal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3200400" cy="21256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5125" y="5048250"/>
            <a:ext cx="4206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7525" indent="-5175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18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smtClean="0">
                <a:solidFill>
                  <a:srgbClr val="000000"/>
                </a:solidFill>
                <a:sym typeface="Wingdings 2" pitchFamily="18" charset="2"/>
              </a:rPr>
              <a:t>  </a:t>
            </a:r>
            <a:r>
              <a:rPr lang="en-US" altLang="en-US" sz="3200" smtClean="0">
                <a:solidFill>
                  <a:srgbClr val="000000"/>
                </a:solidFill>
                <a:sym typeface="Wingdings 2" pitchFamily="18" charset="2"/>
              </a:rPr>
              <a:t>The Ability to pay for it.</a:t>
            </a:r>
          </a:p>
        </p:txBody>
      </p:sp>
    </p:spTree>
    <p:extLst>
      <p:ext uri="{BB962C8B-B14F-4D97-AF65-F5344CB8AC3E}">
        <p14:creationId xmlns:p14="http://schemas.microsoft.com/office/powerpoint/2010/main" val="22944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/>
          <a:lstStyle/>
          <a:p>
            <a:r>
              <a:rPr lang="en-US" altLang="en-US" sz="3200" b="1"/>
              <a:t>Section 1:  Understanding Demand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191000" cy="2362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The Law of Demand</a:t>
            </a:r>
          </a:p>
          <a:p>
            <a:pPr>
              <a:buFontTx/>
              <a:buNone/>
            </a:pPr>
            <a:endParaRPr lang="en-US" altLang="en-US" sz="1600" dirty="0"/>
          </a:p>
          <a:p>
            <a:pPr>
              <a:buFontTx/>
              <a:buNone/>
            </a:pPr>
            <a:r>
              <a:rPr lang="en-US" altLang="en-US" sz="2800" dirty="0">
                <a:sym typeface="Wingdings 2" pitchFamily="18" charset="2"/>
              </a:rPr>
              <a:t></a:t>
            </a:r>
            <a:r>
              <a:rPr lang="en-US" altLang="en-US" sz="2800" dirty="0"/>
              <a:t>When a good’s price is lower, consumers will buy more of it.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39020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0513" indent="-2905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sym typeface="Wingdings 2" pitchFamily="18" charset="2"/>
              </a:rPr>
              <a:t></a:t>
            </a:r>
            <a:r>
              <a:rPr lang="en-US" altLang="en-US" sz="2800" dirty="0" smtClean="0">
                <a:solidFill>
                  <a:srgbClr val="000000"/>
                </a:solidFill>
              </a:rPr>
              <a:t>When a good’s price is higher, consumers will buy less of it.</a:t>
            </a:r>
          </a:p>
        </p:txBody>
      </p:sp>
      <p:pic>
        <p:nvPicPr>
          <p:cNvPr id="4109" name="Picture 13" descr="walm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6511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4572000" y="1066800"/>
            <a:ext cx="1295400" cy="1295400"/>
          </a:xfrm>
          <a:prstGeom prst="wedgeRectCallout">
            <a:avLst>
              <a:gd name="adj1" fmla="val 107352"/>
              <a:gd name="adj2" fmla="val 14463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I like low prices!!</a:t>
            </a:r>
          </a:p>
        </p:txBody>
      </p:sp>
      <p:pic>
        <p:nvPicPr>
          <p:cNvPr id="4114" name="Picture 18" descr="250px-Cigs_high_price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4135438"/>
            <a:ext cx="3276600" cy="246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953000" y="3009900"/>
            <a:ext cx="3733800" cy="838200"/>
          </a:xfrm>
          <a:prstGeom prst="wedgeRectCallout">
            <a:avLst>
              <a:gd name="adj1" fmla="val 34653"/>
              <a:gd name="adj2" fmla="val 145454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It costs too much!   I’m going to quit!!!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52400" y="4823135"/>
            <a:ext cx="457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</a:rPr>
              <a:t>P$   = QD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000000"/>
                </a:solidFill>
              </a:rPr>
              <a:t>P$   = QD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176530" y="5677210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00023" y="4975538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00023" y="5677210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59358" y="4975538"/>
            <a:ext cx="0" cy="3048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9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0" grpId="0" animBg="1"/>
      <p:bldP spid="4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Demand Schedules &amp; Graphs</a:t>
            </a:r>
          </a:p>
        </p:txBody>
      </p:sp>
      <p:graphicFrame>
        <p:nvGraphicFramePr>
          <p:cNvPr id="14524" name="Group 188"/>
          <p:cNvGraphicFramePr>
            <a:graphicFrameLocks noGrp="1"/>
          </p:cNvGraphicFramePr>
          <p:nvPr>
            <p:ph type="body" sz="half" idx="1"/>
          </p:nvPr>
        </p:nvGraphicFramePr>
        <p:xfrm>
          <a:off x="228600" y="1447800"/>
          <a:ext cx="3048000" cy="5027930"/>
        </p:xfrm>
        <a:graphic>
          <a:graphicData uri="http://schemas.openxmlformats.org/drawingml/2006/table">
            <a:tbl>
              <a:tblPr/>
              <a:tblGrid>
                <a:gridCol w="1447800"/>
                <a:gridCol w="1600200"/>
              </a:tblGrid>
              <a:tr h="73025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Demand Schedule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Price of of a slice of pizza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5089525" y="179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cxnSp>
        <p:nvCxnSpPr>
          <p:cNvPr id="14492" name="AutoShape 156"/>
          <p:cNvCxnSpPr>
            <a:cxnSpLocks noChangeShapeType="1"/>
          </p:cNvCxnSpPr>
          <p:nvPr/>
        </p:nvCxnSpPr>
        <p:spPr bwMode="auto">
          <a:xfrm>
            <a:off x="4876800" y="2514600"/>
            <a:ext cx="4267200" cy="3581400"/>
          </a:xfrm>
          <a:prstGeom prst="bentConnector3">
            <a:avLst>
              <a:gd name="adj1" fmla="val 37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93" name="Line 157"/>
          <p:cNvSpPr>
            <a:spLocks noChangeShapeType="1"/>
          </p:cNvSpPr>
          <p:nvPr/>
        </p:nvSpPr>
        <p:spPr bwMode="auto">
          <a:xfrm>
            <a:off x="4724400" y="571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3733800" y="1905000"/>
            <a:ext cx="892175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Price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$3.00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$2.00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$1.50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$1.00</a:t>
            </a:r>
          </a:p>
          <a:p>
            <a:pPr fontAlgn="base">
              <a:lnSpc>
                <a:spcPct val="1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495" name="Line 159"/>
          <p:cNvSpPr>
            <a:spLocks noChangeShapeType="1"/>
          </p:cNvSpPr>
          <p:nvPr/>
        </p:nvSpPr>
        <p:spPr bwMode="auto">
          <a:xfrm>
            <a:off x="4724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6" name="Line 160"/>
          <p:cNvSpPr>
            <a:spLocks noChangeShapeType="1"/>
          </p:cNvSpPr>
          <p:nvPr/>
        </p:nvSpPr>
        <p:spPr bwMode="auto">
          <a:xfrm>
            <a:off x="47244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7" name="Line 161"/>
          <p:cNvSpPr>
            <a:spLocks noChangeShapeType="1"/>
          </p:cNvSpPr>
          <p:nvPr/>
        </p:nvSpPr>
        <p:spPr bwMode="auto">
          <a:xfrm>
            <a:off x="4724400" y="3962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8" name="Line 162"/>
          <p:cNvSpPr>
            <a:spLocks noChangeShapeType="1"/>
          </p:cNvSpPr>
          <p:nvPr/>
        </p:nvSpPr>
        <p:spPr bwMode="auto">
          <a:xfrm>
            <a:off x="4724400" y="3429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499" name="Line 163"/>
          <p:cNvSpPr>
            <a:spLocks noChangeShapeType="1"/>
          </p:cNvSpPr>
          <p:nvPr/>
        </p:nvSpPr>
        <p:spPr bwMode="auto">
          <a:xfrm>
            <a:off x="47244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800600" y="6248400"/>
            <a:ext cx="413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0      1       2      3       4      5</a:t>
            </a:r>
            <a:r>
              <a:rPr lang="en-US" altLang="en-US" sz="2000" smtClean="0">
                <a:solidFill>
                  <a:srgbClr val="000000"/>
                </a:solidFill>
              </a:rPr>
              <a:t>  	</a:t>
            </a:r>
            <a:r>
              <a:rPr lang="en-US" altLang="en-US" sz="2000" b="1" smtClean="0">
                <a:solidFill>
                  <a:srgbClr val="000000"/>
                </a:solidFill>
              </a:rPr>
              <a:t>Q</a:t>
            </a:r>
          </a:p>
        </p:txBody>
      </p:sp>
      <p:sp>
        <p:nvSpPr>
          <p:cNvPr id="14501" name="Line 165"/>
          <p:cNvSpPr>
            <a:spLocks noChangeShapeType="1"/>
          </p:cNvSpPr>
          <p:nvPr/>
        </p:nvSpPr>
        <p:spPr bwMode="auto">
          <a:xfrm>
            <a:off x="55626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2" name="Line 166"/>
          <p:cNvSpPr>
            <a:spLocks noChangeShapeType="1"/>
          </p:cNvSpPr>
          <p:nvPr/>
        </p:nvSpPr>
        <p:spPr bwMode="auto">
          <a:xfrm>
            <a:off x="6248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3" name="Line 167"/>
          <p:cNvSpPr>
            <a:spLocks noChangeShapeType="1"/>
          </p:cNvSpPr>
          <p:nvPr/>
        </p:nvSpPr>
        <p:spPr bwMode="auto">
          <a:xfrm>
            <a:off x="68580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4" name="Line 168"/>
          <p:cNvSpPr>
            <a:spLocks noChangeShapeType="1"/>
          </p:cNvSpPr>
          <p:nvPr/>
        </p:nvSpPr>
        <p:spPr bwMode="auto">
          <a:xfrm>
            <a:off x="75438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5" name="Line 169"/>
          <p:cNvSpPr>
            <a:spLocks noChangeShapeType="1"/>
          </p:cNvSpPr>
          <p:nvPr/>
        </p:nvSpPr>
        <p:spPr bwMode="auto">
          <a:xfrm>
            <a:off x="8153400" y="59436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6" name="Oval 170"/>
          <p:cNvSpPr>
            <a:spLocks noChangeArrowheads="1"/>
          </p:cNvSpPr>
          <p:nvPr/>
        </p:nvSpPr>
        <p:spPr bwMode="auto">
          <a:xfrm>
            <a:off x="5410200" y="3276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7" name="Oval 171"/>
          <p:cNvSpPr>
            <a:spLocks noChangeArrowheads="1"/>
          </p:cNvSpPr>
          <p:nvPr/>
        </p:nvSpPr>
        <p:spPr bwMode="auto">
          <a:xfrm>
            <a:off x="4800600" y="2743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8" name="Oval 172"/>
          <p:cNvSpPr>
            <a:spLocks noChangeArrowheads="1"/>
          </p:cNvSpPr>
          <p:nvPr/>
        </p:nvSpPr>
        <p:spPr bwMode="auto">
          <a:xfrm>
            <a:off x="6019800" y="3810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09" name="Oval 173"/>
          <p:cNvSpPr>
            <a:spLocks noChangeArrowheads="1"/>
          </p:cNvSpPr>
          <p:nvPr/>
        </p:nvSpPr>
        <p:spPr bwMode="auto">
          <a:xfrm>
            <a:off x="6705600" y="4419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0" name="Oval 174"/>
          <p:cNvSpPr>
            <a:spLocks noChangeArrowheads="1"/>
          </p:cNvSpPr>
          <p:nvPr/>
        </p:nvSpPr>
        <p:spPr bwMode="auto">
          <a:xfrm>
            <a:off x="7391400" y="5029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1" name="Oval 175"/>
          <p:cNvSpPr>
            <a:spLocks noChangeArrowheads="1"/>
          </p:cNvSpPr>
          <p:nvPr/>
        </p:nvSpPr>
        <p:spPr bwMode="auto">
          <a:xfrm>
            <a:off x="8001000" y="5638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4876800" y="2819400"/>
            <a:ext cx="3581400" cy="3200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8518525" y="55530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5867400" y="1320800"/>
            <a:ext cx="2605088" cy="5572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Demand Graph</a:t>
            </a:r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304800" y="5943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$3.00</a:t>
            </a:r>
          </a:p>
        </p:txBody>
      </p:sp>
      <p:sp>
        <p:nvSpPr>
          <p:cNvPr id="14522" name="Text Box 186"/>
          <p:cNvSpPr txBox="1">
            <a:spLocks noChangeArrowheads="1"/>
          </p:cNvSpPr>
          <p:nvPr/>
        </p:nvSpPr>
        <p:spPr bwMode="auto">
          <a:xfrm>
            <a:off x="1752600" y="594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04800" y="548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$2.50</a:t>
            </a:r>
          </a:p>
        </p:txBody>
      </p:sp>
      <p:sp>
        <p:nvSpPr>
          <p:cNvPr id="14525" name="Text Box 189"/>
          <p:cNvSpPr txBox="1">
            <a:spLocks noChangeArrowheads="1"/>
          </p:cNvSpPr>
          <p:nvPr/>
        </p:nvSpPr>
        <p:spPr bwMode="auto">
          <a:xfrm>
            <a:off x="16764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04800" y="495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$2.00</a:t>
            </a:r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16764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04800" y="4419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$1.50</a:t>
            </a:r>
          </a:p>
        </p:txBody>
      </p:sp>
      <p:sp>
        <p:nvSpPr>
          <p:cNvPr id="14529" name="Text Box 193"/>
          <p:cNvSpPr txBox="1">
            <a:spLocks noChangeArrowheads="1"/>
          </p:cNvSpPr>
          <p:nvPr/>
        </p:nvSpPr>
        <p:spPr bwMode="auto">
          <a:xfrm>
            <a:off x="1752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530" name="Text Box 194"/>
          <p:cNvSpPr txBox="1">
            <a:spLocks noChangeArrowheads="1"/>
          </p:cNvSpPr>
          <p:nvPr/>
        </p:nvSpPr>
        <p:spPr bwMode="auto">
          <a:xfrm>
            <a:off x="381000" y="3886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$1.00</a:t>
            </a:r>
          </a:p>
        </p:txBody>
      </p:sp>
      <p:sp>
        <p:nvSpPr>
          <p:cNvPr id="14531" name="Text Box 195"/>
          <p:cNvSpPr txBox="1">
            <a:spLocks noChangeArrowheads="1"/>
          </p:cNvSpPr>
          <p:nvPr/>
        </p:nvSpPr>
        <p:spPr bwMode="auto">
          <a:xfrm>
            <a:off x="1676400" y="3886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532" name="Text Box 196"/>
          <p:cNvSpPr txBox="1">
            <a:spLocks noChangeArrowheads="1"/>
          </p:cNvSpPr>
          <p:nvPr/>
        </p:nvSpPr>
        <p:spPr bwMode="auto">
          <a:xfrm>
            <a:off x="304800" y="3352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$0.50</a:t>
            </a:r>
          </a:p>
        </p:txBody>
      </p:sp>
      <p:sp>
        <p:nvSpPr>
          <p:cNvPr id="14533" name="Text Box 197"/>
          <p:cNvSpPr txBox="1">
            <a:spLocks noChangeArrowheads="1"/>
          </p:cNvSpPr>
          <p:nvPr/>
        </p:nvSpPr>
        <p:spPr bwMode="auto">
          <a:xfrm>
            <a:off x="17526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294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6" grpId="0" animBg="1"/>
      <p:bldP spid="14507" grpId="0" animBg="1"/>
      <p:bldP spid="14508" grpId="0" animBg="1"/>
      <p:bldP spid="14509" grpId="0" animBg="1"/>
      <p:bldP spid="14510" grpId="0" animBg="1"/>
      <p:bldP spid="14511" grpId="0" animBg="1"/>
      <p:bldP spid="14512" grpId="0" animBg="1"/>
      <p:bldP spid="14521" grpId="0"/>
      <p:bldP spid="14522" grpId="0"/>
      <p:bldP spid="14523" grpId="0"/>
      <p:bldP spid="14525" grpId="0"/>
      <p:bldP spid="14526" grpId="0"/>
      <p:bldP spid="14527" grpId="0"/>
      <p:bldP spid="14528" grpId="0"/>
      <p:bldP spid="14529" grpId="0"/>
      <p:bldP spid="14530" grpId="0"/>
      <p:bldP spid="14531" grpId="0"/>
      <p:bldP spid="14532" grpId="0"/>
      <p:bldP spid="14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“I DEMAND” Political Cartoon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DIRECTIONS</a:t>
            </a:r>
            <a:r>
              <a:rPr lang="en-US" dirty="0" smtClean="0"/>
              <a:t>: </a:t>
            </a:r>
            <a:r>
              <a:rPr lang="en-US" dirty="0" smtClean="0"/>
              <a:t>Discuss </a:t>
            </a:r>
            <a:r>
              <a:rPr lang="en-US" dirty="0" smtClean="0"/>
              <a:t>the questions below based off the “I Demand” political cartoon.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roles does Calvin claim to play in this cartoon?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groups/people is Calvin critical of in this cartoon?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How does Calvin misinterpret the idea of economic Demand?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political statements are made from this cartoon?</a:t>
            </a:r>
          </a:p>
        </p:txBody>
      </p:sp>
    </p:spTree>
    <p:extLst>
      <p:ext uri="{BB962C8B-B14F-4D97-AF65-F5344CB8AC3E}">
        <p14:creationId xmlns:p14="http://schemas.microsoft.com/office/powerpoint/2010/main" val="300789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36"/>
            <a:ext cx="9144000" cy="1143000"/>
          </a:xfrm>
        </p:spPr>
        <p:txBody>
          <a:bodyPr/>
          <a:lstStyle/>
          <a:p>
            <a:r>
              <a:rPr lang="en-US" b="1" dirty="0" smtClean="0"/>
              <a:t>INDEPENDENT PRACTICE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Chapter 4-1: </a:t>
            </a:r>
            <a:r>
              <a:rPr lang="en-US" dirty="0" err="1" smtClean="0"/>
              <a:t>DemandVocab</a:t>
            </a:r>
            <a:r>
              <a:rPr lang="en-US" dirty="0" smtClean="0"/>
              <a:t> Boxes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636" y="1295400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 each of the terms below, complete a Vocab box like seen to the right:</a:t>
            </a:r>
          </a:p>
          <a:p>
            <a:endParaRPr lang="en-US" dirty="0" smtClean="0"/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Law of Demand</a:t>
            </a:r>
          </a:p>
          <a:p>
            <a:r>
              <a:rPr lang="en-US" dirty="0" smtClean="0"/>
              <a:t>Substitution effect</a:t>
            </a:r>
          </a:p>
          <a:p>
            <a:r>
              <a:rPr lang="en-US" dirty="0" smtClean="0"/>
              <a:t>Income effect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45508"/>
              </p:ext>
            </p:extLst>
          </p:nvPr>
        </p:nvGraphicFramePr>
        <p:xfrm>
          <a:off x="3886200" y="2971800"/>
          <a:ext cx="5105400" cy="2237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VOCAB TERM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51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Picture, Logo, Cartoon to demonstrate</a:t>
                      </a:r>
                      <a:r>
                        <a:rPr lang="en-US" baseline="0" dirty="0" smtClean="0"/>
                        <a:t> definition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54864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***Complete the Vocab Boxes on a separate 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     piece of paper in order to turn it in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0000"/>
                </a:solidFill>
              </a:rPr>
              <a:t>DUE TOMORROW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419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12_TP030004031</vt:lpstr>
      <vt:lpstr>Default Design</vt:lpstr>
      <vt:lpstr>1_Default Design</vt:lpstr>
      <vt:lpstr>Tuesday September 23, 2014 Mr. Goblirsch – Economics</vt:lpstr>
      <vt:lpstr>Tuesday September 23, 2014 Mr. Goblirsch – Economics</vt:lpstr>
      <vt:lpstr>Chapter 4:  Demand</vt:lpstr>
      <vt:lpstr>Section 1:  Understanding Demand</vt:lpstr>
      <vt:lpstr>Section 1:  Understanding Demand</vt:lpstr>
      <vt:lpstr>Demand Schedules &amp; Graphs</vt:lpstr>
      <vt:lpstr>“I DEMAND” Political Cartoon</vt:lpstr>
      <vt:lpstr>INDEPENDENT PRACTICE:  Chapter 4-1: DemandVocab Boxes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77</cp:revision>
  <cp:lastPrinted>2014-09-04T13:38:36Z</cp:lastPrinted>
  <dcterms:created xsi:type="dcterms:W3CDTF">2014-08-15T02:55:38Z</dcterms:created>
  <dcterms:modified xsi:type="dcterms:W3CDTF">2014-09-23T14:28:21Z</dcterms:modified>
</cp:coreProperties>
</file>