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Lst>
  <p:sldIdLst>
    <p:sldId id="279" r:id="rId6"/>
    <p:sldId id="280" r:id="rId7"/>
    <p:sldId id="259" r:id="rId8"/>
    <p:sldId id="260" r:id="rId9"/>
    <p:sldId id="261" r:id="rId10"/>
    <p:sldId id="275" r:id="rId11"/>
    <p:sldId id="262" r:id="rId12"/>
    <p:sldId id="263" r:id="rId13"/>
    <p:sldId id="276" r:id="rId14"/>
    <p:sldId id="264" r:id="rId15"/>
    <p:sldId id="281" r:id="rId16"/>
    <p:sldId id="265" r:id="rId17"/>
    <p:sldId id="277" r:id="rId18"/>
    <p:sldId id="266" r:id="rId19"/>
    <p:sldId id="267" r:id="rId20"/>
    <p:sldId id="268" r:id="rId21"/>
    <p:sldId id="269" r:id="rId22"/>
    <p:sldId id="273" r:id="rId23"/>
    <p:sldId id="270" r:id="rId24"/>
    <p:sldId id="278"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2B7D19-9272-4ED7-8863-FDE07B5D2B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735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1DA659-68AD-41F7-8E9D-837762FF1F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009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24FC9D-58B2-464F-B5ED-2878796226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8067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9B1DB0-D79E-48C4-8A37-1CA6D4A9A7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9759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15A0A2-5969-43D4-9163-10B1AD9857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4430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A174C0-BC22-4663-B2CD-B9C54A571B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397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A1F13E-A972-472F-9567-6154FCEA38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8377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FE2A03-D1B4-4E62-A609-D28BBD6F6E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1852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23DC7A4-376C-4125-8F68-C2F7C1257C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8328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6F5C44-6400-40ED-BD9B-CB4E4DF94AD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8732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7B5061-4ED4-4961-AFE4-AA0E88FBE2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500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8369A5-C655-4A79-B7A1-296910E1A7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6161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593020-4335-4351-8129-4CB3F002410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713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AA8150-823F-48E2-8ECC-51415F18A6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7789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4FD2BD-C32A-469D-8F0E-0A35CA2C60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3268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BB0973C8-7FA7-4603-92EE-F307017705A8}" type="slidenum">
              <a:rPr lang="en-US"/>
              <a:pPr>
                <a:defRPr/>
              </a:pPr>
              <a:t>‹#›</a:t>
            </a:fld>
            <a:endParaRPr lang="en-US"/>
          </a:p>
        </p:txBody>
      </p:sp>
    </p:spTree>
    <p:extLst>
      <p:ext uri="{BB962C8B-B14F-4D97-AF65-F5344CB8AC3E}">
        <p14:creationId xmlns:p14="http://schemas.microsoft.com/office/powerpoint/2010/main" val="10190997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0480119E-049A-4073-9D39-30D71DB37385}" type="slidenum">
              <a:rPr lang="en-US"/>
              <a:pPr>
                <a:defRPr/>
              </a:pPr>
              <a:t>‹#›</a:t>
            </a:fld>
            <a:endParaRPr lang="en-US"/>
          </a:p>
        </p:txBody>
      </p:sp>
    </p:spTree>
    <p:extLst>
      <p:ext uri="{BB962C8B-B14F-4D97-AF65-F5344CB8AC3E}">
        <p14:creationId xmlns:p14="http://schemas.microsoft.com/office/powerpoint/2010/main" val="2043140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B91E67EC-886D-4FF1-9FED-C7EF32EAED54}" type="slidenum">
              <a:rPr lang="en-US"/>
              <a:pPr>
                <a:defRPr/>
              </a:pPr>
              <a:t>‹#›</a:t>
            </a:fld>
            <a:endParaRPr lang="en-US"/>
          </a:p>
        </p:txBody>
      </p:sp>
    </p:spTree>
    <p:extLst>
      <p:ext uri="{BB962C8B-B14F-4D97-AF65-F5344CB8AC3E}">
        <p14:creationId xmlns:p14="http://schemas.microsoft.com/office/powerpoint/2010/main" val="12793587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742B9016-39AE-44E8-8F68-2A628A504989}" type="slidenum">
              <a:rPr lang="en-US"/>
              <a:pPr>
                <a:defRPr/>
              </a:pPr>
              <a:t>‹#›</a:t>
            </a:fld>
            <a:endParaRPr lang="en-US"/>
          </a:p>
        </p:txBody>
      </p:sp>
    </p:spTree>
    <p:extLst>
      <p:ext uri="{BB962C8B-B14F-4D97-AF65-F5344CB8AC3E}">
        <p14:creationId xmlns:p14="http://schemas.microsoft.com/office/powerpoint/2010/main" val="3774118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10BD5CB6-F349-4AD6-9395-E9276B03AEF7}" type="slidenum">
              <a:rPr lang="en-US"/>
              <a:pPr>
                <a:defRPr/>
              </a:pPr>
              <a:t>‹#›</a:t>
            </a:fld>
            <a:endParaRPr lang="en-US"/>
          </a:p>
        </p:txBody>
      </p:sp>
    </p:spTree>
    <p:extLst>
      <p:ext uri="{BB962C8B-B14F-4D97-AF65-F5344CB8AC3E}">
        <p14:creationId xmlns:p14="http://schemas.microsoft.com/office/powerpoint/2010/main" val="25763646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55339891-3D7D-4591-83D8-D2B47896CA02}" type="slidenum">
              <a:rPr lang="en-US"/>
              <a:pPr>
                <a:defRPr/>
              </a:pPr>
              <a:t>‹#›</a:t>
            </a:fld>
            <a:endParaRPr lang="en-US"/>
          </a:p>
        </p:txBody>
      </p:sp>
    </p:spTree>
    <p:extLst>
      <p:ext uri="{BB962C8B-B14F-4D97-AF65-F5344CB8AC3E}">
        <p14:creationId xmlns:p14="http://schemas.microsoft.com/office/powerpoint/2010/main" val="31749195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C74594AC-1CD6-4264-9672-9D07FA99C6C2}" type="slidenum">
              <a:rPr lang="en-US"/>
              <a:pPr>
                <a:defRPr/>
              </a:pPr>
              <a:t>‹#›</a:t>
            </a:fld>
            <a:endParaRPr lang="en-US"/>
          </a:p>
        </p:txBody>
      </p:sp>
    </p:spTree>
    <p:extLst>
      <p:ext uri="{BB962C8B-B14F-4D97-AF65-F5344CB8AC3E}">
        <p14:creationId xmlns:p14="http://schemas.microsoft.com/office/powerpoint/2010/main" val="135346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927F83-66E1-400A-BBB8-68ECAA80E3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10529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F5FD4100-F5B7-4702-B6E0-D2A854CF6147}" type="slidenum">
              <a:rPr lang="en-US"/>
              <a:pPr>
                <a:defRPr/>
              </a:pPr>
              <a:t>‹#›</a:t>
            </a:fld>
            <a:endParaRPr lang="en-US"/>
          </a:p>
        </p:txBody>
      </p:sp>
    </p:spTree>
    <p:extLst>
      <p:ext uri="{BB962C8B-B14F-4D97-AF65-F5344CB8AC3E}">
        <p14:creationId xmlns:p14="http://schemas.microsoft.com/office/powerpoint/2010/main" val="15702546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C7F563AF-71D8-472C-A3A2-0823B047A780}" type="slidenum">
              <a:rPr lang="en-US"/>
              <a:pPr>
                <a:defRPr/>
              </a:pPr>
              <a:t>‹#›</a:t>
            </a:fld>
            <a:endParaRPr lang="en-US"/>
          </a:p>
        </p:txBody>
      </p:sp>
    </p:spTree>
    <p:extLst>
      <p:ext uri="{BB962C8B-B14F-4D97-AF65-F5344CB8AC3E}">
        <p14:creationId xmlns:p14="http://schemas.microsoft.com/office/powerpoint/2010/main" val="33145640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2D10C769-E93B-46B9-BDA7-6B71932E7827}" type="slidenum">
              <a:rPr lang="en-US"/>
              <a:pPr>
                <a:defRPr/>
              </a:pPr>
              <a:t>‹#›</a:t>
            </a:fld>
            <a:endParaRPr lang="en-US"/>
          </a:p>
        </p:txBody>
      </p:sp>
    </p:spTree>
    <p:extLst>
      <p:ext uri="{BB962C8B-B14F-4D97-AF65-F5344CB8AC3E}">
        <p14:creationId xmlns:p14="http://schemas.microsoft.com/office/powerpoint/2010/main" val="59260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796FA9F9-7075-4AAA-8E9E-4DA1E676DD94}" type="slidenum">
              <a:rPr lang="en-US"/>
              <a:pPr>
                <a:defRPr/>
              </a:pPr>
              <a:t>‹#›</a:t>
            </a:fld>
            <a:endParaRPr lang="en-US"/>
          </a:p>
        </p:txBody>
      </p:sp>
    </p:spTree>
    <p:extLst>
      <p:ext uri="{BB962C8B-B14F-4D97-AF65-F5344CB8AC3E}">
        <p14:creationId xmlns:p14="http://schemas.microsoft.com/office/powerpoint/2010/main" val="830348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8/15/2014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2996709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8/15/2014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20944740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8/15/2014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42802370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8/15/2014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7770872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8/15/2014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30319590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8/15/2014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02944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FC327A-7556-4894-9A54-FF5E9B416F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74493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8/15/2014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538917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8/15/2014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6826775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8/15/2014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30898880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8/15/2014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8631372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8/15/2014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10802261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32014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67533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6173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43895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243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6DAEA9-A72A-482D-8B79-E7BF26D0A4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42388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78802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3667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0941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15996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646166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08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11A5114-D510-4A73-9F07-8F4CDA51A3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896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8EF043-46A4-4DC4-B3B3-51BE56D811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7853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AE0611-190B-44F5-84E7-B1E2CC302F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379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5F364F-5AC8-408F-B9A0-BC82DB3070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355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F37B2A4-95A0-4284-B94D-67E848428A8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912271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9E7DA91-D052-4BD5-B892-7AB4D041A635}"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0208681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a:cs typeface="Arial"/>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a:cs typeface="Arial"/>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a:cs typeface="Arial"/>
              </a:defRPr>
            </a:lvl1pPr>
          </a:lstStyle>
          <a:p>
            <a:pPr fontAlgn="base">
              <a:spcBef>
                <a:spcPct val="0"/>
              </a:spcBef>
              <a:spcAft>
                <a:spcPct val="0"/>
              </a:spcAft>
              <a:defRPr/>
            </a:pPr>
            <a:fld id="{0A2CE470-2F39-4CB7-9E64-9D9773CE5B72}"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8986226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8/15/2014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74085756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22094-4855-47FD-82D0-D233FCA65E66}" type="datetimeFigureOut">
              <a:rPr lang="en-US" smtClean="0">
                <a:solidFill>
                  <a:prstClr val="black">
                    <a:tint val="75000"/>
                  </a:prstClr>
                </a:solidFill>
              </a:rPr>
              <a:pPr/>
              <a:t>8/15/2014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4F0CA-163E-4F2F-80C0-1E7BC56321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6084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hyperlink" Target="http://www.goblirsch.weebly.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Friday August 15, 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endParaRPr lang="en-US" sz="2400" dirty="0"/>
          </a:p>
          <a:p>
            <a:pPr marL="609600" indent="-609600">
              <a:spcBef>
                <a:spcPct val="0"/>
              </a:spcBef>
              <a:buFontTx/>
              <a:buNone/>
              <a:defRPr/>
            </a:pPr>
            <a:r>
              <a:rPr lang="en-US" sz="2000" dirty="0" smtClean="0"/>
              <a:t> - </a:t>
            </a:r>
            <a:r>
              <a:rPr lang="en-US" sz="2000" dirty="0" smtClean="0"/>
              <a:t>Identify the rules and procedures of Mr. </a:t>
            </a:r>
            <a:r>
              <a:rPr lang="en-US" sz="2000" dirty="0" err="1" smtClean="0"/>
              <a:t>Goblirsch’s</a:t>
            </a:r>
            <a:r>
              <a:rPr lang="en-US" sz="2000" dirty="0" smtClean="0"/>
              <a:t> class.</a:t>
            </a:r>
            <a:endParaRPr lang="en-US" sz="2000" dirty="0" smtClean="0"/>
          </a:p>
          <a:p>
            <a:pPr marL="609600" indent="-609600">
              <a:spcBef>
                <a:spcPct val="0"/>
              </a:spcBef>
              <a:defRPr/>
            </a:pPr>
            <a:endParaRPr lang="en-US" sz="10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000" dirty="0" smtClean="0"/>
              <a:t>WARM-UP: </a:t>
            </a:r>
            <a:r>
              <a:rPr lang="en-US" sz="2000" dirty="0" smtClean="0"/>
              <a:t>Econ Quick Think</a:t>
            </a:r>
            <a:endParaRPr lang="en-US" sz="2000" dirty="0" smtClean="0"/>
          </a:p>
          <a:p>
            <a:pPr marL="609600" indent="-609600">
              <a:spcBef>
                <a:spcPct val="0"/>
              </a:spcBef>
              <a:buFontTx/>
              <a:buAutoNum type="arabicParenR"/>
              <a:defRPr/>
            </a:pPr>
            <a:r>
              <a:rPr lang="en-US" sz="2000" dirty="0" smtClean="0"/>
              <a:t>Intro Account Form &amp; </a:t>
            </a:r>
            <a:r>
              <a:rPr lang="en-US" sz="2000" dirty="0" smtClean="0"/>
              <a:t>Checks</a:t>
            </a:r>
          </a:p>
          <a:p>
            <a:pPr marL="609600" indent="-609600">
              <a:spcBef>
                <a:spcPct val="0"/>
              </a:spcBef>
              <a:buFontTx/>
              <a:buAutoNum type="arabicParenR"/>
              <a:defRPr/>
            </a:pPr>
            <a:r>
              <a:rPr lang="en-US" sz="2000" dirty="0" smtClean="0"/>
              <a:t>Calculate taxes</a:t>
            </a:r>
            <a:endParaRPr lang="en-US" sz="2000" dirty="0" smtClean="0"/>
          </a:p>
          <a:p>
            <a:pPr marL="609600" indent="-609600">
              <a:spcBef>
                <a:spcPct val="0"/>
              </a:spcBef>
              <a:buFontTx/>
              <a:buAutoNum type="arabicParenR"/>
              <a:defRPr/>
            </a:pPr>
            <a:r>
              <a:rPr lang="en-US" sz="2000" dirty="0" smtClean="0"/>
              <a:t>Assign Class Jobs</a:t>
            </a:r>
          </a:p>
          <a:p>
            <a:pPr marL="609600" indent="-609600">
              <a:spcBef>
                <a:spcPct val="0"/>
              </a:spcBef>
              <a:buFontTx/>
              <a:buAutoNum type="arabicParenR"/>
              <a:defRPr/>
            </a:pPr>
            <a:r>
              <a:rPr lang="en-US" sz="2000" dirty="0" smtClean="0"/>
              <a:t>PRESENTATION: Finish Class Syllabus</a:t>
            </a:r>
          </a:p>
          <a:p>
            <a:pPr marL="609600" indent="-609600">
              <a:spcBef>
                <a:spcPct val="0"/>
              </a:spcBef>
              <a:buFontTx/>
              <a:buAutoNum type="arabicParenR"/>
              <a:defRPr/>
            </a:pPr>
            <a:endParaRPr lang="en-US" sz="1000" dirty="0" smtClean="0">
              <a:solidFill>
                <a:srgbClr val="000000"/>
              </a:solidFill>
            </a:endParaRPr>
          </a:p>
          <a:p>
            <a:pPr marL="0" indent="0">
              <a:spcBef>
                <a:spcPct val="0"/>
              </a:spcBef>
              <a:buFont typeface="Arial" charset="0"/>
              <a:buNone/>
              <a:defRPr/>
            </a:pPr>
            <a:r>
              <a:rPr lang="en-US" sz="2000" dirty="0" smtClean="0">
                <a:solidFill>
                  <a:schemeClr val="bg1">
                    <a:lumMod val="50000"/>
                  </a:schemeClr>
                </a:solidFill>
              </a:rPr>
              <a:t>***</a:t>
            </a:r>
            <a:r>
              <a:rPr lang="en-US" sz="2000" b="1" dirty="0" smtClean="0">
                <a:solidFill>
                  <a:schemeClr val="bg1">
                    <a:lumMod val="50000"/>
                  </a:schemeClr>
                </a:solidFill>
              </a:rPr>
              <a:t>HW: Class Syllabus Signature DUE WEDNESDAY 8/20</a:t>
            </a:r>
            <a:endParaRPr lang="en-US" sz="2000" dirty="0" smtClean="0">
              <a:solidFill>
                <a:schemeClr val="bg1">
                  <a:lumMod val="50000"/>
                </a:schemeClr>
              </a:solidFill>
            </a:endParaRPr>
          </a:p>
          <a:p>
            <a:pPr marL="0" indent="0">
              <a:spcBef>
                <a:spcPct val="0"/>
              </a:spcBef>
              <a:buFont typeface="Arial" charset="0"/>
              <a:buNone/>
              <a:defRPr/>
            </a:pPr>
            <a:endParaRPr lang="en-US" sz="1000" b="1" dirty="0" smtClean="0"/>
          </a:p>
          <a:p>
            <a:pPr marL="609600" indent="-609600">
              <a:spcBef>
                <a:spcPct val="0"/>
              </a:spcBef>
              <a:buFontTx/>
              <a:buNone/>
              <a:defRPr/>
            </a:pPr>
            <a:r>
              <a:rPr lang="en-US" sz="2400" b="1" dirty="0" smtClean="0">
                <a:solidFill>
                  <a:schemeClr val="tx2"/>
                </a:solidFill>
              </a:rPr>
              <a:t>Econ Quick Think</a:t>
            </a:r>
            <a:r>
              <a:rPr lang="en-US" sz="2400" b="1" dirty="0" smtClean="0">
                <a:solidFill>
                  <a:schemeClr val="tx2"/>
                </a:solidFill>
              </a:rPr>
              <a:t> </a:t>
            </a:r>
            <a:r>
              <a:rPr lang="en-US" sz="2400" b="1" dirty="0" smtClean="0">
                <a:solidFill>
                  <a:schemeClr val="tx2"/>
                </a:solidFill>
              </a:rPr>
              <a:t>WARM-UP</a:t>
            </a:r>
            <a:r>
              <a:rPr lang="en-US" sz="2400" dirty="0" smtClean="0">
                <a:solidFill>
                  <a:schemeClr val="tx2"/>
                </a:solidFill>
              </a:rPr>
              <a:t>: </a:t>
            </a:r>
            <a:r>
              <a:rPr lang="en-US" sz="1050" dirty="0" smtClean="0">
                <a:solidFill>
                  <a:srgbClr val="000000"/>
                </a:solidFill>
              </a:rPr>
              <a:t>(Follow the directions below)</a:t>
            </a:r>
            <a:endParaRPr lang="en-US" sz="2400" dirty="0">
              <a:solidFill>
                <a:prstClr val="black"/>
              </a:solidFill>
            </a:endParaRPr>
          </a:p>
          <a:p>
            <a:pPr marL="0" indent="0">
              <a:spcBef>
                <a:spcPct val="0"/>
              </a:spcBef>
              <a:buNone/>
              <a:defRPr/>
            </a:pPr>
            <a:r>
              <a:rPr lang="en-US" sz="2400" dirty="0" smtClean="0"/>
              <a:t>***5 minutes***</a:t>
            </a:r>
          </a:p>
          <a:p>
            <a:pPr marL="0" indent="0">
              <a:spcBef>
                <a:spcPct val="0"/>
              </a:spcBef>
              <a:buNone/>
              <a:defRPr/>
            </a:pPr>
            <a:r>
              <a:rPr lang="en-US" sz="2400" dirty="0" smtClean="0"/>
              <a:t>When you hear the word </a:t>
            </a:r>
            <a:r>
              <a:rPr lang="en-US" sz="2400" i="1" dirty="0" smtClean="0"/>
              <a:t>economics</a:t>
            </a:r>
            <a:r>
              <a:rPr lang="en-US" sz="2400" dirty="0" smtClean="0"/>
              <a:t>, what are the first words that you think of?</a:t>
            </a:r>
            <a:endParaRPr lang="en-US" sz="2400" dirty="0"/>
          </a:p>
          <a:p>
            <a:pPr marL="457200" indent="-457200">
              <a:spcBef>
                <a:spcPct val="0"/>
              </a:spcBef>
              <a:buFont typeface="Arial" charset="0"/>
              <a:buAutoNum type="arabicParenR"/>
              <a:defRPr/>
            </a:pPr>
            <a:r>
              <a:rPr lang="en-US" sz="2400" dirty="0" smtClean="0"/>
              <a:t>Create a list of 5-10 words that come to your mind.</a:t>
            </a:r>
          </a:p>
          <a:p>
            <a:pPr marL="457200" indent="-457200">
              <a:spcBef>
                <a:spcPct val="0"/>
              </a:spcBef>
              <a:buFont typeface="Arial" charset="0"/>
              <a:buAutoNum type="arabicParenR"/>
              <a:defRPr/>
            </a:pPr>
            <a:r>
              <a:rPr lang="en-US" sz="2400" dirty="0" smtClean="0"/>
              <a:t>Compare your list with your partner.</a:t>
            </a:r>
          </a:p>
          <a:p>
            <a:pPr marL="457200" indent="-457200">
              <a:spcBef>
                <a:spcPct val="0"/>
              </a:spcBef>
              <a:buFont typeface="Arial" charset="0"/>
              <a:buAutoNum type="arabicParenR"/>
              <a:defRPr/>
            </a:pPr>
            <a:r>
              <a:rPr lang="en-US" sz="2400" dirty="0" smtClean="0"/>
              <a:t>Compare your lists with your pod.</a:t>
            </a:r>
          </a:p>
        </p:txBody>
      </p:sp>
    </p:spTree>
    <p:extLst>
      <p:ext uri="{BB962C8B-B14F-4D97-AF65-F5344CB8AC3E}">
        <p14:creationId xmlns:p14="http://schemas.microsoft.com/office/powerpoint/2010/main" val="4257770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idx="4294967295"/>
          </p:nvPr>
        </p:nvSpPr>
        <p:spPr>
          <a:xfrm>
            <a:off x="762000" y="14288"/>
            <a:ext cx="7772400" cy="976312"/>
          </a:xfrm>
        </p:spPr>
        <p:txBody>
          <a:bodyPr/>
          <a:lstStyle/>
          <a:p>
            <a:pPr eaLnBrk="1" hangingPunct="1"/>
            <a:r>
              <a:rPr lang="en-US" altLang="en-US" sz="4800" b="1" dirty="0" smtClean="0">
                <a:solidFill>
                  <a:schemeClr val="tx1"/>
                </a:solidFill>
              </a:rPr>
              <a:t>V. Attendance</a:t>
            </a:r>
          </a:p>
        </p:txBody>
      </p:sp>
      <p:sp>
        <p:nvSpPr>
          <p:cNvPr id="25603" name="Subtitle 2"/>
          <p:cNvSpPr>
            <a:spLocks noGrp="1"/>
          </p:cNvSpPr>
          <p:nvPr>
            <p:ph type="subTitle" idx="4294967295"/>
          </p:nvPr>
        </p:nvSpPr>
        <p:spPr>
          <a:xfrm>
            <a:off x="0" y="838200"/>
            <a:ext cx="9144000" cy="6019800"/>
          </a:xfrm>
        </p:spPr>
        <p:txBody>
          <a:bodyPr/>
          <a:lstStyle/>
          <a:p>
            <a:pPr lvl="1"/>
            <a:r>
              <a:rPr lang="en-US" altLang="en-US" sz="2400" dirty="0" smtClean="0"/>
              <a:t>Daily attendance is essential to being successful.  All school attendance and tardy policy rules will be enforced.</a:t>
            </a:r>
          </a:p>
          <a:p>
            <a:pPr lvl="1"/>
            <a:r>
              <a:rPr lang="en-US" altLang="en-US" sz="2400" dirty="0" smtClean="0"/>
              <a:t>In this classroom, students are to be in their seat and opening their notebook for daily work when the tardy bell rings.  Anything less will result in being marked tardy.</a:t>
            </a:r>
          </a:p>
          <a:p>
            <a:pPr lvl="1"/>
            <a:r>
              <a:rPr lang="en-US" altLang="en-US" sz="2400" dirty="0" smtClean="0"/>
              <a:t>Absent work is the responsibility of the student.  Students will have one day to make up work for each excused day of absence.</a:t>
            </a:r>
          </a:p>
          <a:p>
            <a:pPr lvl="1">
              <a:defRPr/>
            </a:pPr>
            <a:r>
              <a:rPr lang="en-US" sz="2400" dirty="0"/>
              <a:t>Restroom Policy/Procedure:</a:t>
            </a:r>
          </a:p>
          <a:p>
            <a:pPr lvl="2">
              <a:defRPr/>
            </a:pPr>
            <a:r>
              <a:rPr lang="en-US" sz="1800" dirty="0"/>
              <a:t>Students will not be allowed to use the restroom in the first 15, or last 15, minutes of class.</a:t>
            </a:r>
          </a:p>
          <a:p>
            <a:pPr lvl="2">
              <a:defRPr/>
            </a:pPr>
            <a:r>
              <a:rPr lang="en-US" sz="1800" dirty="0"/>
              <a:t>Sign the Hall Pass log upon exiting &amp; re-entering class.</a:t>
            </a:r>
          </a:p>
          <a:p>
            <a:pPr lvl="2">
              <a:defRPr/>
            </a:pPr>
            <a:r>
              <a:rPr lang="en-US" sz="1800" dirty="0"/>
              <a:t>Students may ask to use the restroom during a break in class activities, not while the class is being addressed by the teacher or a peer</a:t>
            </a:r>
            <a:r>
              <a:rPr lang="en-US" sz="1800" dirty="0" smtClean="0"/>
              <a:t>.</a:t>
            </a:r>
            <a:endParaRPr lang="en-US" altLang="en-US" sz="2000" dirty="0" smtClean="0">
              <a:solidFill>
                <a:srgbClr val="0070C0"/>
              </a:solidFill>
            </a:endParaRPr>
          </a:p>
          <a:p>
            <a:pPr lvl="1"/>
            <a:r>
              <a:rPr lang="en-US" altLang="en-US" sz="2400" dirty="0" smtClean="0">
                <a:solidFill>
                  <a:srgbClr val="FF0000"/>
                </a:solidFill>
              </a:rPr>
              <a:t>***Test &amp; Quiz Make-ups will only be held on Wednesdays </a:t>
            </a:r>
            <a:r>
              <a:rPr lang="en-US" altLang="en-US" sz="2400" dirty="0">
                <a:solidFill>
                  <a:srgbClr val="FF0000"/>
                </a:solidFill>
              </a:rPr>
              <a:t>	</a:t>
            </a:r>
            <a:r>
              <a:rPr lang="en-US" altLang="en-US" sz="2400" dirty="0" smtClean="0">
                <a:solidFill>
                  <a:srgbClr val="FF0000"/>
                </a:solidFill>
              </a:rPr>
              <a:t>  After School***</a:t>
            </a:r>
          </a:p>
        </p:txBody>
      </p:sp>
    </p:spTree>
    <p:extLst>
      <p:ext uri="{BB962C8B-B14F-4D97-AF65-F5344CB8AC3E}">
        <p14:creationId xmlns:p14="http://schemas.microsoft.com/office/powerpoint/2010/main" val="219864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6992" y="75716"/>
            <a:ext cx="4610999" cy="2000628"/>
            <a:chOff x="439479" y="406400"/>
            <a:chExt cx="4660587" cy="1879600"/>
          </a:xfrm>
        </p:grpSpPr>
        <p:sp>
          <p:nvSpPr>
            <p:cNvPr id="53" name="Rectangle 52"/>
            <p:cNvSpPr/>
            <p:nvPr/>
          </p:nvSpPr>
          <p:spPr>
            <a:xfrm>
              <a:off x="457200" y="406400"/>
              <a:ext cx="4572000" cy="187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482040" y="441105"/>
              <a:ext cx="2659386" cy="587938"/>
            </a:xfrm>
            <a:prstGeom prst="rect">
              <a:avLst/>
            </a:prstGeom>
            <a:noFill/>
          </p:spPr>
          <p:txBody>
            <a:bodyPr wrap="square" rtlCol="0">
              <a:spAutoFit/>
            </a:bodyPr>
            <a:lstStyle/>
            <a:p>
              <a:pPr algn="ctr"/>
              <a:r>
                <a:rPr lang="en-US" sz="1000" dirty="0" smtClean="0">
                  <a:solidFill>
                    <a:prstClr val="black"/>
                  </a:solidFill>
                </a:rPr>
                <a:t>Name</a:t>
              </a:r>
              <a:r>
                <a:rPr lang="en-US" sz="1400" dirty="0" smtClean="0">
                  <a:solidFill>
                    <a:prstClr val="black"/>
                  </a:solidFill>
                </a:rPr>
                <a:t>: _______________________</a:t>
              </a:r>
            </a:p>
            <a:p>
              <a:pPr algn="ctr"/>
              <a:r>
                <a:rPr lang="en-US" sz="1100" dirty="0" smtClean="0">
                  <a:solidFill>
                    <a:prstClr val="black"/>
                  </a:solidFill>
                </a:rPr>
                <a:t> 410 Goblirsch Way</a:t>
              </a:r>
            </a:p>
            <a:p>
              <a:pPr algn="ctr"/>
              <a:r>
                <a:rPr lang="en-US" sz="1100" dirty="0" smtClean="0">
                  <a:solidFill>
                    <a:prstClr val="black"/>
                  </a:solidFill>
                </a:rPr>
                <a:t>Ceres, CA</a:t>
              </a:r>
              <a:endParaRPr lang="en-US" sz="1100" dirty="0">
                <a:solidFill>
                  <a:prstClr val="black"/>
                </a:solidFill>
              </a:endParaRPr>
            </a:p>
          </p:txBody>
        </p:sp>
        <p:sp>
          <p:nvSpPr>
            <p:cNvPr id="55" name="TextBox 54"/>
            <p:cNvSpPr txBox="1"/>
            <p:nvPr/>
          </p:nvSpPr>
          <p:spPr>
            <a:xfrm>
              <a:off x="457200" y="1026372"/>
              <a:ext cx="4572000" cy="346989"/>
            </a:xfrm>
            <a:prstGeom prst="rect">
              <a:avLst/>
            </a:prstGeom>
            <a:noFill/>
          </p:spPr>
          <p:txBody>
            <a:bodyPr wrap="square" rtlCol="0">
              <a:spAutoFit/>
            </a:bodyPr>
            <a:lstStyle/>
            <a:p>
              <a:r>
                <a:rPr lang="en-US" sz="900" dirty="0" smtClean="0">
                  <a:solidFill>
                    <a:prstClr val="black"/>
                  </a:solidFill>
                </a:rPr>
                <a:t>Pay to the </a:t>
              </a:r>
            </a:p>
            <a:p>
              <a:r>
                <a:rPr lang="en-US" sz="900" dirty="0" smtClean="0">
                  <a:solidFill>
                    <a:prstClr val="black"/>
                  </a:solidFill>
                </a:rPr>
                <a:t>order of   __________________________________________________ $ __________</a:t>
              </a:r>
            </a:p>
          </p:txBody>
        </p:sp>
        <p:sp>
          <p:nvSpPr>
            <p:cNvPr id="56" name="TextBox 55"/>
            <p:cNvSpPr txBox="1"/>
            <p:nvPr/>
          </p:nvSpPr>
          <p:spPr>
            <a:xfrm>
              <a:off x="457200" y="1408698"/>
              <a:ext cx="4572000" cy="231326"/>
            </a:xfrm>
            <a:prstGeom prst="rect">
              <a:avLst/>
            </a:prstGeom>
            <a:noFill/>
          </p:spPr>
          <p:txBody>
            <a:bodyPr wrap="square" rtlCol="0">
              <a:spAutoFit/>
            </a:bodyPr>
            <a:lstStyle/>
            <a:p>
              <a:r>
                <a:rPr lang="en-US" sz="900" dirty="0" smtClean="0">
                  <a:solidFill>
                    <a:prstClr val="black"/>
                  </a:solidFill>
                </a:rPr>
                <a:t>_________________________________________________________________ </a:t>
              </a:r>
              <a:r>
                <a:rPr lang="en-US" sz="1000" dirty="0" smtClean="0">
                  <a:solidFill>
                    <a:prstClr val="black"/>
                  </a:solidFill>
                </a:rPr>
                <a:t>Dollars</a:t>
              </a:r>
              <a:endParaRPr lang="en-US" sz="900" dirty="0" smtClean="0">
                <a:solidFill>
                  <a:prstClr val="black"/>
                </a:solidFill>
              </a:endParaRPr>
            </a:p>
          </p:txBody>
        </p:sp>
        <p:sp>
          <p:nvSpPr>
            <p:cNvPr id="57" name="TextBox 56"/>
            <p:cNvSpPr txBox="1"/>
            <p:nvPr/>
          </p:nvSpPr>
          <p:spPr>
            <a:xfrm>
              <a:off x="439479" y="1821620"/>
              <a:ext cx="4579088" cy="216868"/>
            </a:xfrm>
            <a:prstGeom prst="rect">
              <a:avLst/>
            </a:prstGeom>
            <a:noFill/>
          </p:spPr>
          <p:txBody>
            <a:bodyPr wrap="square" rtlCol="0">
              <a:spAutoFit/>
            </a:bodyPr>
            <a:lstStyle/>
            <a:p>
              <a:r>
                <a:rPr lang="en-US" sz="900" dirty="0" smtClean="0">
                  <a:solidFill>
                    <a:prstClr val="black"/>
                  </a:solidFill>
                </a:rPr>
                <a:t>Memo ________________________             Signature ______________________________</a:t>
              </a:r>
            </a:p>
          </p:txBody>
        </p:sp>
        <p:sp>
          <p:nvSpPr>
            <p:cNvPr id="58" name="TextBox 57"/>
            <p:cNvSpPr txBox="1"/>
            <p:nvPr/>
          </p:nvSpPr>
          <p:spPr>
            <a:xfrm>
              <a:off x="4338066" y="459363"/>
              <a:ext cx="762000" cy="260242"/>
            </a:xfrm>
            <a:prstGeom prst="rect">
              <a:avLst/>
            </a:prstGeom>
            <a:noFill/>
          </p:spPr>
          <p:txBody>
            <a:bodyPr wrap="square" rtlCol="0">
              <a:spAutoFit/>
            </a:bodyPr>
            <a:lstStyle/>
            <a:p>
              <a:pPr algn="ctr"/>
              <a:r>
                <a:rPr lang="en-US" sz="1200" dirty="0" smtClean="0">
                  <a:solidFill>
                    <a:prstClr val="black"/>
                  </a:solidFill>
                </a:rPr>
                <a:t>Rm 410</a:t>
              </a:r>
            </a:p>
          </p:txBody>
        </p:sp>
        <p:sp>
          <p:nvSpPr>
            <p:cNvPr id="59" name="TextBox 58"/>
            <p:cNvSpPr txBox="1"/>
            <p:nvPr/>
          </p:nvSpPr>
          <p:spPr>
            <a:xfrm>
              <a:off x="439479" y="2052452"/>
              <a:ext cx="4579088" cy="231326"/>
            </a:xfrm>
            <a:prstGeom prst="rect">
              <a:avLst/>
            </a:prstGeom>
            <a:noFill/>
          </p:spPr>
          <p:txBody>
            <a:bodyPr wrap="square" rtlCol="0">
              <a:spAutoFit/>
            </a:bodyPr>
            <a:lstStyle/>
            <a:p>
              <a:r>
                <a:rPr lang="en-US" sz="1000" dirty="0" smtClean="0">
                  <a:solidFill>
                    <a:prstClr val="black"/>
                  </a:solidFill>
                </a:rPr>
                <a:t>:1234567890:          :987654321012 : 2014:</a:t>
              </a:r>
            </a:p>
          </p:txBody>
        </p:sp>
      </p:grpSp>
      <p:grpSp>
        <p:nvGrpSpPr>
          <p:cNvPr id="76" name="Group 75"/>
          <p:cNvGrpSpPr/>
          <p:nvPr/>
        </p:nvGrpSpPr>
        <p:grpSpPr>
          <a:xfrm>
            <a:off x="4599081" y="75716"/>
            <a:ext cx="4610999" cy="2000628"/>
            <a:chOff x="439479" y="406400"/>
            <a:chExt cx="4660587" cy="1879600"/>
          </a:xfrm>
        </p:grpSpPr>
        <p:sp>
          <p:nvSpPr>
            <p:cNvPr id="77" name="Rectangle 76"/>
            <p:cNvSpPr/>
            <p:nvPr/>
          </p:nvSpPr>
          <p:spPr>
            <a:xfrm>
              <a:off x="457200" y="406400"/>
              <a:ext cx="4572000" cy="187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8" name="TextBox 77"/>
            <p:cNvSpPr txBox="1"/>
            <p:nvPr/>
          </p:nvSpPr>
          <p:spPr>
            <a:xfrm>
              <a:off x="482040" y="441105"/>
              <a:ext cx="2659386" cy="587938"/>
            </a:xfrm>
            <a:prstGeom prst="rect">
              <a:avLst/>
            </a:prstGeom>
            <a:noFill/>
          </p:spPr>
          <p:txBody>
            <a:bodyPr wrap="square" rtlCol="0">
              <a:spAutoFit/>
            </a:bodyPr>
            <a:lstStyle/>
            <a:p>
              <a:pPr algn="ctr"/>
              <a:r>
                <a:rPr lang="en-US" sz="1000" dirty="0" smtClean="0">
                  <a:solidFill>
                    <a:prstClr val="black"/>
                  </a:solidFill>
                </a:rPr>
                <a:t>Name</a:t>
              </a:r>
              <a:r>
                <a:rPr lang="en-US" sz="1400" dirty="0" smtClean="0">
                  <a:solidFill>
                    <a:prstClr val="black"/>
                  </a:solidFill>
                </a:rPr>
                <a:t>: _______________________</a:t>
              </a:r>
            </a:p>
            <a:p>
              <a:pPr algn="ctr"/>
              <a:r>
                <a:rPr lang="en-US" sz="1100" dirty="0" smtClean="0">
                  <a:solidFill>
                    <a:prstClr val="black"/>
                  </a:solidFill>
                </a:rPr>
                <a:t> 410 Goblirsch Way</a:t>
              </a:r>
            </a:p>
            <a:p>
              <a:pPr algn="ctr"/>
              <a:r>
                <a:rPr lang="en-US" sz="1100" dirty="0" smtClean="0">
                  <a:solidFill>
                    <a:prstClr val="black"/>
                  </a:solidFill>
                </a:rPr>
                <a:t>Ceres, CA</a:t>
              </a:r>
              <a:endParaRPr lang="en-US" sz="1100" dirty="0">
                <a:solidFill>
                  <a:prstClr val="black"/>
                </a:solidFill>
              </a:endParaRPr>
            </a:p>
          </p:txBody>
        </p:sp>
        <p:sp>
          <p:nvSpPr>
            <p:cNvPr id="79" name="TextBox 78"/>
            <p:cNvSpPr txBox="1"/>
            <p:nvPr/>
          </p:nvSpPr>
          <p:spPr>
            <a:xfrm>
              <a:off x="457200" y="1026372"/>
              <a:ext cx="4572000" cy="346989"/>
            </a:xfrm>
            <a:prstGeom prst="rect">
              <a:avLst/>
            </a:prstGeom>
            <a:noFill/>
          </p:spPr>
          <p:txBody>
            <a:bodyPr wrap="square" rtlCol="0">
              <a:spAutoFit/>
            </a:bodyPr>
            <a:lstStyle/>
            <a:p>
              <a:r>
                <a:rPr lang="en-US" sz="900" dirty="0" smtClean="0">
                  <a:solidFill>
                    <a:prstClr val="black"/>
                  </a:solidFill>
                </a:rPr>
                <a:t>Pay to the </a:t>
              </a:r>
            </a:p>
            <a:p>
              <a:r>
                <a:rPr lang="en-US" sz="900" dirty="0" smtClean="0">
                  <a:solidFill>
                    <a:prstClr val="black"/>
                  </a:solidFill>
                </a:rPr>
                <a:t>order of   __________________________________________________ $ __________</a:t>
              </a:r>
            </a:p>
          </p:txBody>
        </p:sp>
        <p:sp>
          <p:nvSpPr>
            <p:cNvPr id="80" name="TextBox 79"/>
            <p:cNvSpPr txBox="1"/>
            <p:nvPr/>
          </p:nvSpPr>
          <p:spPr>
            <a:xfrm>
              <a:off x="457200" y="1408698"/>
              <a:ext cx="4572000" cy="231326"/>
            </a:xfrm>
            <a:prstGeom prst="rect">
              <a:avLst/>
            </a:prstGeom>
            <a:noFill/>
          </p:spPr>
          <p:txBody>
            <a:bodyPr wrap="square" rtlCol="0">
              <a:spAutoFit/>
            </a:bodyPr>
            <a:lstStyle/>
            <a:p>
              <a:r>
                <a:rPr lang="en-US" sz="900" dirty="0" smtClean="0">
                  <a:solidFill>
                    <a:prstClr val="black"/>
                  </a:solidFill>
                </a:rPr>
                <a:t>_________________________________________________________________ </a:t>
              </a:r>
              <a:r>
                <a:rPr lang="en-US" sz="1000" dirty="0" smtClean="0">
                  <a:solidFill>
                    <a:prstClr val="black"/>
                  </a:solidFill>
                </a:rPr>
                <a:t>Dollars</a:t>
              </a:r>
              <a:endParaRPr lang="en-US" sz="900" dirty="0" smtClean="0">
                <a:solidFill>
                  <a:prstClr val="black"/>
                </a:solidFill>
              </a:endParaRPr>
            </a:p>
          </p:txBody>
        </p:sp>
        <p:sp>
          <p:nvSpPr>
            <p:cNvPr id="81" name="TextBox 80"/>
            <p:cNvSpPr txBox="1"/>
            <p:nvPr/>
          </p:nvSpPr>
          <p:spPr>
            <a:xfrm>
              <a:off x="439479" y="1821620"/>
              <a:ext cx="4579088" cy="216868"/>
            </a:xfrm>
            <a:prstGeom prst="rect">
              <a:avLst/>
            </a:prstGeom>
            <a:noFill/>
          </p:spPr>
          <p:txBody>
            <a:bodyPr wrap="square" rtlCol="0">
              <a:spAutoFit/>
            </a:bodyPr>
            <a:lstStyle/>
            <a:p>
              <a:r>
                <a:rPr lang="en-US" sz="900" dirty="0" smtClean="0">
                  <a:solidFill>
                    <a:prstClr val="black"/>
                  </a:solidFill>
                </a:rPr>
                <a:t>Memo ________________________             Signature ______________________________</a:t>
              </a:r>
            </a:p>
          </p:txBody>
        </p:sp>
        <p:sp>
          <p:nvSpPr>
            <p:cNvPr id="82" name="TextBox 81"/>
            <p:cNvSpPr txBox="1"/>
            <p:nvPr/>
          </p:nvSpPr>
          <p:spPr>
            <a:xfrm>
              <a:off x="4338066" y="459363"/>
              <a:ext cx="762000" cy="260242"/>
            </a:xfrm>
            <a:prstGeom prst="rect">
              <a:avLst/>
            </a:prstGeom>
            <a:noFill/>
          </p:spPr>
          <p:txBody>
            <a:bodyPr wrap="square" rtlCol="0">
              <a:spAutoFit/>
            </a:bodyPr>
            <a:lstStyle/>
            <a:p>
              <a:pPr algn="ctr"/>
              <a:r>
                <a:rPr lang="en-US" sz="1200" dirty="0" smtClean="0">
                  <a:solidFill>
                    <a:prstClr val="black"/>
                  </a:solidFill>
                </a:rPr>
                <a:t>Rm 410</a:t>
              </a:r>
            </a:p>
          </p:txBody>
        </p:sp>
      </p:grpSp>
      <p:grpSp>
        <p:nvGrpSpPr>
          <p:cNvPr id="84" name="Group 83"/>
          <p:cNvGrpSpPr/>
          <p:nvPr/>
        </p:nvGrpSpPr>
        <p:grpSpPr>
          <a:xfrm>
            <a:off x="8783" y="2438400"/>
            <a:ext cx="4610999" cy="2000628"/>
            <a:chOff x="439479" y="406400"/>
            <a:chExt cx="4660587" cy="1879600"/>
          </a:xfrm>
        </p:grpSpPr>
        <p:sp>
          <p:nvSpPr>
            <p:cNvPr id="85" name="Rectangle 84"/>
            <p:cNvSpPr/>
            <p:nvPr/>
          </p:nvSpPr>
          <p:spPr>
            <a:xfrm>
              <a:off x="457200" y="406400"/>
              <a:ext cx="4572000" cy="187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TextBox 85"/>
            <p:cNvSpPr txBox="1"/>
            <p:nvPr/>
          </p:nvSpPr>
          <p:spPr>
            <a:xfrm>
              <a:off x="482040" y="441105"/>
              <a:ext cx="2659386" cy="587938"/>
            </a:xfrm>
            <a:prstGeom prst="rect">
              <a:avLst/>
            </a:prstGeom>
            <a:noFill/>
          </p:spPr>
          <p:txBody>
            <a:bodyPr wrap="square" rtlCol="0">
              <a:spAutoFit/>
            </a:bodyPr>
            <a:lstStyle/>
            <a:p>
              <a:pPr algn="ctr"/>
              <a:r>
                <a:rPr lang="en-US" sz="1000" dirty="0" smtClean="0">
                  <a:solidFill>
                    <a:prstClr val="black"/>
                  </a:solidFill>
                </a:rPr>
                <a:t>Name</a:t>
              </a:r>
              <a:r>
                <a:rPr lang="en-US" sz="1400" dirty="0" smtClean="0">
                  <a:solidFill>
                    <a:prstClr val="black"/>
                  </a:solidFill>
                </a:rPr>
                <a:t>: _______________________</a:t>
              </a:r>
            </a:p>
            <a:p>
              <a:pPr algn="ctr"/>
              <a:r>
                <a:rPr lang="en-US" sz="1100" dirty="0" smtClean="0">
                  <a:solidFill>
                    <a:prstClr val="black"/>
                  </a:solidFill>
                </a:rPr>
                <a:t> 410 Goblirsch Way</a:t>
              </a:r>
            </a:p>
            <a:p>
              <a:pPr algn="ctr"/>
              <a:r>
                <a:rPr lang="en-US" sz="1100" dirty="0" smtClean="0">
                  <a:solidFill>
                    <a:prstClr val="black"/>
                  </a:solidFill>
                </a:rPr>
                <a:t>Ceres, CA</a:t>
              </a:r>
              <a:endParaRPr lang="en-US" sz="1100" dirty="0">
                <a:solidFill>
                  <a:prstClr val="black"/>
                </a:solidFill>
              </a:endParaRPr>
            </a:p>
          </p:txBody>
        </p:sp>
        <p:sp>
          <p:nvSpPr>
            <p:cNvPr id="87" name="TextBox 86"/>
            <p:cNvSpPr txBox="1"/>
            <p:nvPr/>
          </p:nvSpPr>
          <p:spPr>
            <a:xfrm>
              <a:off x="457200" y="1026372"/>
              <a:ext cx="4572000" cy="346989"/>
            </a:xfrm>
            <a:prstGeom prst="rect">
              <a:avLst/>
            </a:prstGeom>
            <a:noFill/>
          </p:spPr>
          <p:txBody>
            <a:bodyPr wrap="square" rtlCol="0">
              <a:spAutoFit/>
            </a:bodyPr>
            <a:lstStyle/>
            <a:p>
              <a:r>
                <a:rPr lang="en-US" sz="900" dirty="0" smtClean="0">
                  <a:solidFill>
                    <a:prstClr val="black"/>
                  </a:solidFill>
                </a:rPr>
                <a:t>Pay to the </a:t>
              </a:r>
            </a:p>
            <a:p>
              <a:r>
                <a:rPr lang="en-US" sz="900" dirty="0" smtClean="0">
                  <a:solidFill>
                    <a:prstClr val="black"/>
                  </a:solidFill>
                </a:rPr>
                <a:t>order of   __________________________________________________ $ __________</a:t>
              </a:r>
            </a:p>
          </p:txBody>
        </p:sp>
        <p:sp>
          <p:nvSpPr>
            <p:cNvPr id="88" name="TextBox 87"/>
            <p:cNvSpPr txBox="1"/>
            <p:nvPr/>
          </p:nvSpPr>
          <p:spPr>
            <a:xfrm>
              <a:off x="457200" y="1408698"/>
              <a:ext cx="4572000" cy="231326"/>
            </a:xfrm>
            <a:prstGeom prst="rect">
              <a:avLst/>
            </a:prstGeom>
            <a:noFill/>
          </p:spPr>
          <p:txBody>
            <a:bodyPr wrap="square" rtlCol="0">
              <a:spAutoFit/>
            </a:bodyPr>
            <a:lstStyle/>
            <a:p>
              <a:r>
                <a:rPr lang="en-US" sz="900" dirty="0" smtClean="0">
                  <a:solidFill>
                    <a:prstClr val="black"/>
                  </a:solidFill>
                </a:rPr>
                <a:t>_________________________________________________________________ </a:t>
              </a:r>
              <a:r>
                <a:rPr lang="en-US" sz="1000" dirty="0" smtClean="0">
                  <a:solidFill>
                    <a:prstClr val="black"/>
                  </a:solidFill>
                </a:rPr>
                <a:t>Dollars</a:t>
              </a:r>
              <a:endParaRPr lang="en-US" sz="900" dirty="0" smtClean="0">
                <a:solidFill>
                  <a:prstClr val="black"/>
                </a:solidFill>
              </a:endParaRPr>
            </a:p>
          </p:txBody>
        </p:sp>
        <p:sp>
          <p:nvSpPr>
            <p:cNvPr id="89" name="TextBox 88"/>
            <p:cNvSpPr txBox="1"/>
            <p:nvPr/>
          </p:nvSpPr>
          <p:spPr>
            <a:xfrm>
              <a:off x="439479" y="1821620"/>
              <a:ext cx="4579088" cy="216868"/>
            </a:xfrm>
            <a:prstGeom prst="rect">
              <a:avLst/>
            </a:prstGeom>
            <a:noFill/>
          </p:spPr>
          <p:txBody>
            <a:bodyPr wrap="square" rtlCol="0">
              <a:spAutoFit/>
            </a:bodyPr>
            <a:lstStyle/>
            <a:p>
              <a:r>
                <a:rPr lang="en-US" sz="900" dirty="0" smtClean="0">
                  <a:solidFill>
                    <a:prstClr val="black"/>
                  </a:solidFill>
                </a:rPr>
                <a:t>Memo ________________________             Signature ______________________________</a:t>
              </a:r>
            </a:p>
          </p:txBody>
        </p:sp>
        <p:sp>
          <p:nvSpPr>
            <p:cNvPr id="90" name="TextBox 89"/>
            <p:cNvSpPr txBox="1"/>
            <p:nvPr/>
          </p:nvSpPr>
          <p:spPr>
            <a:xfrm>
              <a:off x="4338066" y="459363"/>
              <a:ext cx="762000" cy="260242"/>
            </a:xfrm>
            <a:prstGeom prst="rect">
              <a:avLst/>
            </a:prstGeom>
            <a:noFill/>
          </p:spPr>
          <p:txBody>
            <a:bodyPr wrap="square" rtlCol="0">
              <a:spAutoFit/>
            </a:bodyPr>
            <a:lstStyle/>
            <a:p>
              <a:pPr algn="ctr"/>
              <a:r>
                <a:rPr lang="en-US" sz="1200" dirty="0" smtClean="0">
                  <a:solidFill>
                    <a:prstClr val="black"/>
                  </a:solidFill>
                </a:rPr>
                <a:t>Rm 410</a:t>
              </a:r>
            </a:p>
          </p:txBody>
        </p:sp>
      </p:grpSp>
      <p:grpSp>
        <p:nvGrpSpPr>
          <p:cNvPr id="92" name="Group 91"/>
          <p:cNvGrpSpPr/>
          <p:nvPr/>
        </p:nvGrpSpPr>
        <p:grpSpPr>
          <a:xfrm>
            <a:off x="-11918" y="4724400"/>
            <a:ext cx="4610999" cy="2000628"/>
            <a:chOff x="439479" y="406400"/>
            <a:chExt cx="4660587" cy="1879600"/>
          </a:xfrm>
        </p:grpSpPr>
        <p:sp>
          <p:nvSpPr>
            <p:cNvPr id="93" name="Rectangle 92"/>
            <p:cNvSpPr/>
            <p:nvPr/>
          </p:nvSpPr>
          <p:spPr>
            <a:xfrm>
              <a:off x="457200" y="406400"/>
              <a:ext cx="4572000" cy="187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4" name="TextBox 93"/>
            <p:cNvSpPr txBox="1"/>
            <p:nvPr/>
          </p:nvSpPr>
          <p:spPr>
            <a:xfrm>
              <a:off x="482040" y="441105"/>
              <a:ext cx="2659386" cy="587938"/>
            </a:xfrm>
            <a:prstGeom prst="rect">
              <a:avLst/>
            </a:prstGeom>
            <a:noFill/>
          </p:spPr>
          <p:txBody>
            <a:bodyPr wrap="square" rtlCol="0">
              <a:spAutoFit/>
            </a:bodyPr>
            <a:lstStyle/>
            <a:p>
              <a:pPr algn="ctr"/>
              <a:r>
                <a:rPr lang="en-US" sz="1000" dirty="0" smtClean="0">
                  <a:solidFill>
                    <a:prstClr val="black"/>
                  </a:solidFill>
                </a:rPr>
                <a:t>Name</a:t>
              </a:r>
              <a:r>
                <a:rPr lang="en-US" sz="1400" dirty="0" smtClean="0">
                  <a:solidFill>
                    <a:prstClr val="black"/>
                  </a:solidFill>
                </a:rPr>
                <a:t>: _______________________</a:t>
              </a:r>
            </a:p>
            <a:p>
              <a:pPr algn="ctr"/>
              <a:r>
                <a:rPr lang="en-US" sz="1100" dirty="0" smtClean="0">
                  <a:solidFill>
                    <a:prstClr val="black"/>
                  </a:solidFill>
                </a:rPr>
                <a:t> 410 Goblirsch Way</a:t>
              </a:r>
            </a:p>
            <a:p>
              <a:pPr algn="ctr"/>
              <a:r>
                <a:rPr lang="en-US" sz="1100" dirty="0" smtClean="0">
                  <a:solidFill>
                    <a:prstClr val="black"/>
                  </a:solidFill>
                </a:rPr>
                <a:t>Ceres, CA</a:t>
              </a:r>
              <a:endParaRPr lang="en-US" sz="1100" dirty="0">
                <a:solidFill>
                  <a:prstClr val="black"/>
                </a:solidFill>
              </a:endParaRPr>
            </a:p>
          </p:txBody>
        </p:sp>
        <p:sp>
          <p:nvSpPr>
            <p:cNvPr id="95" name="TextBox 94"/>
            <p:cNvSpPr txBox="1"/>
            <p:nvPr/>
          </p:nvSpPr>
          <p:spPr>
            <a:xfrm>
              <a:off x="457200" y="1026372"/>
              <a:ext cx="4572000" cy="346989"/>
            </a:xfrm>
            <a:prstGeom prst="rect">
              <a:avLst/>
            </a:prstGeom>
            <a:noFill/>
          </p:spPr>
          <p:txBody>
            <a:bodyPr wrap="square" rtlCol="0">
              <a:spAutoFit/>
            </a:bodyPr>
            <a:lstStyle/>
            <a:p>
              <a:r>
                <a:rPr lang="en-US" sz="900" dirty="0" smtClean="0">
                  <a:solidFill>
                    <a:prstClr val="black"/>
                  </a:solidFill>
                </a:rPr>
                <a:t>Pay to the </a:t>
              </a:r>
            </a:p>
            <a:p>
              <a:r>
                <a:rPr lang="en-US" sz="900" dirty="0" smtClean="0">
                  <a:solidFill>
                    <a:prstClr val="black"/>
                  </a:solidFill>
                </a:rPr>
                <a:t>order of   __________________________________________________ $ __________</a:t>
              </a:r>
            </a:p>
          </p:txBody>
        </p:sp>
        <p:sp>
          <p:nvSpPr>
            <p:cNvPr id="96" name="TextBox 95"/>
            <p:cNvSpPr txBox="1"/>
            <p:nvPr/>
          </p:nvSpPr>
          <p:spPr>
            <a:xfrm>
              <a:off x="457200" y="1408698"/>
              <a:ext cx="4572000" cy="231326"/>
            </a:xfrm>
            <a:prstGeom prst="rect">
              <a:avLst/>
            </a:prstGeom>
            <a:noFill/>
          </p:spPr>
          <p:txBody>
            <a:bodyPr wrap="square" rtlCol="0">
              <a:spAutoFit/>
            </a:bodyPr>
            <a:lstStyle/>
            <a:p>
              <a:r>
                <a:rPr lang="en-US" sz="900" dirty="0" smtClean="0">
                  <a:solidFill>
                    <a:prstClr val="black"/>
                  </a:solidFill>
                </a:rPr>
                <a:t>_________________________________________________________________ </a:t>
              </a:r>
              <a:r>
                <a:rPr lang="en-US" sz="1000" dirty="0" smtClean="0">
                  <a:solidFill>
                    <a:prstClr val="black"/>
                  </a:solidFill>
                </a:rPr>
                <a:t>Dollars</a:t>
              </a:r>
              <a:endParaRPr lang="en-US" sz="900" dirty="0" smtClean="0">
                <a:solidFill>
                  <a:prstClr val="black"/>
                </a:solidFill>
              </a:endParaRPr>
            </a:p>
          </p:txBody>
        </p:sp>
        <p:sp>
          <p:nvSpPr>
            <p:cNvPr id="97" name="TextBox 96"/>
            <p:cNvSpPr txBox="1"/>
            <p:nvPr/>
          </p:nvSpPr>
          <p:spPr>
            <a:xfrm>
              <a:off x="439479" y="1821620"/>
              <a:ext cx="4579088" cy="216868"/>
            </a:xfrm>
            <a:prstGeom prst="rect">
              <a:avLst/>
            </a:prstGeom>
            <a:noFill/>
          </p:spPr>
          <p:txBody>
            <a:bodyPr wrap="square" rtlCol="0">
              <a:spAutoFit/>
            </a:bodyPr>
            <a:lstStyle/>
            <a:p>
              <a:r>
                <a:rPr lang="en-US" sz="900" dirty="0" smtClean="0">
                  <a:solidFill>
                    <a:prstClr val="black"/>
                  </a:solidFill>
                </a:rPr>
                <a:t>Memo ________________________             Signature ______________________________</a:t>
              </a:r>
            </a:p>
          </p:txBody>
        </p:sp>
        <p:sp>
          <p:nvSpPr>
            <p:cNvPr id="98" name="TextBox 97"/>
            <p:cNvSpPr txBox="1"/>
            <p:nvPr/>
          </p:nvSpPr>
          <p:spPr>
            <a:xfrm>
              <a:off x="4338066" y="459363"/>
              <a:ext cx="762000" cy="260242"/>
            </a:xfrm>
            <a:prstGeom prst="rect">
              <a:avLst/>
            </a:prstGeom>
            <a:noFill/>
          </p:spPr>
          <p:txBody>
            <a:bodyPr wrap="square" rtlCol="0">
              <a:spAutoFit/>
            </a:bodyPr>
            <a:lstStyle/>
            <a:p>
              <a:pPr algn="ctr"/>
              <a:r>
                <a:rPr lang="en-US" sz="1200" dirty="0" smtClean="0">
                  <a:solidFill>
                    <a:prstClr val="black"/>
                  </a:solidFill>
                </a:rPr>
                <a:t>Rm 410</a:t>
              </a:r>
            </a:p>
          </p:txBody>
        </p:sp>
      </p:grpSp>
      <p:grpSp>
        <p:nvGrpSpPr>
          <p:cNvPr id="100" name="Group 99"/>
          <p:cNvGrpSpPr/>
          <p:nvPr/>
        </p:nvGrpSpPr>
        <p:grpSpPr>
          <a:xfrm>
            <a:off x="4599081" y="2429456"/>
            <a:ext cx="4610999" cy="2000628"/>
            <a:chOff x="439479" y="406400"/>
            <a:chExt cx="4660587" cy="1879600"/>
          </a:xfrm>
        </p:grpSpPr>
        <p:sp>
          <p:nvSpPr>
            <p:cNvPr id="101" name="Rectangle 100"/>
            <p:cNvSpPr/>
            <p:nvPr/>
          </p:nvSpPr>
          <p:spPr>
            <a:xfrm>
              <a:off x="457200" y="406400"/>
              <a:ext cx="4572000" cy="187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TextBox 101"/>
            <p:cNvSpPr txBox="1"/>
            <p:nvPr/>
          </p:nvSpPr>
          <p:spPr>
            <a:xfrm>
              <a:off x="482040" y="441105"/>
              <a:ext cx="2659386" cy="587938"/>
            </a:xfrm>
            <a:prstGeom prst="rect">
              <a:avLst/>
            </a:prstGeom>
            <a:noFill/>
          </p:spPr>
          <p:txBody>
            <a:bodyPr wrap="square" rtlCol="0">
              <a:spAutoFit/>
            </a:bodyPr>
            <a:lstStyle/>
            <a:p>
              <a:pPr algn="ctr"/>
              <a:r>
                <a:rPr lang="en-US" sz="1000" dirty="0" smtClean="0">
                  <a:solidFill>
                    <a:prstClr val="black"/>
                  </a:solidFill>
                </a:rPr>
                <a:t>Name</a:t>
              </a:r>
              <a:r>
                <a:rPr lang="en-US" sz="1400" dirty="0" smtClean="0">
                  <a:solidFill>
                    <a:prstClr val="black"/>
                  </a:solidFill>
                </a:rPr>
                <a:t>: _______________________</a:t>
              </a:r>
            </a:p>
            <a:p>
              <a:pPr algn="ctr"/>
              <a:r>
                <a:rPr lang="en-US" sz="1100" dirty="0" smtClean="0">
                  <a:solidFill>
                    <a:prstClr val="black"/>
                  </a:solidFill>
                </a:rPr>
                <a:t> 410 Goblirsch Way</a:t>
              </a:r>
            </a:p>
            <a:p>
              <a:pPr algn="ctr"/>
              <a:r>
                <a:rPr lang="en-US" sz="1100" dirty="0" smtClean="0">
                  <a:solidFill>
                    <a:prstClr val="black"/>
                  </a:solidFill>
                </a:rPr>
                <a:t>Ceres, CA</a:t>
              </a:r>
              <a:endParaRPr lang="en-US" sz="1100" dirty="0">
                <a:solidFill>
                  <a:prstClr val="black"/>
                </a:solidFill>
              </a:endParaRPr>
            </a:p>
          </p:txBody>
        </p:sp>
        <p:sp>
          <p:nvSpPr>
            <p:cNvPr id="103" name="TextBox 102"/>
            <p:cNvSpPr txBox="1"/>
            <p:nvPr/>
          </p:nvSpPr>
          <p:spPr>
            <a:xfrm>
              <a:off x="457200" y="1026372"/>
              <a:ext cx="4572000" cy="346989"/>
            </a:xfrm>
            <a:prstGeom prst="rect">
              <a:avLst/>
            </a:prstGeom>
            <a:noFill/>
          </p:spPr>
          <p:txBody>
            <a:bodyPr wrap="square" rtlCol="0">
              <a:spAutoFit/>
            </a:bodyPr>
            <a:lstStyle/>
            <a:p>
              <a:r>
                <a:rPr lang="en-US" sz="900" dirty="0" smtClean="0">
                  <a:solidFill>
                    <a:prstClr val="black"/>
                  </a:solidFill>
                </a:rPr>
                <a:t>Pay to the </a:t>
              </a:r>
            </a:p>
            <a:p>
              <a:r>
                <a:rPr lang="en-US" sz="900" dirty="0" smtClean="0">
                  <a:solidFill>
                    <a:prstClr val="black"/>
                  </a:solidFill>
                </a:rPr>
                <a:t>order of   __________________________________________________ $ __________</a:t>
              </a:r>
            </a:p>
          </p:txBody>
        </p:sp>
        <p:sp>
          <p:nvSpPr>
            <p:cNvPr id="104" name="TextBox 103"/>
            <p:cNvSpPr txBox="1"/>
            <p:nvPr/>
          </p:nvSpPr>
          <p:spPr>
            <a:xfrm>
              <a:off x="457200" y="1408698"/>
              <a:ext cx="4572000" cy="231326"/>
            </a:xfrm>
            <a:prstGeom prst="rect">
              <a:avLst/>
            </a:prstGeom>
            <a:noFill/>
          </p:spPr>
          <p:txBody>
            <a:bodyPr wrap="square" rtlCol="0">
              <a:spAutoFit/>
            </a:bodyPr>
            <a:lstStyle/>
            <a:p>
              <a:r>
                <a:rPr lang="en-US" sz="900" dirty="0" smtClean="0">
                  <a:solidFill>
                    <a:prstClr val="black"/>
                  </a:solidFill>
                </a:rPr>
                <a:t>_________________________________________________________________ </a:t>
              </a:r>
              <a:r>
                <a:rPr lang="en-US" sz="1000" dirty="0" smtClean="0">
                  <a:solidFill>
                    <a:prstClr val="black"/>
                  </a:solidFill>
                </a:rPr>
                <a:t>Dollars</a:t>
              </a:r>
              <a:endParaRPr lang="en-US" sz="900" dirty="0" smtClean="0">
                <a:solidFill>
                  <a:prstClr val="black"/>
                </a:solidFill>
              </a:endParaRPr>
            </a:p>
          </p:txBody>
        </p:sp>
        <p:sp>
          <p:nvSpPr>
            <p:cNvPr id="105" name="TextBox 104"/>
            <p:cNvSpPr txBox="1"/>
            <p:nvPr/>
          </p:nvSpPr>
          <p:spPr>
            <a:xfrm>
              <a:off x="439479" y="1821620"/>
              <a:ext cx="4579088" cy="216868"/>
            </a:xfrm>
            <a:prstGeom prst="rect">
              <a:avLst/>
            </a:prstGeom>
            <a:noFill/>
          </p:spPr>
          <p:txBody>
            <a:bodyPr wrap="square" rtlCol="0">
              <a:spAutoFit/>
            </a:bodyPr>
            <a:lstStyle/>
            <a:p>
              <a:r>
                <a:rPr lang="en-US" sz="900" dirty="0" smtClean="0">
                  <a:solidFill>
                    <a:prstClr val="black"/>
                  </a:solidFill>
                </a:rPr>
                <a:t>Memo ________________________             Signature ______________________________</a:t>
              </a:r>
            </a:p>
          </p:txBody>
        </p:sp>
        <p:sp>
          <p:nvSpPr>
            <p:cNvPr id="106" name="TextBox 105"/>
            <p:cNvSpPr txBox="1"/>
            <p:nvPr/>
          </p:nvSpPr>
          <p:spPr>
            <a:xfrm>
              <a:off x="4338066" y="459363"/>
              <a:ext cx="762000" cy="260242"/>
            </a:xfrm>
            <a:prstGeom prst="rect">
              <a:avLst/>
            </a:prstGeom>
            <a:noFill/>
          </p:spPr>
          <p:txBody>
            <a:bodyPr wrap="square" rtlCol="0">
              <a:spAutoFit/>
            </a:bodyPr>
            <a:lstStyle/>
            <a:p>
              <a:pPr algn="ctr"/>
              <a:r>
                <a:rPr lang="en-US" sz="1200" dirty="0" smtClean="0">
                  <a:solidFill>
                    <a:prstClr val="black"/>
                  </a:solidFill>
                </a:rPr>
                <a:t>Rm 410</a:t>
              </a:r>
            </a:p>
          </p:txBody>
        </p:sp>
      </p:grpSp>
      <p:grpSp>
        <p:nvGrpSpPr>
          <p:cNvPr id="108" name="Group 107"/>
          <p:cNvGrpSpPr/>
          <p:nvPr/>
        </p:nvGrpSpPr>
        <p:grpSpPr>
          <a:xfrm>
            <a:off x="4599081" y="4720874"/>
            <a:ext cx="4610999" cy="2000628"/>
            <a:chOff x="439479" y="406400"/>
            <a:chExt cx="4660587" cy="1879600"/>
          </a:xfrm>
        </p:grpSpPr>
        <p:sp>
          <p:nvSpPr>
            <p:cNvPr id="109" name="Rectangle 108"/>
            <p:cNvSpPr/>
            <p:nvPr/>
          </p:nvSpPr>
          <p:spPr>
            <a:xfrm>
              <a:off x="457200" y="406400"/>
              <a:ext cx="4572000" cy="187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0" name="TextBox 109"/>
            <p:cNvSpPr txBox="1"/>
            <p:nvPr/>
          </p:nvSpPr>
          <p:spPr>
            <a:xfrm>
              <a:off x="482040" y="441105"/>
              <a:ext cx="2659386" cy="587938"/>
            </a:xfrm>
            <a:prstGeom prst="rect">
              <a:avLst/>
            </a:prstGeom>
            <a:noFill/>
          </p:spPr>
          <p:txBody>
            <a:bodyPr wrap="square" rtlCol="0">
              <a:spAutoFit/>
            </a:bodyPr>
            <a:lstStyle/>
            <a:p>
              <a:pPr algn="ctr"/>
              <a:r>
                <a:rPr lang="en-US" sz="1000" dirty="0" smtClean="0">
                  <a:solidFill>
                    <a:prstClr val="black"/>
                  </a:solidFill>
                </a:rPr>
                <a:t>Name</a:t>
              </a:r>
              <a:r>
                <a:rPr lang="en-US" sz="1400" dirty="0" smtClean="0">
                  <a:solidFill>
                    <a:prstClr val="black"/>
                  </a:solidFill>
                </a:rPr>
                <a:t>: _______________________</a:t>
              </a:r>
            </a:p>
            <a:p>
              <a:pPr algn="ctr"/>
              <a:r>
                <a:rPr lang="en-US" sz="1100" dirty="0" smtClean="0">
                  <a:solidFill>
                    <a:prstClr val="black"/>
                  </a:solidFill>
                </a:rPr>
                <a:t> 410 Goblirsch Way</a:t>
              </a:r>
            </a:p>
            <a:p>
              <a:pPr algn="ctr"/>
              <a:r>
                <a:rPr lang="en-US" sz="1100" dirty="0" smtClean="0">
                  <a:solidFill>
                    <a:prstClr val="black"/>
                  </a:solidFill>
                </a:rPr>
                <a:t>Ceres, CA</a:t>
              </a:r>
              <a:endParaRPr lang="en-US" sz="1100" dirty="0">
                <a:solidFill>
                  <a:prstClr val="black"/>
                </a:solidFill>
              </a:endParaRPr>
            </a:p>
          </p:txBody>
        </p:sp>
        <p:sp>
          <p:nvSpPr>
            <p:cNvPr id="111" name="TextBox 110"/>
            <p:cNvSpPr txBox="1"/>
            <p:nvPr/>
          </p:nvSpPr>
          <p:spPr>
            <a:xfrm>
              <a:off x="457200" y="1026372"/>
              <a:ext cx="4572000" cy="346989"/>
            </a:xfrm>
            <a:prstGeom prst="rect">
              <a:avLst/>
            </a:prstGeom>
            <a:noFill/>
          </p:spPr>
          <p:txBody>
            <a:bodyPr wrap="square" rtlCol="0">
              <a:spAutoFit/>
            </a:bodyPr>
            <a:lstStyle/>
            <a:p>
              <a:r>
                <a:rPr lang="en-US" sz="900" dirty="0" smtClean="0">
                  <a:solidFill>
                    <a:prstClr val="black"/>
                  </a:solidFill>
                </a:rPr>
                <a:t>Pay to the </a:t>
              </a:r>
            </a:p>
            <a:p>
              <a:r>
                <a:rPr lang="en-US" sz="900" dirty="0" smtClean="0">
                  <a:solidFill>
                    <a:prstClr val="black"/>
                  </a:solidFill>
                </a:rPr>
                <a:t>order of   __________________________________________________ $ __________</a:t>
              </a:r>
            </a:p>
          </p:txBody>
        </p:sp>
        <p:sp>
          <p:nvSpPr>
            <p:cNvPr id="112" name="TextBox 111"/>
            <p:cNvSpPr txBox="1"/>
            <p:nvPr/>
          </p:nvSpPr>
          <p:spPr>
            <a:xfrm>
              <a:off x="457200" y="1408698"/>
              <a:ext cx="4572000" cy="231326"/>
            </a:xfrm>
            <a:prstGeom prst="rect">
              <a:avLst/>
            </a:prstGeom>
            <a:noFill/>
          </p:spPr>
          <p:txBody>
            <a:bodyPr wrap="square" rtlCol="0">
              <a:spAutoFit/>
            </a:bodyPr>
            <a:lstStyle/>
            <a:p>
              <a:r>
                <a:rPr lang="en-US" sz="900" dirty="0" smtClean="0">
                  <a:solidFill>
                    <a:prstClr val="black"/>
                  </a:solidFill>
                </a:rPr>
                <a:t>_________________________________________________________________ </a:t>
              </a:r>
              <a:r>
                <a:rPr lang="en-US" sz="1000" dirty="0" smtClean="0">
                  <a:solidFill>
                    <a:prstClr val="black"/>
                  </a:solidFill>
                </a:rPr>
                <a:t>Dollars</a:t>
              </a:r>
              <a:endParaRPr lang="en-US" sz="900" dirty="0" smtClean="0">
                <a:solidFill>
                  <a:prstClr val="black"/>
                </a:solidFill>
              </a:endParaRPr>
            </a:p>
          </p:txBody>
        </p:sp>
        <p:sp>
          <p:nvSpPr>
            <p:cNvPr id="113" name="TextBox 112"/>
            <p:cNvSpPr txBox="1"/>
            <p:nvPr/>
          </p:nvSpPr>
          <p:spPr>
            <a:xfrm>
              <a:off x="439479" y="1821620"/>
              <a:ext cx="4579088" cy="216868"/>
            </a:xfrm>
            <a:prstGeom prst="rect">
              <a:avLst/>
            </a:prstGeom>
            <a:noFill/>
          </p:spPr>
          <p:txBody>
            <a:bodyPr wrap="square" rtlCol="0">
              <a:spAutoFit/>
            </a:bodyPr>
            <a:lstStyle/>
            <a:p>
              <a:r>
                <a:rPr lang="en-US" sz="900" dirty="0" smtClean="0">
                  <a:solidFill>
                    <a:prstClr val="black"/>
                  </a:solidFill>
                </a:rPr>
                <a:t>Memo ________________________             Signature ______________________________</a:t>
              </a:r>
            </a:p>
          </p:txBody>
        </p:sp>
        <p:sp>
          <p:nvSpPr>
            <p:cNvPr id="114" name="TextBox 113"/>
            <p:cNvSpPr txBox="1"/>
            <p:nvPr/>
          </p:nvSpPr>
          <p:spPr>
            <a:xfrm>
              <a:off x="4338066" y="459363"/>
              <a:ext cx="762000" cy="260242"/>
            </a:xfrm>
            <a:prstGeom prst="rect">
              <a:avLst/>
            </a:prstGeom>
            <a:noFill/>
          </p:spPr>
          <p:txBody>
            <a:bodyPr wrap="square" rtlCol="0">
              <a:spAutoFit/>
            </a:bodyPr>
            <a:lstStyle/>
            <a:p>
              <a:pPr algn="ctr"/>
              <a:r>
                <a:rPr lang="en-US" sz="1200" dirty="0" smtClean="0">
                  <a:solidFill>
                    <a:prstClr val="black"/>
                  </a:solidFill>
                </a:rPr>
                <a:t>Rm 410</a:t>
              </a:r>
            </a:p>
          </p:txBody>
        </p:sp>
      </p:grpSp>
      <p:sp>
        <p:nvSpPr>
          <p:cNvPr id="116" name="TextBox 115"/>
          <p:cNvSpPr txBox="1"/>
          <p:nvPr/>
        </p:nvSpPr>
        <p:spPr>
          <a:xfrm>
            <a:off x="0" y="4166635"/>
            <a:ext cx="4530367" cy="246221"/>
          </a:xfrm>
          <a:prstGeom prst="rect">
            <a:avLst/>
          </a:prstGeom>
          <a:noFill/>
        </p:spPr>
        <p:txBody>
          <a:bodyPr wrap="square" rtlCol="0">
            <a:spAutoFit/>
          </a:bodyPr>
          <a:lstStyle/>
          <a:p>
            <a:r>
              <a:rPr lang="en-US" sz="1000" dirty="0" smtClean="0">
                <a:solidFill>
                  <a:prstClr val="black"/>
                </a:solidFill>
              </a:rPr>
              <a:t>:1234567890:          :987654321012 : 2014:</a:t>
            </a:r>
          </a:p>
        </p:txBody>
      </p:sp>
      <p:sp>
        <p:nvSpPr>
          <p:cNvPr id="117" name="TextBox 116"/>
          <p:cNvSpPr txBox="1"/>
          <p:nvPr/>
        </p:nvSpPr>
        <p:spPr>
          <a:xfrm>
            <a:off x="21017" y="6458053"/>
            <a:ext cx="4530367" cy="246221"/>
          </a:xfrm>
          <a:prstGeom prst="rect">
            <a:avLst/>
          </a:prstGeom>
          <a:noFill/>
        </p:spPr>
        <p:txBody>
          <a:bodyPr wrap="square" rtlCol="0">
            <a:spAutoFit/>
          </a:bodyPr>
          <a:lstStyle/>
          <a:p>
            <a:r>
              <a:rPr lang="en-US" sz="1000" dirty="0" smtClean="0">
                <a:solidFill>
                  <a:prstClr val="black"/>
                </a:solidFill>
              </a:rPr>
              <a:t>:1234567890:          :987654321012 : 2014:</a:t>
            </a:r>
          </a:p>
        </p:txBody>
      </p:sp>
      <p:sp>
        <p:nvSpPr>
          <p:cNvPr id="118" name="TextBox 117"/>
          <p:cNvSpPr txBox="1"/>
          <p:nvPr/>
        </p:nvSpPr>
        <p:spPr>
          <a:xfrm>
            <a:off x="4613633" y="1806436"/>
            <a:ext cx="4530367" cy="246221"/>
          </a:xfrm>
          <a:prstGeom prst="rect">
            <a:avLst/>
          </a:prstGeom>
          <a:noFill/>
        </p:spPr>
        <p:txBody>
          <a:bodyPr wrap="square" rtlCol="0">
            <a:spAutoFit/>
          </a:bodyPr>
          <a:lstStyle/>
          <a:p>
            <a:r>
              <a:rPr lang="en-US" sz="1000" dirty="0" smtClean="0">
                <a:solidFill>
                  <a:prstClr val="black"/>
                </a:solidFill>
              </a:rPr>
              <a:t>:1234567890:          :987654321012 : 2014:</a:t>
            </a:r>
          </a:p>
        </p:txBody>
      </p:sp>
      <p:sp>
        <p:nvSpPr>
          <p:cNvPr id="119" name="TextBox 118"/>
          <p:cNvSpPr txBox="1"/>
          <p:nvPr/>
        </p:nvSpPr>
        <p:spPr>
          <a:xfrm>
            <a:off x="4619782" y="4166634"/>
            <a:ext cx="4530367" cy="246221"/>
          </a:xfrm>
          <a:prstGeom prst="rect">
            <a:avLst/>
          </a:prstGeom>
          <a:noFill/>
        </p:spPr>
        <p:txBody>
          <a:bodyPr wrap="square" rtlCol="0">
            <a:spAutoFit/>
          </a:bodyPr>
          <a:lstStyle/>
          <a:p>
            <a:r>
              <a:rPr lang="en-US" sz="1000" dirty="0" smtClean="0">
                <a:solidFill>
                  <a:prstClr val="black"/>
                </a:solidFill>
              </a:rPr>
              <a:t>:1234567890:          :987654321012 : 2014:</a:t>
            </a:r>
          </a:p>
        </p:txBody>
      </p:sp>
      <p:sp>
        <p:nvSpPr>
          <p:cNvPr id="120" name="TextBox 119"/>
          <p:cNvSpPr txBox="1"/>
          <p:nvPr/>
        </p:nvSpPr>
        <p:spPr>
          <a:xfrm>
            <a:off x="4613633" y="6458052"/>
            <a:ext cx="4530367" cy="246221"/>
          </a:xfrm>
          <a:prstGeom prst="rect">
            <a:avLst/>
          </a:prstGeom>
          <a:noFill/>
        </p:spPr>
        <p:txBody>
          <a:bodyPr wrap="square" rtlCol="0">
            <a:spAutoFit/>
          </a:bodyPr>
          <a:lstStyle/>
          <a:p>
            <a:r>
              <a:rPr lang="en-US" sz="1000" dirty="0" smtClean="0">
                <a:solidFill>
                  <a:prstClr val="black"/>
                </a:solidFill>
              </a:rPr>
              <a:t>:1234567890:          :987654321012 : 2014:</a:t>
            </a:r>
          </a:p>
        </p:txBody>
      </p:sp>
    </p:spTree>
    <p:extLst>
      <p:ext uri="{BB962C8B-B14F-4D97-AF65-F5344CB8AC3E}">
        <p14:creationId xmlns:p14="http://schemas.microsoft.com/office/powerpoint/2010/main" val="2506129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WEBSITE</a:t>
            </a:r>
            <a:endParaRPr lang="en-US" b="1" u="sng" dirty="0"/>
          </a:p>
        </p:txBody>
      </p:sp>
      <p:sp>
        <p:nvSpPr>
          <p:cNvPr id="3" name="Content Placeholder 2"/>
          <p:cNvSpPr>
            <a:spLocks noGrp="1"/>
          </p:cNvSpPr>
          <p:nvPr>
            <p:ph idx="1"/>
          </p:nvPr>
        </p:nvSpPr>
        <p:spPr>
          <a:xfrm>
            <a:off x="0" y="1143000"/>
            <a:ext cx="9144000" cy="4983163"/>
          </a:xfrm>
        </p:spPr>
        <p:txBody>
          <a:bodyPr/>
          <a:lstStyle/>
          <a:p>
            <a:pPr marL="0" indent="0">
              <a:buNone/>
            </a:pPr>
            <a:r>
              <a:rPr lang="en-US" sz="2400" b="1" dirty="0" smtClean="0">
                <a:solidFill>
                  <a:srgbClr val="FF0000"/>
                </a:solidFill>
              </a:rPr>
              <a:t>WRITE THIS DOWN AT THE TOP OF YOUR SYLLABUS</a:t>
            </a:r>
          </a:p>
          <a:p>
            <a:r>
              <a:rPr lang="en-US" sz="4800" dirty="0" smtClean="0">
                <a:solidFill>
                  <a:srgbClr val="0070C0"/>
                </a:solidFill>
                <a:hlinkClick r:id="rId2"/>
              </a:rPr>
              <a:t>www.goblirsch.weebly.com</a:t>
            </a:r>
            <a:endParaRPr lang="en-US" sz="4800" dirty="0" smtClean="0">
              <a:solidFill>
                <a:srgbClr val="0070C0"/>
              </a:solidFill>
            </a:endParaRPr>
          </a:p>
          <a:p>
            <a:pPr lvl="1"/>
            <a:r>
              <a:rPr lang="en-US" b="1" dirty="0" smtClean="0"/>
              <a:t>Please refer to the website for absent work</a:t>
            </a:r>
          </a:p>
        </p:txBody>
      </p:sp>
    </p:spTree>
    <p:extLst>
      <p:ext uri="{BB962C8B-B14F-4D97-AF65-F5344CB8AC3E}">
        <p14:creationId xmlns:p14="http://schemas.microsoft.com/office/powerpoint/2010/main" val="183725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81000"/>
            <a:ext cx="9144000" cy="823912"/>
          </a:xfrm>
        </p:spPr>
        <p:txBody>
          <a:bodyPr/>
          <a:lstStyle/>
          <a:p>
            <a:pPr eaLnBrk="1" hangingPunct="1"/>
            <a:r>
              <a:rPr lang="en-US" altLang="en-US" b="1" dirty="0" smtClean="0">
                <a:solidFill>
                  <a:schemeClr val="tx1"/>
                </a:solidFill>
              </a:rPr>
              <a:t>STRUCTURED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1676400"/>
            <a:ext cx="9906000" cy="51054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Tx/>
              <a:buAutoNum type="arabicParenR"/>
            </a:pPr>
            <a:r>
              <a:rPr lang="en-US" altLang="en-US" sz="2200" dirty="0" smtClean="0">
                <a:solidFill>
                  <a:srgbClr val="000000"/>
                </a:solidFill>
              </a:rPr>
              <a:t>Explain what you should do if you are absent.                     </a:t>
            </a:r>
          </a:p>
          <a:p>
            <a:pPr marL="1524000" lvl="2" indent="-609600" eaLnBrk="1" hangingPunct="1">
              <a:lnSpc>
                <a:spcPct val="90000"/>
              </a:lnSpc>
              <a:buFontTx/>
              <a:buNone/>
            </a:pPr>
            <a:r>
              <a:rPr lang="en-US" altLang="en-US" sz="1800" dirty="0" smtClean="0">
                <a:solidFill>
                  <a:srgbClr val="000000"/>
                </a:solidFill>
              </a:rPr>
              <a:t>	</a:t>
            </a:r>
            <a:r>
              <a:rPr lang="en-US" altLang="en-US" sz="1800" dirty="0" smtClean="0">
                <a:solidFill>
                  <a:srgbClr val="FF0000"/>
                </a:solidFill>
              </a:rPr>
              <a:t>In Mr. </a:t>
            </a:r>
            <a:r>
              <a:rPr lang="en-US" altLang="en-US" sz="1800" dirty="0" err="1" smtClean="0">
                <a:solidFill>
                  <a:srgbClr val="FF0000"/>
                </a:solidFill>
              </a:rPr>
              <a:t>Goblirsch’s</a:t>
            </a:r>
            <a:r>
              <a:rPr lang="en-US" altLang="en-US" sz="1800" dirty="0" smtClean="0">
                <a:solidFill>
                  <a:srgbClr val="FF0000"/>
                </a:solidFill>
              </a:rPr>
              <a:t> class, if I am absent, I should _______.</a:t>
            </a:r>
            <a:endParaRPr lang="en-US" altLang="en-US" sz="1800" dirty="0" smtClean="0"/>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4129755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idx="4294967295"/>
          </p:nvPr>
        </p:nvSpPr>
        <p:spPr>
          <a:xfrm>
            <a:off x="0" y="14288"/>
            <a:ext cx="9144000" cy="1128712"/>
          </a:xfrm>
        </p:spPr>
        <p:txBody>
          <a:bodyPr/>
          <a:lstStyle/>
          <a:p>
            <a:pPr eaLnBrk="1" hangingPunct="1"/>
            <a:r>
              <a:rPr lang="en-US" altLang="en-US" sz="4800" b="1" dirty="0" smtClean="0">
                <a:solidFill>
                  <a:schemeClr val="tx1"/>
                </a:solidFill>
              </a:rPr>
              <a:t>VI. Behavior Consequences</a:t>
            </a:r>
          </a:p>
        </p:txBody>
      </p:sp>
      <p:sp>
        <p:nvSpPr>
          <p:cNvPr id="27651" name="Subtitle 2"/>
          <p:cNvSpPr>
            <a:spLocks noGrp="1"/>
          </p:cNvSpPr>
          <p:nvPr>
            <p:ph type="subTitle" idx="4294967295"/>
          </p:nvPr>
        </p:nvSpPr>
        <p:spPr>
          <a:xfrm>
            <a:off x="0" y="914400"/>
            <a:ext cx="9144000" cy="5943600"/>
          </a:xfrm>
        </p:spPr>
        <p:txBody>
          <a:bodyPr/>
          <a:lstStyle/>
          <a:p>
            <a:pPr marL="1524000" lvl="2" indent="-609600" eaLnBrk="1" hangingPunct="1">
              <a:buFontTx/>
              <a:buNone/>
            </a:pPr>
            <a:r>
              <a:rPr lang="en-US" altLang="en-US" smtClean="0"/>
              <a:t>Students who are not following class rules and are disrupting class procedures will be subject to discipline consequences.</a:t>
            </a:r>
          </a:p>
          <a:p>
            <a:pPr marL="1524000" lvl="2" indent="-609600" eaLnBrk="1" hangingPunct="1">
              <a:buFontTx/>
              <a:buNone/>
            </a:pPr>
            <a:endParaRPr lang="en-US" altLang="en-US" smtClean="0"/>
          </a:p>
          <a:p>
            <a:pPr marL="1524000" lvl="2" indent="-609600" eaLnBrk="1" hangingPunct="1">
              <a:buFontTx/>
              <a:buNone/>
            </a:pPr>
            <a:r>
              <a:rPr lang="en-US" altLang="en-US" b="1" smtClean="0"/>
              <a:t>1st offense </a:t>
            </a:r>
            <a:r>
              <a:rPr lang="en-US" altLang="en-US" smtClean="0"/>
              <a:t>– Warning</a:t>
            </a:r>
          </a:p>
          <a:p>
            <a:pPr marL="1524000" lvl="2" indent="-609600" eaLnBrk="1" hangingPunct="1">
              <a:buFontTx/>
              <a:buNone/>
            </a:pPr>
            <a:r>
              <a:rPr lang="en-US" altLang="en-US" b="1" smtClean="0"/>
              <a:t>2nd offense </a:t>
            </a:r>
            <a:r>
              <a:rPr lang="en-US" altLang="en-US" smtClean="0"/>
              <a:t>– Warning and/or possible change of seat and/or asked to stay after class to discuss behavior</a:t>
            </a:r>
          </a:p>
          <a:p>
            <a:pPr marL="1524000" lvl="2" indent="-609600" eaLnBrk="1" hangingPunct="1">
              <a:buFontTx/>
              <a:buNone/>
            </a:pPr>
            <a:r>
              <a:rPr lang="en-US" altLang="en-US" b="1" smtClean="0"/>
              <a:t>3rd offense </a:t>
            </a:r>
            <a:r>
              <a:rPr lang="en-US" altLang="en-US" smtClean="0"/>
              <a:t>– Student Referral/Class suspension and Parent contact</a:t>
            </a:r>
          </a:p>
          <a:p>
            <a:pPr marL="1524000" lvl="2" indent="-609600" eaLnBrk="1" hangingPunct="1">
              <a:buFontTx/>
              <a:buNone/>
            </a:pPr>
            <a:endParaRPr lang="en-US" altLang="en-US" smtClean="0"/>
          </a:p>
          <a:p>
            <a:pPr marL="1524000" lvl="2" indent="-609600" eaLnBrk="1" hangingPunct="1">
              <a:buFontTx/>
              <a:buNone/>
            </a:pPr>
            <a:r>
              <a:rPr lang="en-US" altLang="en-US" smtClean="0"/>
              <a:t>***The teacher reserves the right to skip the first two steps for any incident that requires immediate removal from class or for a student who continuously disrupts class on a consistent basis.</a:t>
            </a:r>
          </a:p>
        </p:txBody>
      </p:sp>
    </p:spTree>
    <p:extLst>
      <p:ext uri="{BB962C8B-B14F-4D97-AF65-F5344CB8AC3E}">
        <p14:creationId xmlns:p14="http://schemas.microsoft.com/office/powerpoint/2010/main" val="2343333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idx="4294967295"/>
          </p:nvPr>
        </p:nvSpPr>
        <p:spPr>
          <a:xfrm>
            <a:off x="762000" y="0"/>
            <a:ext cx="7772400" cy="685800"/>
          </a:xfrm>
        </p:spPr>
        <p:txBody>
          <a:bodyPr/>
          <a:lstStyle/>
          <a:p>
            <a:pPr eaLnBrk="1" hangingPunct="1"/>
            <a:r>
              <a:rPr lang="en-US" altLang="en-US" sz="4800" b="1" dirty="0" smtClean="0">
                <a:solidFill>
                  <a:schemeClr val="tx1"/>
                </a:solidFill>
              </a:rPr>
              <a:t>VII. Grading</a:t>
            </a:r>
          </a:p>
        </p:txBody>
      </p:sp>
      <p:sp>
        <p:nvSpPr>
          <p:cNvPr id="28675" name="Subtitle 2"/>
          <p:cNvSpPr>
            <a:spLocks noGrp="1"/>
          </p:cNvSpPr>
          <p:nvPr>
            <p:ph type="subTitle" idx="4294967295"/>
          </p:nvPr>
        </p:nvSpPr>
        <p:spPr>
          <a:xfrm>
            <a:off x="0" y="609600"/>
            <a:ext cx="9144000" cy="2667000"/>
          </a:xfrm>
        </p:spPr>
        <p:txBody>
          <a:bodyPr/>
          <a:lstStyle/>
          <a:p>
            <a:pPr marL="1524000" lvl="2" indent="-609600" eaLnBrk="1" hangingPunct="1">
              <a:buFontTx/>
              <a:buNone/>
            </a:pPr>
            <a:r>
              <a:rPr lang="en-US" altLang="en-US" smtClean="0"/>
              <a:t>Grading system – Grades will be calculated based on weighted percentages for each points category.</a:t>
            </a:r>
          </a:p>
          <a:p>
            <a:pPr marL="1879600" lvl="3" indent="-508000" eaLnBrk="1" hangingPunct="1">
              <a:buFontTx/>
              <a:buNone/>
            </a:pPr>
            <a:r>
              <a:rPr lang="en-US" altLang="en-US" smtClean="0"/>
              <a:t>A – 90 – 100%</a:t>
            </a:r>
          </a:p>
          <a:p>
            <a:pPr marL="1879600" lvl="3" indent="-508000" eaLnBrk="1" hangingPunct="1">
              <a:buFontTx/>
              <a:buNone/>
            </a:pPr>
            <a:r>
              <a:rPr lang="en-US" altLang="en-US" smtClean="0"/>
              <a:t>B – 80 – 89%</a:t>
            </a:r>
          </a:p>
          <a:p>
            <a:pPr marL="1879600" lvl="3" indent="-508000" eaLnBrk="1" hangingPunct="1">
              <a:buFontTx/>
              <a:buNone/>
            </a:pPr>
            <a:r>
              <a:rPr lang="en-US" altLang="en-US" smtClean="0"/>
              <a:t>C – 70 – 79%</a:t>
            </a:r>
          </a:p>
          <a:p>
            <a:pPr marL="1879600" lvl="3" indent="-508000" eaLnBrk="1" hangingPunct="1">
              <a:buFontTx/>
              <a:buNone/>
            </a:pPr>
            <a:r>
              <a:rPr lang="en-US" altLang="en-US" smtClean="0"/>
              <a:t>D – 55 – 69%</a:t>
            </a:r>
          </a:p>
          <a:p>
            <a:pPr marL="1879600" lvl="3" indent="-508000" eaLnBrk="1" hangingPunct="1">
              <a:buFontTx/>
              <a:buNone/>
            </a:pPr>
            <a:r>
              <a:rPr lang="en-US" altLang="en-US" smtClean="0"/>
              <a:t>F – Below 55%</a:t>
            </a:r>
          </a:p>
        </p:txBody>
      </p:sp>
      <p:sp>
        <p:nvSpPr>
          <p:cNvPr id="28676" name="Title 1"/>
          <p:cNvSpPr txBox="1">
            <a:spLocks/>
          </p:cNvSpPr>
          <p:nvPr/>
        </p:nvSpPr>
        <p:spPr bwMode="auto">
          <a:xfrm>
            <a:off x="755650" y="30480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ase" hangingPunct="1">
              <a:spcBef>
                <a:spcPct val="0"/>
              </a:spcBef>
              <a:spcAft>
                <a:spcPct val="0"/>
              </a:spcAft>
              <a:buFontTx/>
              <a:buNone/>
            </a:pPr>
            <a:r>
              <a:rPr lang="en-US" altLang="en-US" sz="4800" b="1" dirty="0" smtClean="0">
                <a:solidFill>
                  <a:srgbClr val="000000"/>
                </a:solidFill>
              </a:rPr>
              <a:t>VIII. </a:t>
            </a:r>
            <a:r>
              <a:rPr lang="en-US" altLang="en-US" sz="4800" b="1" dirty="0">
                <a:solidFill>
                  <a:srgbClr val="000000"/>
                </a:solidFill>
              </a:rPr>
              <a:t>Points Categories</a:t>
            </a:r>
          </a:p>
        </p:txBody>
      </p:sp>
      <p:sp>
        <p:nvSpPr>
          <p:cNvPr id="5" name="Subtitle 2"/>
          <p:cNvSpPr txBox="1">
            <a:spLocks/>
          </p:cNvSpPr>
          <p:nvPr/>
        </p:nvSpPr>
        <p:spPr bwMode="auto">
          <a:xfrm>
            <a:off x="-588963" y="3810000"/>
            <a:ext cx="973296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524000" indent="-609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lvl="2" eaLnBrk="1" fontAlgn="base" hangingPunct="1">
              <a:spcAft>
                <a:spcPct val="0"/>
              </a:spcAft>
              <a:buFontTx/>
              <a:buNone/>
            </a:pPr>
            <a:r>
              <a:rPr lang="en-US" altLang="en-US" dirty="0">
                <a:solidFill>
                  <a:srgbClr val="000000"/>
                </a:solidFill>
              </a:rPr>
              <a:t>5% - Participation – including daily participation, </a:t>
            </a:r>
            <a:r>
              <a:rPr lang="en-US" altLang="en-US" dirty="0" smtClean="0">
                <a:solidFill>
                  <a:srgbClr val="000000"/>
                </a:solidFill>
              </a:rPr>
              <a:t>partner/group participation, </a:t>
            </a:r>
            <a:r>
              <a:rPr lang="en-US" altLang="en-US" dirty="0">
                <a:solidFill>
                  <a:srgbClr val="000000"/>
                </a:solidFill>
              </a:rPr>
              <a:t>etc.</a:t>
            </a:r>
          </a:p>
          <a:p>
            <a:pPr lvl="2" eaLnBrk="1" fontAlgn="base" hangingPunct="1">
              <a:spcAft>
                <a:spcPct val="0"/>
              </a:spcAft>
              <a:buFontTx/>
              <a:buNone/>
            </a:pPr>
            <a:r>
              <a:rPr lang="en-US" altLang="en-US" dirty="0">
                <a:solidFill>
                  <a:srgbClr val="000000"/>
                </a:solidFill>
              </a:rPr>
              <a:t>40% - In-Class and Homework Assignments – including notebook checks, homework, news article summaries, etc.</a:t>
            </a:r>
          </a:p>
          <a:p>
            <a:pPr lvl="2" eaLnBrk="1" fontAlgn="base" hangingPunct="1">
              <a:spcAft>
                <a:spcPct val="0"/>
              </a:spcAft>
              <a:buFontTx/>
              <a:buNone/>
            </a:pPr>
            <a:r>
              <a:rPr lang="en-US" altLang="en-US" dirty="0">
                <a:solidFill>
                  <a:srgbClr val="000000"/>
                </a:solidFill>
              </a:rPr>
              <a:t>40% - Quizzes / Tests – including weekly quizzes, pop quizzes, and unit benchmark tests</a:t>
            </a:r>
          </a:p>
          <a:p>
            <a:pPr lvl="2" eaLnBrk="1" fontAlgn="base" hangingPunct="1">
              <a:spcAft>
                <a:spcPct val="0"/>
              </a:spcAft>
              <a:buFontTx/>
              <a:buNone/>
            </a:pPr>
            <a:r>
              <a:rPr lang="en-US" altLang="en-US" dirty="0">
                <a:solidFill>
                  <a:srgbClr val="000000"/>
                </a:solidFill>
              </a:rPr>
              <a:t>15% - Final Exam</a:t>
            </a:r>
          </a:p>
        </p:txBody>
      </p:sp>
    </p:spTree>
    <p:extLst>
      <p:ext uri="{BB962C8B-B14F-4D97-AF65-F5344CB8AC3E}">
        <p14:creationId xmlns:p14="http://schemas.microsoft.com/office/powerpoint/2010/main" val="2150993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idx="4294967295"/>
          </p:nvPr>
        </p:nvSpPr>
        <p:spPr>
          <a:xfrm>
            <a:off x="0" y="0"/>
            <a:ext cx="9144000" cy="914400"/>
          </a:xfrm>
        </p:spPr>
        <p:txBody>
          <a:bodyPr/>
          <a:lstStyle/>
          <a:p>
            <a:pPr eaLnBrk="1" hangingPunct="1"/>
            <a:r>
              <a:rPr lang="en-US" altLang="en-US" sz="4800" b="1" dirty="0" smtClean="0">
                <a:solidFill>
                  <a:schemeClr val="tx1"/>
                </a:solidFill>
              </a:rPr>
              <a:t>IX. Daily Procedures</a:t>
            </a:r>
          </a:p>
        </p:txBody>
      </p:sp>
      <p:sp>
        <p:nvSpPr>
          <p:cNvPr id="27651" name="Subtitle 2"/>
          <p:cNvSpPr>
            <a:spLocks noGrp="1"/>
          </p:cNvSpPr>
          <p:nvPr>
            <p:ph type="subTitle" idx="4294967295"/>
          </p:nvPr>
        </p:nvSpPr>
        <p:spPr>
          <a:xfrm>
            <a:off x="0" y="838200"/>
            <a:ext cx="9144000" cy="6019800"/>
          </a:xfrm>
        </p:spPr>
        <p:txBody>
          <a:bodyPr>
            <a:normAutofit fontScale="85000" lnSpcReduction="20000"/>
          </a:bodyPr>
          <a:lstStyle/>
          <a:p>
            <a:pPr lvl="1">
              <a:defRPr/>
            </a:pPr>
            <a:r>
              <a:rPr lang="en-US" dirty="0"/>
              <a:t>At the beginning of class each day (first </a:t>
            </a:r>
            <a:r>
              <a:rPr lang="en-US" dirty="0" smtClean="0"/>
              <a:t>4-5 </a:t>
            </a:r>
            <a:r>
              <a:rPr lang="en-US" dirty="0"/>
              <a:t>minutes), students </a:t>
            </a:r>
            <a:r>
              <a:rPr lang="en-US" dirty="0" smtClean="0"/>
              <a:t>will </a:t>
            </a:r>
            <a:r>
              <a:rPr lang="en-US" dirty="0"/>
              <a:t>complete the daily Warm-Up displayed on the Agenda slide</a:t>
            </a:r>
            <a:r>
              <a:rPr lang="en-US" dirty="0" smtClean="0"/>
              <a:t>.</a:t>
            </a:r>
          </a:p>
          <a:p>
            <a:pPr lvl="1">
              <a:defRPr/>
            </a:pPr>
            <a:endParaRPr lang="en-US" dirty="0"/>
          </a:p>
          <a:p>
            <a:pPr lvl="1">
              <a:defRPr/>
            </a:pPr>
            <a:r>
              <a:rPr lang="en-US" dirty="0"/>
              <a:t>Students will be required to maintain an up-to-date </a:t>
            </a:r>
            <a:r>
              <a:rPr lang="en-US" dirty="0" smtClean="0"/>
              <a:t>Economics/American Government </a:t>
            </a:r>
            <a:r>
              <a:rPr lang="en-US" dirty="0"/>
              <a:t>notebook.  Included in their notebook should be:  daily </a:t>
            </a:r>
            <a:r>
              <a:rPr lang="en-US" dirty="0" smtClean="0"/>
              <a:t>warm-ups</a:t>
            </a:r>
            <a:r>
              <a:rPr lang="en-US" dirty="0"/>
              <a:t> </a:t>
            </a:r>
            <a:r>
              <a:rPr lang="en-US" dirty="0" smtClean="0"/>
              <a:t>&amp; lecture notes.</a:t>
            </a:r>
          </a:p>
          <a:p>
            <a:pPr lvl="1">
              <a:defRPr/>
            </a:pPr>
            <a:endParaRPr lang="en-US" dirty="0"/>
          </a:p>
          <a:p>
            <a:pPr lvl="1">
              <a:defRPr/>
            </a:pPr>
            <a:r>
              <a:rPr lang="en-US" dirty="0"/>
              <a:t>Students will also be required to complete </a:t>
            </a:r>
            <a:r>
              <a:rPr lang="en-US" dirty="0" smtClean="0"/>
              <a:t>in-class assignments, worksheets, and news article summaries </a:t>
            </a:r>
            <a:r>
              <a:rPr lang="en-US" dirty="0"/>
              <a:t>as assigned</a:t>
            </a:r>
            <a:r>
              <a:rPr lang="en-US" dirty="0" smtClean="0"/>
              <a:t>.</a:t>
            </a:r>
          </a:p>
          <a:p>
            <a:pPr lvl="1">
              <a:defRPr/>
            </a:pPr>
            <a:endParaRPr lang="en-US" dirty="0"/>
          </a:p>
          <a:p>
            <a:pPr lvl="1">
              <a:defRPr/>
            </a:pPr>
            <a:r>
              <a:rPr lang="en-US" dirty="0"/>
              <a:t>Notebook </a:t>
            </a:r>
            <a:r>
              <a:rPr lang="en-US" dirty="0" smtClean="0"/>
              <a:t>Checks </a:t>
            </a:r>
            <a:r>
              <a:rPr lang="en-US" dirty="0"/>
              <a:t>– Notebooks </a:t>
            </a:r>
            <a:r>
              <a:rPr lang="en-US" dirty="0" smtClean="0"/>
              <a:t>will </a:t>
            </a:r>
            <a:r>
              <a:rPr lang="en-US" dirty="0"/>
              <a:t>be checked on a weekly basis to ensure that students are completing tasks when assigned</a:t>
            </a:r>
            <a:r>
              <a:rPr lang="en-US" dirty="0" smtClean="0"/>
              <a:t>.</a:t>
            </a:r>
          </a:p>
          <a:p>
            <a:pPr lvl="1">
              <a:defRPr/>
            </a:pPr>
            <a:endParaRPr lang="en-US" dirty="0"/>
          </a:p>
          <a:p>
            <a:pPr lvl="1">
              <a:defRPr/>
            </a:pPr>
            <a:r>
              <a:rPr lang="en-US" dirty="0"/>
              <a:t>All handouts should be kept in the </a:t>
            </a:r>
            <a:r>
              <a:rPr lang="en-US" dirty="0" smtClean="0"/>
              <a:t>Economics/American Government </a:t>
            </a:r>
            <a:r>
              <a:rPr lang="en-US" dirty="0"/>
              <a:t>section of the student’s binder.</a:t>
            </a:r>
          </a:p>
          <a:p>
            <a:pPr marL="1524000" lvl="2" indent="-609600" eaLnBrk="1" hangingPunct="1">
              <a:buFontTx/>
              <a:buNone/>
              <a:defRPr/>
            </a:pPr>
            <a:endParaRPr lang="en-US" sz="2800" dirty="0" smtClean="0"/>
          </a:p>
        </p:txBody>
      </p:sp>
    </p:spTree>
    <p:extLst>
      <p:ext uri="{BB962C8B-B14F-4D97-AF65-F5344CB8AC3E}">
        <p14:creationId xmlns:p14="http://schemas.microsoft.com/office/powerpoint/2010/main" val="2349665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X. Late Work</a:t>
            </a:r>
          </a:p>
        </p:txBody>
      </p:sp>
      <p:sp>
        <p:nvSpPr>
          <p:cNvPr id="30723"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dirty="0" smtClean="0"/>
              <a:t>Late assignments can be turned in for ½ credit up to 5 days after the due date.  After 5 days, a student will no longer be able to receive credit for a late assignment.  Absent work not made up within the allotted make-up time will then be considered late, and the late work policy will be in effect.  It is your responsibility to complete and turn in assignments on time as they are assigned and collected.</a:t>
            </a:r>
          </a:p>
          <a:p>
            <a:pPr marL="1524000" lvl="2" indent="-609600" eaLnBrk="1" hangingPunct="1">
              <a:buFontTx/>
              <a:buNone/>
            </a:pPr>
            <a:endParaRPr lang="en-US" altLang="en-US" dirty="0" smtClean="0"/>
          </a:p>
          <a:p>
            <a:pPr marL="1524000" lvl="2" indent="-609600" eaLnBrk="1" hangingPunct="1">
              <a:buFontTx/>
              <a:buNone/>
            </a:pPr>
            <a:r>
              <a:rPr lang="en-US" altLang="en-US" dirty="0" smtClean="0">
                <a:solidFill>
                  <a:srgbClr val="FF0000"/>
                </a:solidFill>
              </a:rPr>
              <a:t>***Extra Credit opportunities may be offered throughout the course at the teacher’s discretion.</a:t>
            </a:r>
          </a:p>
        </p:txBody>
      </p:sp>
    </p:spTree>
    <p:extLst>
      <p:ext uri="{BB962C8B-B14F-4D97-AF65-F5344CB8AC3E}">
        <p14:creationId xmlns:p14="http://schemas.microsoft.com/office/powerpoint/2010/main" val="2274248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04800"/>
            <a:ext cx="9144000" cy="823912"/>
          </a:xfrm>
        </p:spPr>
        <p:txBody>
          <a:bodyPr/>
          <a:lstStyle/>
          <a:p>
            <a:pPr eaLnBrk="1" hangingPunct="1"/>
            <a:r>
              <a:rPr lang="en-US" altLang="en-US" b="1" dirty="0" smtClean="0">
                <a:solidFill>
                  <a:schemeClr val="tx1"/>
                </a:solidFill>
              </a:rPr>
              <a:t>STRUCTURED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1524000"/>
            <a:ext cx="9906000" cy="52578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Tx/>
              <a:buAutoNum type="arabicParenR"/>
            </a:pPr>
            <a:r>
              <a:rPr lang="en-US" altLang="en-US" sz="2200" dirty="0" smtClean="0"/>
              <a:t>Explain Mr. </a:t>
            </a:r>
            <a:r>
              <a:rPr lang="en-US" altLang="en-US" sz="2200" dirty="0" err="1" smtClean="0"/>
              <a:t>Goblirsch’s</a:t>
            </a:r>
            <a:r>
              <a:rPr lang="en-US" altLang="en-US" sz="2200" dirty="0" smtClean="0"/>
              <a:t> late work policy.</a:t>
            </a:r>
          </a:p>
          <a:p>
            <a:pPr marL="914400" lvl="2" indent="0" eaLnBrk="1" hangingPunct="1">
              <a:lnSpc>
                <a:spcPct val="90000"/>
              </a:lnSpc>
              <a:buNone/>
            </a:pPr>
            <a:r>
              <a:rPr lang="en-US" altLang="en-US" sz="2200" dirty="0" smtClean="0"/>
              <a:t>	</a:t>
            </a:r>
            <a:r>
              <a:rPr lang="en-US" altLang="en-US" sz="2200" dirty="0" smtClean="0">
                <a:solidFill>
                  <a:srgbClr val="FF0000"/>
                </a:solidFill>
              </a:rPr>
              <a:t>In Mr. </a:t>
            </a:r>
            <a:r>
              <a:rPr lang="en-US" altLang="en-US" sz="2200" dirty="0" err="1" smtClean="0">
                <a:solidFill>
                  <a:srgbClr val="FF0000"/>
                </a:solidFill>
              </a:rPr>
              <a:t>Goblirsch’s</a:t>
            </a:r>
            <a:r>
              <a:rPr lang="en-US" altLang="en-US" sz="2200" dirty="0" smtClean="0">
                <a:solidFill>
                  <a:srgbClr val="FF0000"/>
                </a:solidFill>
              </a:rPr>
              <a:t> class, the late work policy is ____________.</a:t>
            </a:r>
            <a:endParaRPr lang="en-US" altLang="en-US" sz="1400" dirty="0" smtClean="0">
              <a:solidFill>
                <a:srgbClr val="FF0000"/>
              </a:solidFill>
            </a:endParaRPr>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49119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XI. Cheating/Plagiarism</a:t>
            </a:r>
          </a:p>
        </p:txBody>
      </p:sp>
      <p:sp>
        <p:nvSpPr>
          <p:cNvPr id="31747"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smtClean="0"/>
              <a:t>Students are expected to complete their own work without cheating or plagiarizing from another source.  This would be defined as:</a:t>
            </a:r>
          </a:p>
          <a:p>
            <a:pPr marL="1524000" lvl="2" indent="-609600" eaLnBrk="1" hangingPunct="1">
              <a:buFontTx/>
              <a:buNone/>
            </a:pPr>
            <a:endParaRPr lang="en-US" altLang="en-US" smtClean="0"/>
          </a:p>
          <a:p>
            <a:pPr marL="1524000" lvl="2" indent="-609600" eaLnBrk="1" hangingPunct="1">
              <a:buFontTx/>
              <a:buNone/>
            </a:pPr>
            <a:r>
              <a:rPr lang="en-US" altLang="en-US" smtClean="0"/>
              <a:t>Copying all or part of someone else’s work</a:t>
            </a:r>
          </a:p>
          <a:p>
            <a:pPr marL="1524000" lvl="2" indent="-609600" eaLnBrk="1" hangingPunct="1">
              <a:buFontTx/>
              <a:buNone/>
            </a:pPr>
            <a:r>
              <a:rPr lang="en-US" altLang="en-US" smtClean="0"/>
              <a:t>Stealing language, thoughts, or ideas from someone else’s work and portraying them as yours</a:t>
            </a:r>
          </a:p>
          <a:p>
            <a:pPr marL="1524000" lvl="2" indent="-609600" eaLnBrk="1" hangingPunct="1">
              <a:buFontTx/>
              <a:buNone/>
            </a:pPr>
            <a:r>
              <a:rPr lang="en-US" altLang="en-US" smtClean="0"/>
              <a:t>Communicating any answer to another student during a test or assignment</a:t>
            </a:r>
          </a:p>
          <a:p>
            <a:pPr marL="1524000" lvl="2" indent="-609600" eaLnBrk="1" hangingPunct="1">
              <a:buFontTx/>
              <a:buNone/>
            </a:pPr>
            <a:endParaRPr lang="en-US" altLang="en-US" smtClean="0"/>
          </a:p>
          <a:p>
            <a:pPr marL="1524000" lvl="2" indent="-609600" eaLnBrk="1" hangingPunct="1">
              <a:buFontTx/>
              <a:buNone/>
            </a:pPr>
            <a:r>
              <a:rPr lang="en-US" altLang="en-US" smtClean="0"/>
              <a:t>***Any incident involving cheating/plagiarism will result in a zero on the assignment/test and possible further disciplinary action.</a:t>
            </a:r>
          </a:p>
        </p:txBody>
      </p:sp>
    </p:spTree>
    <p:extLst>
      <p:ext uri="{BB962C8B-B14F-4D97-AF65-F5344CB8AC3E}">
        <p14:creationId xmlns:p14="http://schemas.microsoft.com/office/powerpoint/2010/main" val="2704719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t>Econ Class Jobs</a:t>
            </a:r>
            <a:endParaRPr lang="en-US" b="1" u="sng" dirty="0"/>
          </a:p>
        </p:txBody>
      </p:sp>
      <p:sp>
        <p:nvSpPr>
          <p:cNvPr id="3" name="Content Placeholder 2"/>
          <p:cNvSpPr>
            <a:spLocks noGrp="1"/>
          </p:cNvSpPr>
          <p:nvPr>
            <p:ph idx="1"/>
          </p:nvPr>
        </p:nvSpPr>
        <p:spPr>
          <a:xfrm>
            <a:off x="0" y="990600"/>
            <a:ext cx="9144000" cy="5867400"/>
          </a:xfrm>
        </p:spPr>
        <p:txBody>
          <a:bodyPr>
            <a:normAutofit lnSpcReduction="10000"/>
          </a:bodyPr>
          <a:lstStyle/>
          <a:p>
            <a:pPr marL="0" indent="0">
              <a:buNone/>
            </a:pPr>
            <a:r>
              <a:rPr lang="en-US" dirty="0" smtClean="0">
                <a:solidFill>
                  <a:srgbClr val="FF0000"/>
                </a:solidFill>
              </a:rPr>
              <a:t>There are a couple of jobs in this class that are available.  Students who have an assigned job will be responsible for carrying out their duty, and in return will be receive a $2 a day raise.  The jobs are as follows:</a:t>
            </a:r>
          </a:p>
          <a:p>
            <a:pPr>
              <a:buFontTx/>
              <a:buChar char="-"/>
            </a:pPr>
            <a:r>
              <a:rPr lang="en-US" dirty="0" smtClean="0">
                <a:solidFill>
                  <a:schemeClr val="tx2"/>
                </a:solidFill>
              </a:rPr>
              <a:t>Light person – turning on and off the lights as 	needed during the class period</a:t>
            </a:r>
          </a:p>
          <a:p>
            <a:pPr>
              <a:buFontTx/>
              <a:buChar char="-"/>
            </a:pPr>
            <a:r>
              <a:rPr lang="en-US" dirty="0" smtClean="0">
                <a:solidFill>
                  <a:schemeClr val="accent6">
                    <a:lumMod val="75000"/>
                  </a:schemeClr>
                </a:solidFill>
              </a:rPr>
              <a:t>Distributor/Collector – passing out/collecting 	papers as needed during the class period</a:t>
            </a:r>
          </a:p>
          <a:p>
            <a:pPr>
              <a:buFontTx/>
              <a:buChar char="-"/>
            </a:pPr>
            <a:r>
              <a:rPr lang="en-US" dirty="0" smtClean="0">
                <a:solidFill>
                  <a:schemeClr val="bg2">
                    <a:lumMod val="25000"/>
                  </a:schemeClr>
                </a:solidFill>
              </a:rPr>
              <a:t>Book Person – there will be one book person 	per pod.  Their job will be to get out and 	return each pod members book as needed. </a:t>
            </a:r>
          </a:p>
          <a:p>
            <a:endParaRPr lang="en-US" dirty="0"/>
          </a:p>
        </p:txBody>
      </p:sp>
    </p:spTree>
    <p:extLst>
      <p:ext uri="{BB962C8B-B14F-4D97-AF65-F5344CB8AC3E}">
        <p14:creationId xmlns:p14="http://schemas.microsoft.com/office/powerpoint/2010/main" val="865504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1143000"/>
          </a:xfrm>
        </p:spPr>
        <p:txBody>
          <a:bodyPr/>
          <a:lstStyle/>
          <a:p>
            <a:r>
              <a:rPr lang="en-US" altLang="en-US" b="1" u="sng" dirty="0" smtClean="0"/>
              <a:t>CONTACT INFO</a:t>
            </a:r>
          </a:p>
        </p:txBody>
      </p:sp>
      <p:sp>
        <p:nvSpPr>
          <p:cNvPr id="3" name="Content Placeholder 2"/>
          <p:cNvSpPr>
            <a:spLocks noGrp="1"/>
          </p:cNvSpPr>
          <p:nvPr>
            <p:ph idx="1"/>
          </p:nvPr>
        </p:nvSpPr>
        <p:spPr>
          <a:xfrm>
            <a:off x="0" y="1295400"/>
            <a:ext cx="9144000" cy="4830763"/>
          </a:xfrm>
        </p:spPr>
        <p:txBody>
          <a:bodyPr/>
          <a:lstStyle/>
          <a:p>
            <a:pPr marL="0" indent="0">
              <a:buFontTx/>
              <a:buNone/>
              <a:defRPr/>
            </a:pPr>
            <a:r>
              <a:rPr lang="en-US" sz="2400" b="1" dirty="0" smtClean="0">
                <a:solidFill>
                  <a:srgbClr val="FF0000"/>
                </a:solidFill>
              </a:rPr>
              <a:t>WRITE THIS DOWN UNDER THE CONTACT INFORMATION</a:t>
            </a:r>
          </a:p>
          <a:p>
            <a:pPr>
              <a:defRPr/>
            </a:pPr>
            <a:r>
              <a:rPr lang="en-US" sz="4800" dirty="0" smtClean="0">
                <a:solidFill>
                  <a:srgbClr val="0070C0"/>
                </a:solidFill>
              </a:rPr>
              <a:t>Voicemail ext. 6607</a:t>
            </a:r>
          </a:p>
          <a:p>
            <a:pPr lvl="1">
              <a:defRPr/>
            </a:pPr>
            <a:r>
              <a:rPr lang="en-US" dirty="0" smtClean="0"/>
              <a:t>This extension must be used during the school day</a:t>
            </a:r>
          </a:p>
        </p:txBody>
      </p:sp>
    </p:spTree>
    <p:extLst>
      <p:ext uri="{BB962C8B-B14F-4D97-AF65-F5344CB8AC3E}">
        <p14:creationId xmlns:p14="http://schemas.microsoft.com/office/powerpoint/2010/main" val="2513086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idx="4294967295"/>
          </p:nvPr>
        </p:nvSpPr>
        <p:spPr>
          <a:xfrm>
            <a:off x="762000" y="152400"/>
            <a:ext cx="7772400" cy="1295400"/>
          </a:xfrm>
        </p:spPr>
        <p:txBody>
          <a:bodyPr/>
          <a:lstStyle/>
          <a:p>
            <a:pPr eaLnBrk="1" hangingPunct="1"/>
            <a:r>
              <a:rPr lang="en-US" altLang="en-US" sz="4800" b="1" smtClean="0">
                <a:solidFill>
                  <a:schemeClr val="tx1"/>
                </a:solidFill>
              </a:rPr>
              <a:t>HW Assignment</a:t>
            </a:r>
          </a:p>
        </p:txBody>
      </p:sp>
      <p:sp>
        <p:nvSpPr>
          <p:cNvPr id="32771"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dirty="0" smtClean="0"/>
              <a:t>I have read and understand the class syllabus regarding the expectations for Mr. </a:t>
            </a:r>
            <a:r>
              <a:rPr lang="en-US" altLang="en-US" dirty="0" err="1" smtClean="0"/>
              <a:t>Goblirsch’s</a:t>
            </a:r>
            <a:r>
              <a:rPr lang="en-US" altLang="en-US" dirty="0" smtClean="0"/>
              <a:t> class.  Please cut at the dotted line and return this bottom portion by </a:t>
            </a:r>
            <a:r>
              <a:rPr lang="en-US" altLang="en-US" sz="3600" b="1" u="sng" dirty="0" smtClean="0">
                <a:solidFill>
                  <a:srgbClr val="00B0F0"/>
                </a:solidFill>
              </a:rPr>
              <a:t>WEDNESDAY August 20</a:t>
            </a:r>
            <a:r>
              <a:rPr lang="en-US" altLang="en-US" sz="3600" b="1" u="sng" baseline="30000" dirty="0" smtClean="0">
                <a:solidFill>
                  <a:srgbClr val="00B0F0"/>
                </a:solidFill>
              </a:rPr>
              <a:t>th</a:t>
            </a:r>
            <a:r>
              <a:rPr lang="en-US" altLang="en-US" dirty="0" smtClean="0">
                <a:solidFill>
                  <a:srgbClr val="00B0F0"/>
                </a:solidFill>
              </a:rPr>
              <a:t>.</a:t>
            </a:r>
          </a:p>
          <a:p>
            <a:pPr marL="1524000" lvl="2" indent="-609600" eaLnBrk="1" hangingPunct="1">
              <a:buFontTx/>
              <a:buNone/>
            </a:pPr>
            <a:endParaRPr lang="en-US" altLang="en-US" dirty="0" smtClean="0"/>
          </a:p>
          <a:p>
            <a:pPr marL="1524000" lvl="2" indent="-609600" eaLnBrk="1" hangingPunct="1">
              <a:buFontTx/>
              <a:buNone/>
            </a:pPr>
            <a:endParaRPr lang="en-US" altLang="en-US" dirty="0" smtClean="0"/>
          </a:p>
        </p:txBody>
      </p:sp>
    </p:spTree>
    <p:extLst>
      <p:ext uri="{BB962C8B-B14F-4D97-AF65-F5344CB8AC3E}">
        <p14:creationId xmlns:p14="http://schemas.microsoft.com/office/powerpoint/2010/main" val="2558982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idx="4294967295"/>
          </p:nvPr>
        </p:nvSpPr>
        <p:spPr>
          <a:xfrm>
            <a:off x="685800" y="-76200"/>
            <a:ext cx="7772400" cy="838200"/>
          </a:xfrm>
        </p:spPr>
        <p:txBody>
          <a:bodyPr/>
          <a:lstStyle/>
          <a:p>
            <a:pPr eaLnBrk="1" hangingPunct="1"/>
            <a:r>
              <a:rPr lang="en-US" altLang="en-US" sz="4800" b="1" dirty="0" smtClean="0">
                <a:solidFill>
                  <a:schemeClr val="tx1"/>
                </a:solidFill>
              </a:rPr>
              <a:t>I. Econ. Intro</a:t>
            </a:r>
          </a:p>
        </p:txBody>
      </p:sp>
      <p:sp>
        <p:nvSpPr>
          <p:cNvPr id="20483" name="Subtitle 2"/>
          <p:cNvSpPr>
            <a:spLocks noGrp="1"/>
          </p:cNvSpPr>
          <p:nvPr>
            <p:ph type="subTitle" idx="4294967295"/>
          </p:nvPr>
        </p:nvSpPr>
        <p:spPr>
          <a:xfrm>
            <a:off x="0" y="762000"/>
            <a:ext cx="9144000" cy="6096000"/>
          </a:xfrm>
        </p:spPr>
        <p:txBody>
          <a:bodyPr>
            <a:normAutofit fontScale="92500"/>
          </a:bodyPr>
          <a:lstStyle/>
          <a:p>
            <a:pPr>
              <a:defRPr/>
            </a:pPr>
            <a:r>
              <a:rPr lang="en-US" altLang="en-US" dirty="0" smtClean="0"/>
              <a:t>This is a semester long course </a:t>
            </a:r>
            <a:r>
              <a:rPr lang="en-US" dirty="0" smtClean="0"/>
              <a:t>that </a:t>
            </a:r>
            <a:r>
              <a:rPr lang="en-US" dirty="0"/>
              <a:t>focuses on the major concepts of the American Economic system.  The goal of this course is to provide the students with an understanding of the U.S. economic system of capitalism.  This course will focus on 3 key areas of Economics</a:t>
            </a:r>
            <a:r>
              <a:rPr lang="en-US" dirty="0" smtClean="0"/>
              <a:t>:</a:t>
            </a:r>
          </a:p>
          <a:p>
            <a:pPr>
              <a:defRPr/>
            </a:pPr>
            <a:endParaRPr lang="en-US" dirty="0"/>
          </a:p>
          <a:p>
            <a:pPr lvl="1">
              <a:defRPr/>
            </a:pPr>
            <a:r>
              <a:rPr lang="en-US" dirty="0"/>
              <a:t>Fundamental concepts (Ex – Scarcity, Trade-Offs, Productivity, Economic systems, </a:t>
            </a:r>
            <a:r>
              <a:rPr lang="en-US" dirty="0" err="1"/>
              <a:t>etc</a:t>
            </a:r>
            <a:r>
              <a:rPr lang="en-US" dirty="0"/>
              <a:t>)</a:t>
            </a:r>
            <a:endParaRPr lang="en-US" sz="3200" dirty="0"/>
          </a:p>
          <a:p>
            <a:pPr lvl="1">
              <a:defRPr/>
            </a:pPr>
            <a:r>
              <a:rPr lang="en-US" dirty="0"/>
              <a:t>Microeconomic concepts (Ex – Markets &amp; Prices, Supply &amp; Demand, Competition, </a:t>
            </a:r>
            <a:r>
              <a:rPr lang="en-US" dirty="0" err="1"/>
              <a:t>etc</a:t>
            </a:r>
            <a:r>
              <a:rPr lang="en-US" dirty="0"/>
              <a:t>)</a:t>
            </a:r>
            <a:endParaRPr lang="en-US" sz="3200" dirty="0"/>
          </a:p>
          <a:p>
            <a:pPr lvl="1">
              <a:defRPr/>
            </a:pPr>
            <a:r>
              <a:rPr lang="en-US" dirty="0"/>
              <a:t>Macroeconomic concepts (Ex – GDP, Unemployment, Inflation, Monetary &amp; Fiscal policy, </a:t>
            </a:r>
            <a:r>
              <a:rPr lang="en-US" dirty="0" err="1"/>
              <a:t>etc</a:t>
            </a:r>
            <a:r>
              <a:rPr lang="en-US" dirty="0"/>
              <a:t>)</a:t>
            </a:r>
            <a:endParaRPr lang="en-US" sz="3200" dirty="0"/>
          </a:p>
          <a:p>
            <a:pPr>
              <a:defRPr/>
            </a:pPr>
            <a:endParaRPr lang="en-US" altLang="en-US" dirty="0" smtClean="0"/>
          </a:p>
        </p:txBody>
      </p:sp>
    </p:spTree>
    <p:extLst>
      <p:ext uri="{BB962C8B-B14F-4D97-AF65-F5344CB8AC3E}">
        <p14:creationId xmlns:p14="http://schemas.microsoft.com/office/powerpoint/2010/main" val="4709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idx="4294967295"/>
          </p:nvPr>
        </p:nvSpPr>
        <p:spPr>
          <a:xfrm>
            <a:off x="685800" y="-76200"/>
            <a:ext cx="7772400" cy="838200"/>
          </a:xfrm>
        </p:spPr>
        <p:txBody>
          <a:bodyPr/>
          <a:lstStyle/>
          <a:p>
            <a:pPr eaLnBrk="1" hangingPunct="1"/>
            <a:r>
              <a:rPr lang="en-US" altLang="en-US" sz="4800" b="1" dirty="0" smtClean="0">
                <a:solidFill>
                  <a:schemeClr val="tx1"/>
                </a:solidFill>
              </a:rPr>
              <a:t>II. Gov’t. Intro</a:t>
            </a:r>
          </a:p>
        </p:txBody>
      </p:sp>
      <p:sp>
        <p:nvSpPr>
          <p:cNvPr id="15363" name="Subtitle 2"/>
          <p:cNvSpPr>
            <a:spLocks noGrp="1"/>
          </p:cNvSpPr>
          <p:nvPr>
            <p:ph type="subTitle" idx="4294967295"/>
          </p:nvPr>
        </p:nvSpPr>
        <p:spPr>
          <a:xfrm>
            <a:off x="0" y="762000"/>
            <a:ext cx="9144000" cy="6096000"/>
          </a:xfrm>
        </p:spPr>
        <p:txBody>
          <a:bodyPr/>
          <a:lstStyle/>
          <a:p>
            <a:r>
              <a:rPr lang="en-US" altLang="en-US" dirty="0" smtClean="0"/>
              <a:t>This is a semester long course that focuses on the functions of the American Government.  The goal of this course is to provide the students with an understanding of the U.S. system of representative democracy.  The purpose of this goal is to create students who will become positive, interested, contributing citizens who understand how government can have an impact on their everyday life, and create students who will become active participants within the American system.</a:t>
            </a:r>
          </a:p>
        </p:txBody>
      </p:sp>
    </p:spTree>
    <p:extLst>
      <p:ext uri="{BB962C8B-B14F-4D97-AF65-F5344CB8AC3E}">
        <p14:creationId xmlns:p14="http://schemas.microsoft.com/office/powerpoint/2010/main" val="132878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III. Daily Materials</a:t>
            </a:r>
          </a:p>
        </p:txBody>
      </p:sp>
      <p:sp>
        <p:nvSpPr>
          <p:cNvPr id="19459" name="Subtitle 2"/>
          <p:cNvSpPr>
            <a:spLocks noGrp="1"/>
          </p:cNvSpPr>
          <p:nvPr>
            <p:ph type="subTitle" idx="4294967295"/>
          </p:nvPr>
        </p:nvSpPr>
        <p:spPr>
          <a:xfrm>
            <a:off x="0" y="1066800"/>
            <a:ext cx="9144000" cy="5791200"/>
          </a:xfrm>
        </p:spPr>
        <p:txBody>
          <a:bodyPr/>
          <a:lstStyle/>
          <a:p>
            <a:pPr marL="812800" indent="-812800" eaLnBrk="1" hangingPunct="1">
              <a:buFontTx/>
              <a:buNone/>
              <a:defRPr/>
            </a:pPr>
            <a:r>
              <a:rPr lang="en-US" dirty="0" smtClean="0"/>
              <a:t>To be prepared for this class on a daily basis, you should have:</a:t>
            </a:r>
          </a:p>
          <a:p>
            <a:pPr marL="1168400" lvl="1" indent="-711200" eaLnBrk="1" hangingPunct="1">
              <a:buFontTx/>
              <a:buAutoNum type="arabicParenR"/>
              <a:defRPr/>
            </a:pPr>
            <a:r>
              <a:rPr lang="en-US" dirty="0" smtClean="0"/>
              <a:t>Pencil/Pen (blue or black ink only)</a:t>
            </a:r>
          </a:p>
          <a:p>
            <a:pPr marL="457200" lvl="1" indent="0">
              <a:spcBef>
                <a:spcPts val="0"/>
              </a:spcBef>
              <a:spcAft>
                <a:spcPts val="0"/>
              </a:spcAft>
              <a:buFontTx/>
              <a:buNone/>
              <a:tabLst>
                <a:tab pos="914400" algn="l"/>
              </a:tabLst>
              <a:defRPr/>
            </a:pPr>
            <a:r>
              <a:rPr lang="en-US" dirty="0" smtClean="0">
                <a:ea typeface="Times New Roman"/>
                <a:cs typeface="Times New Roman"/>
              </a:rPr>
              <a:t>2)    Spiral </a:t>
            </a:r>
            <a:r>
              <a:rPr lang="en-US" dirty="0">
                <a:ea typeface="Times New Roman"/>
                <a:cs typeface="Times New Roman"/>
              </a:rPr>
              <a:t>Notebook</a:t>
            </a:r>
            <a:r>
              <a:rPr lang="en-US" sz="2400" dirty="0">
                <a:ea typeface="Times New Roman"/>
                <a:cs typeface="Times New Roman"/>
              </a:rPr>
              <a:t> (specifically for </a:t>
            </a:r>
            <a:r>
              <a:rPr lang="en-US" sz="2400" dirty="0" smtClean="0">
                <a:ea typeface="Times New Roman"/>
                <a:cs typeface="Times New Roman"/>
              </a:rPr>
              <a:t>Econ/</a:t>
            </a:r>
            <a:r>
              <a:rPr lang="en-US" sz="2400" dirty="0" err="1" smtClean="0">
                <a:ea typeface="Times New Roman"/>
                <a:cs typeface="Times New Roman"/>
              </a:rPr>
              <a:t>Govt</a:t>
            </a:r>
            <a:r>
              <a:rPr lang="en-US" sz="2400" dirty="0" smtClean="0">
                <a:ea typeface="Times New Roman"/>
                <a:cs typeface="Times New Roman"/>
              </a:rPr>
              <a:t> </a:t>
            </a:r>
            <a:r>
              <a:rPr lang="en-US" sz="2400" b="1" u="sng" dirty="0">
                <a:ea typeface="Times New Roman"/>
                <a:cs typeface="Times New Roman"/>
              </a:rPr>
              <a:t>only</a:t>
            </a:r>
            <a:r>
              <a:rPr lang="en-US" sz="2400" dirty="0">
                <a:ea typeface="Times New Roman"/>
                <a:cs typeface="Times New Roman"/>
              </a:rPr>
              <a:t>)</a:t>
            </a:r>
            <a:endParaRPr lang="en-US" sz="2400" dirty="0" smtClean="0">
              <a:latin typeface="Times New Roman"/>
              <a:ea typeface="Times New Roman"/>
            </a:endParaRPr>
          </a:p>
          <a:p>
            <a:pPr marL="457200" lvl="1" indent="0">
              <a:spcBef>
                <a:spcPts val="0"/>
              </a:spcBef>
              <a:spcAft>
                <a:spcPts val="0"/>
              </a:spcAft>
              <a:buFontTx/>
              <a:buNone/>
              <a:tabLst>
                <a:tab pos="914400" algn="l"/>
              </a:tabLst>
              <a:defRPr/>
            </a:pPr>
            <a:r>
              <a:rPr lang="en-US" dirty="0" smtClean="0">
                <a:ea typeface="Times New Roman"/>
                <a:cs typeface="Times New Roman"/>
              </a:rPr>
              <a:t>3)    Econ/</a:t>
            </a:r>
            <a:r>
              <a:rPr lang="en-US" dirty="0" err="1" smtClean="0">
                <a:ea typeface="Times New Roman"/>
                <a:cs typeface="Times New Roman"/>
              </a:rPr>
              <a:t>Govt</a:t>
            </a:r>
            <a:r>
              <a:rPr lang="en-US" dirty="0" smtClean="0">
                <a:ea typeface="Times New Roman"/>
                <a:cs typeface="Times New Roman"/>
              </a:rPr>
              <a:t> </a:t>
            </a:r>
            <a:r>
              <a:rPr lang="en-US" dirty="0">
                <a:ea typeface="Times New Roman"/>
                <a:cs typeface="Times New Roman"/>
              </a:rPr>
              <a:t>textbook</a:t>
            </a:r>
            <a:endParaRPr lang="en-US" dirty="0" smtClean="0">
              <a:latin typeface="Times New Roman"/>
              <a:ea typeface="Times New Roman"/>
            </a:endParaRPr>
          </a:p>
          <a:p>
            <a:pPr marL="914400">
              <a:spcBef>
                <a:spcPts val="0"/>
              </a:spcBef>
              <a:spcAft>
                <a:spcPts val="0"/>
              </a:spcAft>
              <a:defRPr/>
            </a:pPr>
            <a:r>
              <a:rPr lang="en-US" sz="2000" i="1" dirty="0" smtClean="0">
                <a:ea typeface="Times New Roman"/>
                <a:cs typeface="Times New Roman"/>
              </a:rPr>
              <a:t>Economics: Principles in Action</a:t>
            </a:r>
            <a:r>
              <a:rPr lang="en-US" sz="2000" dirty="0" smtClean="0">
                <a:ea typeface="Times New Roman"/>
                <a:cs typeface="Times New Roman"/>
              </a:rPr>
              <a:t>, Prentice Hall</a:t>
            </a:r>
          </a:p>
          <a:p>
            <a:pPr marL="914400">
              <a:spcBef>
                <a:spcPts val="0"/>
              </a:spcBef>
              <a:spcAft>
                <a:spcPts val="0"/>
              </a:spcAft>
              <a:defRPr/>
            </a:pPr>
            <a:r>
              <a:rPr lang="en-US" sz="2000" i="1" dirty="0" err="1" smtClean="0">
                <a:latin typeface="Arial" panose="020B0604020202020204" pitchFamily="34" charset="0"/>
                <a:ea typeface="Times New Roman"/>
                <a:cs typeface="Arial" panose="020B0604020202020204" pitchFamily="34" charset="0"/>
              </a:rPr>
              <a:t>Macgruder’s</a:t>
            </a:r>
            <a:r>
              <a:rPr lang="en-US" sz="2000" i="1" dirty="0" smtClean="0">
                <a:latin typeface="Arial" panose="020B0604020202020204" pitchFamily="34" charset="0"/>
                <a:ea typeface="Times New Roman"/>
                <a:cs typeface="Arial" panose="020B0604020202020204" pitchFamily="34" charset="0"/>
              </a:rPr>
              <a:t> American Government</a:t>
            </a:r>
            <a:r>
              <a:rPr lang="en-US" sz="2000" dirty="0" smtClean="0">
                <a:latin typeface="Arial" panose="020B0604020202020204" pitchFamily="34" charset="0"/>
                <a:ea typeface="Times New Roman"/>
                <a:cs typeface="Arial" panose="020B0604020202020204" pitchFamily="34" charset="0"/>
              </a:rPr>
              <a:t>, Prentice Hall</a:t>
            </a:r>
            <a:endParaRPr lang="en-US" dirty="0" smtClean="0">
              <a:latin typeface="Arial" panose="020B0604020202020204" pitchFamily="34" charset="0"/>
              <a:ea typeface="Times New Roman"/>
              <a:cs typeface="Arial" panose="020B0604020202020204" pitchFamily="34" charset="0"/>
            </a:endParaRPr>
          </a:p>
          <a:p>
            <a:pPr marL="457200" lvl="1" indent="0">
              <a:spcBef>
                <a:spcPts val="0"/>
              </a:spcBef>
              <a:spcAft>
                <a:spcPts val="0"/>
              </a:spcAft>
              <a:buFontTx/>
              <a:buNone/>
              <a:tabLst>
                <a:tab pos="914400" algn="l"/>
              </a:tabLst>
              <a:defRPr/>
            </a:pPr>
            <a:r>
              <a:rPr lang="en-US" dirty="0" smtClean="0">
                <a:ea typeface="Times New Roman"/>
                <a:cs typeface="Times New Roman"/>
              </a:rPr>
              <a:t>4)   Section </a:t>
            </a:r>
            <a:r>
              <a:rPr lang="en-US" dirty="0">
                <a:ea typeface="Times New Roman"/>
                <a:cs typeface="Times New Roman"/>
              </a:rPr>
              <a:t>in binder devoted </a:t>
            </a:r>
            <a:r>
              <a:rPr lang="en-US" dirty="0" smtClean="0">
                <a:ea typeface="Times New Roman"/>
                <a:cs typeface="Times New Roman"/>
              </a:rPr>
              <a:t>to Econ/</a:t>
            </a:r>
            <a:r>
              <a:rPr lang="en-US" dirty="0" err="1" smtClean="0">
                <a:ea typeface="Times New Roman"/>
                <a:cs typeface="Times New Roman"/>
              </a:rPr>
              <a:t>Govt</a:t>
            </a:r>
            <a:endParaRPr lang="en-US" dirty="0" smtClean="0">
              <a:ea typeface="Times New Roman"/>
              <a:cs typeface="Times New Roman"/>
            </a:endParaRPr>
          </a:p>
          <a:p>
            <a:pPr marL="457200" lvl="1" indent="0">
              <a:spcBef>
                <a:spcPts val="0"/>
              </a:spcBef>
              <a:spcAft>
                <a:spcPts val="0"/>
              </a:spcAft>
              <a:buFontTx/>
              <a:buNone/>
              <a:tabLst>
                <a:tab pos="914400" algn="l"/>
              </a:tabLst>
              <a:defRPr/>
            </a:pPr>
            <a:r>
              <a:rPr lang="en-US" sz="2000" dirty="0">
                <a:ea typeface="Times New Roman"/>
                <a:cs typeface="Times New Roman"/>
              </a:rPr>
              <a:t>	</a:t>
            </a:r>
            <a:r>
              <a:rPr lang="en-US" sz="2000" dirty="0" smtClean="0">
                <a:ea typeface="Times New Roman"/>
                <a:cs typeface="Times New Roman"/>
              </a:rPr>
              <a:t>    (</a:t>
            </a:r>
            <a:r>
              <a:rPr lang="en-US" sz="2000" dirty="0">
                <a:ea typeface="Times New Roman"/>
                <a:cs typeface="Times New Roman"/>
              </a:rPr>
              <a:t>Binder </a:t>
            </a:r>
            <a:r>
              <a:rPr lang="en-US" sz="2000" b="1" u="sng" dirty="0">
                <a:ea typeface="Times New Roman"/>
                <a:cs typeface="Times New Roman"/>
              </a:rPr>
              <a:t>does not</a:t>
            </a:r>
            <a:r>
              <a:rPr lang="en-US" sz="2000" dirty="0">
                <a:ea typeface="Times New Roman"/>
                <a:cs typeface="Times New Roman"/>
              </a:rPr>
              <a:t> have to be </a:t>
            </a:r>
            <a:r>
              <a:rPr lang="en-US" sz="2000" dirty="0" smtClean="0">
                <a:ea typeface="Times New Roman"/>
                <a:cs typeface="Times New Roman"/>
              </a:rPr>
              <a:t>for Econ/</a:t>
            </a:r>
            <a:r>
              <a:rPr lang="en-US" sz="2000" dirty="0" err="1" smtClean="0">
                <a:ea typeface="Times New Roman"/>
                <a:cs typeface="Times New Roman"/>
              </a:rPr>
              <a:t>Govt</a:t>
            </a:r>
            <a:r>
              <a:rPr lang="en-US" sz="2000" dirty="0" smtClean="0">
                <a:ea typeface="Times New Roman"/>
                <a:cs typeface="Times New Roman"/>
              </a:rPr>
              <a:t> </a:t>
            </a:r>
            <a:r>
              <a:rPr lang="en-US" sz="2000" dirty="0">
                <a:ea typeface="Times New Roman"/>
                <a:cs typeface="Times New Roman"/>
              </a:rPr>
              <a:t>only)</a:t>
            </a:r>
            <a:endParaRPr lang="en-US" sz="3200" dirty="0" smtClean="0">
              <a:latin typeface="Times New Roman"/>
              <a:ea typeface="Times New Roman"/>
            </a:endParaRPr>
          </a:p>
          <a:p>
            <a:pPr indent="0">
              <a:spcBef>
                <a:spcPts val="0"/>
              </a:spcBef>
              <a:spcAft>
                <a:spcPts val="0"/>
              </a:spcAft>
              <a:buNone/>
              <a:defRPr/>
            </a:pPr>
            <a:endParaRPr lang="en-US" sz="2400" dirty="0" smtClean="0">
              <a:latin typeface="Times New Roman"/>
              <a:ea typeface="Times New Roman"/>
            </a:endParaRPr>
          </a:p>
          <a:p>
            <a:pPr marL="1168400" lvl="1" indent="-711200" eaLnBrk="1" hangingPunct="1">
              <a:buFontTx/>
              <a:buAutoNum type="arabicParenR"/>
              <a:defRPr/>
            </a:pPr>
            <a:endParaRPr lang="en-US" dirty="0" smtClean="0"/>
          </a:p>
        </p:txBody>
      </p:sp>
    </p:spTree>
    <p:extLst>
      <p:ext uri="{BB962C8B-B14F-4D97-AF65-F5344CB8AC3E}">
        <p14:creationId xmlns:p14="http://schemas.microsoft.com/office/powerpoint/2010/main" val="800910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04800"/>
            <a:ext cx="9144000" cy="823912"/>
          </a:xfrm>
        </p:spPr>
        <p:txBody>
          <a:bodyPr/>
          <a:lstStyle/>
          <a:p>
            <a:pPr eaLnBrk="1" hangingPunct="1"/>
            <a:r>
              <a:rPr lang="en-US" altLang="en-US" b="1" dirty="0" smtClean="0">
                <a:solidFill>
                  <a:schemeClr val="tx1"/>
                </a:solidFill>
              </a:rPr>
              <a:t>STRUCTURED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1447800"/>
            <a:ext cx="9906000" cy="53340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Tx/>
              <a:buAutoNum type="arabicParenR"/>
            </a:pPr>
            <a:r>
              <a:rPr lang="en-US" altLang="en-US" sz="2200" dirty="0" smtClean="0"/>
              <a:t>Identify one item that each student should have with them on a daily basis in Mr. </a:t>
            </a:r>
            <a:r>
              <a:rPr lang="en-US" altLang="en-US" sz="2200" dirty="0" err="1" smtClean="0"/>
              <a:t>Goblirsch’s</a:t>
            </a:r>
            <a:r>
              <a:rPr lang="en-US" altLang="en-US" sz="2200" dirty="0" smtClean="0"/>
              <a:t> class.                                                 </a:t>
            </a:r>
          </a:p>
          <a:p>
            <a:pPr marL="1524000" lvl="2" indent="-609600" eaLnBrk="1" hangingPunct="1">
              <a:lnSpc>
                <a:spcPct val="90000"/>
              </a:lnSpc>
              <a:buFontTx/>
              <a:buNone/>
            </a:pPr>
            <a:r>
              <a:rPr lang="en-US" altLang="en-US" sz="1800" dirty="0" smtClean="0">
                <a:solidFill>
                  <a:srgbClr val="FF0000"/>
                </a:solidFill>
              </a:rPr>
              <a:t>	I should have _______ with me each day for Mr. </a:t>
            </a:r>
            <a:r>
              <a:rPr lang="en-US" altLang="en-US" sz="1800" dirty="0" err="1" smtClean="0">
                <a:solidFill>
                  <a:srgbClr val="FF0000"/>
                </a:solidFill>
              </a:rPr>
              <a:t>Goblirsch’s</a:t>
            </a:r>
            <a:r>
              <a:rPr lang="en-US" altLang="en-US" sz="1800" dirty="0" smtClean="0">
                <a:solidFill>
                  <a:srgbClr val="FF0000"/>
                </a:solidFill>
              </a:rPr>
              <a:t> class.</a:t>
            </a:r>
            <a:endParaRPr lang="en-US" altLang="en-US" sz="1800" dirty="0" smtClean="0"/>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271606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idx="4294967295"/>
          </p:nvPr>
        </p:nvSpPr>
        <p:spPr>
          <a:xfrm>
            <a:off x="0" y="0"/>
            <a:ext cx="9144000" cy="1295400"/>
          </a:xfrm>
        </p:spPr>
        <p:txBody>
          <a:bodyPr/>
          <a:lstStyle/>
          <a:p>
            <a:pPr eaLnBrk="1" hangingPunct="1"/>
            <a:r>
              <a:rPr lang="en-US" altLang="en-US" sz="4800" b="1" dirty="0" smtClean="0">
                <a:solidFill>
                  <a:schemeClr val="tx1"/>
                </a:solidFill>
              </a:rPr>
              <a:t>IV. Classroom Expectations</a:t>
            </a:r>
          </a:p>
        </p:txBody>
      </p:sp>
      <p:sp>
        <p:nvSpPr>
          <p:cNvPr id="20483" name="Subtitle 2"/>
          <p:cNvSpPr>
            <a:spLocks noGrp="1"/>
          </p:cNvSpPr>
          <p:nvPr>
            <p:ph type="subTitle" idx="4294967295"/>
          </p:nvPr>
        </p:nvSpPr>
        <p:spPr>
          <a:xfrm>
            <a:off x="0" y="990600"/>
            <a:ext cx="9144000" cy="5867400"/>
          </a:xfrm>
        </p:spPr>
        <p:txBody>
          <a:bodyPr>
            <a:normAutofit lnSpcReduction="10000"/>
          </a:bodyPr>
          <a:lstStyle/>
          <a:p>
            <a:pPr marL="1168400" lvl="1" indent="-711200" eaLnBrk="1" hangingPunct="1">
              <a:buFontTx/>
              <a:buNone/>
              <a:defRPr/>
            </a:pPr>
            <a:r>
              <a:rPr lang="en-US" sz="3200" b="1" u="sng" dirty="0" smtClean="0"/>
              <a:t>DO</a:t>
            </a:r>
            <a:r>
              <a:rPr lang="en-US" sz="3200" b="1" dirty="0" smtClean="0"/>
              <a:t>:</a:t>
            </a:r>
            <a:endParaRPr lang="en-US" sz="3200" dirty="0" smtClean="0"/>
          </a:p>
          <a:p>
            <a:pPr marL="1524000" lvl="2" indent="-609600" eaLnBrk="1" hangingPunct="1">
              <a:buFontTx/>
              <a:buNone/>
              <a:defRPr/>
            </a:pPr>
            <a:r>
              <a:rPr lang="en-US" sz="2800" dirty="0" smtClean="0"/>
              <a:t>1) FOLLOW ALL CHS RULES AND POLICIES</a:t>
            </a:r>
          </a:p>
          <a:p>
            <a:pPr marL="1524000" lvl="2" indent="-609600" eaLnBrk="1" hangingPunct="1">
              <a:buFontTx/>
              <a:buNone/>
              <a:defRPr/>
            </a:pPr>
            <a:r>
              <a:rPr lang="en-US" sz="2800" dirty="0" smtClean="0"/>
              <a:t>2) Be respectful of fellow students, staff, and school property</a:t>
            </a:r>
          </a:p>
          <a:p>
            <a:pPr marL="1524000" lvl="2" indent="-609600" eaLnBrk="1" hangingPunct="1">
              <a:buFontTx/>
              <a:buNone/>
              <a:defRPr/>
            </a:pPr>
            <a:r>
              <a:rPr lang="en-US" sz="2800" dirty="0"/>
              <a:t>3</a:t>
            </a:r>
            <a:r>
              <a:rPr lang="en-US" sz="2800" dirty="0" smtClean="0"/>
              <a:t>) Show up to class on time and prepared for the day</a:t>
            </a:r>
          </a:p>
          <a:p>
            <a:pPr marL="1524000" lvl="2" indent="-609600" eaLnBrk="1" hangingPunct="1">
              <a:buFontTx/>
              <a:buNone/>
              <a:defRPr/>
            </a:pPr>
            <a:r>
              <a:rPr lang="en-US" sz="2800" dirty="0"/>
              <a:t>4</a:t>
            </a:r>
            <a:r>
              <a:rPr lang="en-US" sz="2800" dirty="0" smtClean="0"/>
              <a:t>) Follow instructions as they are given the first time</a:t>
            </a:r>
          </a:p>
          <a:p>
            <a:pPr marL="1524000" lvl="2" indent="-609600" eaLnBrk="1" hangingPunct="1">
              <a:buFontTx/>
              <a:buNone/>
              <a:defRPr/>
            </a:pPr>
            <a:r>
              <a:rPr lang="en-US" sz="2800" dirty="0"/>
              <a:t>5</a:t>
            </a:r>
            <a:r>
              <a:rPr lang="en-US" sz="2800" dirty="0" smtClean="0"/>
              <a:t>) Participate in class on a daily basis</a:t>
            </a:r>
          </a:p>
          <a:p>
            <a:pPr marL="1524000" lvl="2" indent="-609600" eaLnBrk="1" hangingPunct="1">
              <a:buFontTx/>
              <a:buNone/>
              <a:defRPr/>
            </a:pPr>
            <a:r>
              <a:rPr lang="en-US" sz="2800" dirty="0"/>
              <a:t>6</a:t>
            </a:r>
            <a:r>
              <a:rPr lang="en-US" sz="2800" dirty="0" smtClean="0"/>
              <a:t>) Raise your hand in order to participate in class discussion</a:t>
            </a:r>
          </a:p>
          <a:p>
            <a:pPr marL="1524000" lvl="2" indent="-609600" eaLnBrk="1" hangingPunct="1">
              <a:buFontTx/>
              <a:buNone/>
              <a:defRPr/>
            </a:pPr>
            <a:r>
              <a:rPr lang="en-US" sz="2800" dirty="0"/>
              <a:t>7</a:t>
            </a:r>
            <a:r>
              <a:rPr lang="en-US" sz="2800" dirty="0" smtClean="0"/>
              <a:t>) Stay in your assigned seat at all times during the class period</a:t>
            </a:r>
          </a:p>
        </p:txBody>
      </p:sp>
    </p:spTree>
    <p:extLst>
      <p:ext uri="{BB962C8B-B14F-4D97-AF65-F5344CB8AC3E}">
        <p14:creationId xmlns:p14="http://schemas.microsoft.com/office/powerpoint/2010/main" val="759362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idx="4294967295"/>
          </p:nvPr>
        </p:nvSpPr>
        <p:spPr>
          <a:xfrm>
            <a:off x="0" y="26988"/>
            <a:ext cx="9144000" cy="1295400"/>
          </a:xfrm>
        </p:spPr>
        <p:txBody>
          <a:bodyPr/>
          <a:lstStyle/>
          <a:p>
            <a:pPr eaLnBrk="1" hangingPunct="1"/>
            <a:r>
              <a:rPr lang="en-US" altLang="en-US" sz="4800" b="1" dirty="0" smtClean="0">
                <a:solidFill>
                  <a:schemeClr val="tx1"/>
                </a:solidFill>
              </a:rPr>
              <a:t>IV. Classroom Expectations cont’d</a:t>
            </a:r>
          </a:p>
        </p:txBody>
      </p:sp>
      <p:sp>
        <p:nvSpPr>
          <p:cNvPr id="24579" name="Subtitle 2"/>
          <p:cNvSpPr>
            <a:spLocks noGrp="1"/>
          </p:cNvSpPr>
          <p:nvPr>
            <p:ph type="subTitle" idx="4294967295"/>
          </p:nvPr>
        </p:nvSpPr>
        <p:spPr>
          <a:xfrm>
            <a:off x="-34925" y="976313"/>
            <a:ext cx="9144000" cy="5867400"/>
          </a:xfrm>
        </p:spPr>
        <p:txBody>
          <a:bodyPr/>
          <a:lstStyle/>
          <a:p>
            <a:pPr marL="1168400" lvl="1" indent="-711200" eaLnBrk="1" hangingPunct="1">
              <a:buFontTx/>
              <a:buNone/>
            </a:pPr>
            <a:r>
              <a:rPr lang="en-US" altLang="en-US" sz="3200" b="1" u="sng" smtClean="0"/>
              <a:t>DO NOT</a:t>
            </a:r>
            <a:r>
              <a:rPr lang="en-US" altLang="en-US" sz="3200" b="1" smtClean="0"/>
              <a:t>:</a:t>
            </a:r>
            <a:endParaRPr lang="en-US" altLang="en-US" sz="3200" smtClean="0"/>
          </a:p>
          <a:p>
            <a:pPr marL="1524000" lvl="2" indent="-609600" eaLnBrk="1" hangingPunct="1">
              <a:buFontTx/>
              <a:buNone/>
            </a:pPr>
            <a:r>
              <a:rPr lang="en-US" altLang="en-US" smtClean="0"/>
              <a:t>1) Be disruptive of class by talking or disturbing fellow students</a:t>
            </a:r>
          </a:p>
          <a:p>
            <a:pPr marL="1524000" lvl="2" indent="-609600" eaLnBrk="1" hangingPunct="1">
              <a:buFontTx/>
              <a:buNone/>
            </a:pPr>
            <a:r>
              <a:rPr lang="en-US" altLang="en-US" smtClean="0"/>
              <a:t>2) Talk while the teacher is directing class, while a fellow student is speaking, or while you are supposed to be working</a:t>
            </a:r>
          </a:p>
          <a:p>
            <a:pPr marL="1524000" lvl="2" indent="-609600" eaLnBrk="1" hangingPunct="1">
              <a:buFontTx/>
              <a:buNone/>
            </a:pPr>
            <a:r>
              <a:rPr lang="en-US" altLang="en-US" smtClean="0"/>
              <a:t>3) Use any electronic devices, including cell phones, iPods, etc. (any electronic devices used during class will be confiscated immediately)</a:t>
            </a:r>
          </a:p>
          <a:p>
            <a:pPr marL="1524000" lvl="2" indent="-609600" eaLnBrk="1" hangingPunct="1">
              <a:buFontTx/>
              <a:buNone/>
            </a:pPr>
            <a:r>
              <a:rPr lang="en-US" altLang="en-US" smtClean="0"/>
              <a:t>	***Refusal to hand over a device upon request will result in a class suspension for defiance</a:t>
            </a:r>
          </a:p>
          <a:p>
            <a:pPr marL="1524000" lvl="2" indent="-609600" eaLnBrk="1" hangingPunct="1">
              <a:buFontTx/>
              <a:buNone/>
            </a:pPr>
            <a:r>
              <a:rPr lang="en-US" altLang="en-US" smtClean="0"/>
              <a:t>4) Eat or drink anything while in the classroom (Bottled water is allowed)</a:t>
            </a:r>
          </a:p>
          <a:p>
            <a:pPr marL="1524000" lvl="2" indent="-609600" eaLnBrk="1" hangingPunct="1">
              <a:buFontTx/>
              <a:buNone/>
            </a:pPr>
            <a:r>
              <a:rPr lang="en-US" altLang="en-US" smtClean="0"/>
              <a:t>5) Wear hats, hoods, or sunglasses while in the classroom</a:t>
            </a:r>
          </a:p>
        </p:txBody>
      </p:sp>
    </p:spTree>
    <p:extLst>
      <p:ext uri="{BB962C8B-B14F-4D97-AF65-F5344CB8AC3E}">
        <p14:creationId xmlns:p14="http://schemas.microsoft.com/office/powerpoint/2010/main" val="3924401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81000"/>
            <a:ext cx="9144000" cy="823912"/>
          </a:xfrm>
        </p:spPr>
        <p:txBody>
          <a:bodyPr/>
          <a:lstStyle/>
          <a:p>
            <a:pPr eaLnBrk="1" hangingPunct="1"/>
            <a:r>
              <a:rPr lang="en-US" altLang="en-US" b="1" dirty="0" smtClean="0">
                <a:solidFill>
                  <a:schemeClr val="tx1"/>
                </a:solidFill>
              </a:rPr>
              <a:t>STURCTURED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2057400"/>
            <a:ext cx="9906000" cy="47244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 typeface="+mj-lt"/>
              <a:buAutoNum type="arabicParenR"/>
            </a:pPr>
            <a:r>
              <a:rPr lang="en-US" altLang="en-US" sz="2200" dirty="0" smtClean="0"/>
              <a:t>Describe what will happen if a student uses an electronic device in class.                                                                                           </a:t>
            </a:r>
          </a:p>
          <a:p>
            <a:pPr marL="1524000" lvl="2" indent="-609600" eaLnBrk="1" hangingPunct="1">
              <a:lnSpc>
                <a:spcPct val="90000"/>
              </a:lnSpc>
              <a:buFontTx/>
              <a:buNone/>
            </a:pPr>
            <a:r>
              <a:rPr lang="en-US" altLang="en-US" sz="1800" dirty="0" smtClean="0">
                <a:solidFill>
                  <a:srgbClr val="FF0000"/>
                </a:solidFill>
              </a:rPr>
              <a:t>	If </a:t>
            </a:r>
            <a:r>
              <a:rPr lang="en-US" altLang="en-US" sz="1800" dirty="0">
                <a:solidFill>
                  <a:srgbClr val="FF0000"/>
                </a:solidFill>
              </a:rPr>
              <a:t>I</a:t>
            </a:r>
            <a:r>
              <a:rPr lang="en-US" altLang="en-US" sz="1800" dirty="0" smtClean="0">
                <a:solidFill>
                  <a:srgbClr val="FF0000"/>
                </a:solidFill>
              </a:rPr>
              <a:t> use an electronic device, without permission, ______.</a:t>
            </a:r>
            <a:endParaRPr lang="en-US" altLang="en-US" sz="1800" dirty="0" smtClean="0"/>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2864997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1604</Words>
  <Application>Microsoft Office PowerPoint</Application>
  <PresentationFormat>On-screen Show (4:3)</PresentationFormat>
  <Paragraphs>201</Paragraphs>
  <Slides>21</Slides>
  <Notes>0</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Default Design</vt:lpstr>
      <vt:lpstr>1_Default Design</vt:lpstr>
      <vt:lpstr>2_Default Design</vt:lpstr>
      <vt:lpstr>12_TP030004031</vt:lpstr>
      <vt:lpstr>Office Theme</vt:lpstr>
      <vt:lpstr>Friday August 15, 2014 Mr. Goblirsch – Economics</vt:lpstr>
      <vt:lpstr>Econ Class Jobs</vt:lpstr>
      <vt:lpstr>I. Econ. Intro</vt:lpstr>
      <vt:lpstr>II. Gov’t. Intro</vt:lpstr>
      <vt:lpstr>III. Daily Materials</vt:lpstr>
      <vt:lpstr>STRUCTURED ACADEMIC DISCUSSION</vt:lpstr>
      <vt:lpstr>IV. Classroom Expectations</vt:lpstr>
      <vt:lpstr>IV. Classroom Expectations cont’d</vt:lpstr>
      <vt:lpstr>STURCTURED ACADEMIC DISCUSSION</vt:lpstr>
      <vt:lpstr>V. Attendance</vt:lpstr>
      <vt:lpstr>PowerPoint Presentation</vt:lpstr>
      <vt:lpstr>WEBSITE</vt:lpstr>
      <vt:lpstr>STRUCTURED ACADEMIC DISCUSSION</vt:lpstr>
      <vt:lpstr>VI. Behavior Consequences</vt:lpstr>
      <vt:lpstr>VII. Grading</vt:lpstr>
      <vt:lpstr>IX. Daily Procedures</vt:lpstr>
      <vt:lpstr>X. Late Work</vt:lpstr>
      <vt:lpstr>STRUCTURED ACADEMIC DISCUSSION</vt:lpstr>
      <vt:lpstr>XI. Cheating/Plagiarism</vt:lpstr>
      <vt:lpstr>CONTACT INFO</vt:lpstr>
      <vt:lpstr>HW Assignment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cgoblirsch</dc:creator>
  <cp:lastModifiedBy>cgoblirsch</cp:lastModifiedBy>
  <cp:revision>23</cp:revision>
  <dcterms:created xsi:type="dcterms:W3CDTF">2014-08-12T15:30:37Z</dcterms:created>
  <dcterms:modified xsi:type="dcterms:W3CDTF">2014-08-15T19:17:44Z</dcterms:modified>
</cp:coreProperties>
</file>