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07" r:id="rId2"/>
    <p:sldMasterId id="2147483822" r:id="rId3"/>
  </p:sldMasterIdLst>
  <p:notesMasterIdLst>
    <p:notesMasterId r:id="rId18"/>
  </p:notesMasterIdLst>
  <p:handoutMasterIdLst>
    <p:handoutMasterId r:id="rId19"/>
  </p:handoutMasterIdLst>
  <p:sldIdLst>
    <p:sldId id="275" r:id="rId4"/>
    <p:sldId id="346" r:id="rId5"/>
    <p:sldId id="357" r:id="rId6"/>
    <p:sldId id="353" r:id="rId7"/>
    <p:sldId id="354" r:id="rId8"/>
    <p:sldId id="356" r:id="rId9"/>
    <p:sldId id="355" r:id="rId10"/>
    <p:sldId id="348" r:id="rId11"/>
    <p:sldId id="363" r:id="rId12"/>
    <p:sldId id="365" r:id="rId13"/>
    <p:sldId id="358" r:id="rId14"/>
    <p:sldId id="367" r:id="rId15"/>
    <p:sldId id="368" r:id="rId16"/>
    <p:sldId id="371" r:id="rId1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9B4D5-60CD-4750-9977-5F9718456E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B3087-2F97-4050-8B32-B4B7A88E4D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C61D-0680-4D05-B637-59E15AD457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5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6B98-F3F8-4236-8071-259960BE12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2100-5E9B-46BF-A94F-DD6328861A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6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7AD15-D8D3-4118-93B9-CA0909B80C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8E1C-D03E-40F5-A6D0-63EF8429B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B3F1-6A86-4525-B9B3-FB6E564A59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B67E-E6AF-4AD9-8D8E-23B79CB2FA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8F99-DF66-4C8C-9129-AA37CAB6AE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8E5A0-7064-4D17-90B4-461E3253B8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77524A-9122-4848-8E9C-E8410A096C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1BCFE9-07E0-4B0E-863C-0BC3575874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58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0AAE5C-6645-4274-818E-C4588B205D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3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E964B-33D6-4AE4-A84A-6B0184F08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4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419B-0B02-4FF9-8734-B178F0828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1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C36D-9F46-47C1-BFE1-705B0990BA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7417B-3D82-4660-BF1A-9CD0F5C25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2D30-EF60-4B58-80A0-E4A1CFF496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1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A6008-4FFB-4529-980D-4A0C910E94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79BE-5F71-4B1F-99CE-3270EB469D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31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2543D-7E41-4EAA-9B65-8F101F6AD2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3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7BCE-2C91-41FA-A9D8-6D6FC31DB7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2253-BE1F-4923-B36D-F77F71D1CB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52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EDFD9-8560-46DE-868D-C7F5B44E1D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13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ECB476-7D76-4C11-AF5B-0C81B7DE7A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D88DA0-055E-4D7B-BF19-4CD5B622D7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8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57A74F-ED17-40A6-BF64-92AC316441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EE0982E7-DA2D-40CA-B817-19B310B3484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45BC7212-3809-4DA0-9709-D8E9544E5B4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Tuesday October 28,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</a:t>
            </a:r>
            <a:r>
              <a:rPr lang="en-US" sz="2000" dirty="0"/>
              <a:t>I</a:t>
            </a:r>
            <a:r>
              <a:rPr lang="en-US" sz="2000" dirty="0" smtClean="0"/>
              <a:t>dentify the different forms of monopolies and 2 market structures: monopolistic competition and oligopoly.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</a:t>
            </a:r>
            <a:r>
              <a:rPr lang="en-US" sz="2200" dirty="0" smtClean="0"/>
              <a:t>Perfect Competition vs. Monopoly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CHART: Types of Monopolies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>
                <a:solidFill>
                  <a:prstClr val="black"/>
                </a:solidFill>
              </a:rPr>
              <a:t>VIDEO CLIP: Khan Academy: Monopolistic &amp; Oligopoly (9 min)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</a:t>
            </a:r>
            <a:r>
              <a:rPr lang="en-US" sz="2200" dirty="0" smtClean="0">
                <a:solidFill>
                  <a:prstClr val="black"/>
                </a:solidFill>
              </a:rPr>
              <a:t>: Market Structures</a:t>
            </a:r>
            <a:endParaRPr lang="en-US" sz="22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INDEPENDENT </a:t>
            </a:r>
            <a:r>
              <a:rPr lang="en-US" sz="2200" dirty="0" smtClean="0">
                <a:solidFill>
                  <a:prstClr val="black"/>
                </a:solidFill>
              </a:rPr>
              <a:t>PRACTICE: </a:t>
            </a:r>
            <a:r>
              <a:rPr lang="en-US" sz="2200" dirty="0" smtClean="0">
                <a:solidFill>
                  <a:prstClr val="black"/>
                </a:solidFill>
              </a:rPr>
              <a:t>Workbook P. 39 – DUE THURSDAY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*****Unit 2 (Chapters 4 – 7) Test THURSDAY*****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Perfect Competition vs. Monopoly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answering the question below.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How is a market with Perfect Competition different from a market with a Monopoly?  Use the handout to support your answer.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173"/>
            <a:ext cx="7400041" cy="990600"/>
          </a:xfrm>
        </p:spPr>
        <p:txBody>
          <a:bodyPr/>
          <a:lstStyle/>
          <a:p>
            <a:r>
              <a:rPr lang="en-US" altLang="en-US" sz="5400"/>
              <a:t>Non-Price Competition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0436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4800" dirty="0"/>
              <a:t>Physical characteristics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4800" dirty="0"/>
              <a:t>Location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4800" dirty="0"/>
              <a:t>Service level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4800" dirty="0"/>
              <a:t>Advertising, image, or status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1" y="5333715"/>
            <a:ext cx="2171012" cy="14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22" y="2383657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" y="5330515"/>
            <a:ext cx="2857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72" y="15750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4944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en-US" sz="5400" b="1"/>
              <a:t>Oligopoly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3346"/>
            <a:ext cx="6400800" cy="4648200"/>
          </a:xfrm>
        </p:spPr>
        <p:txBody>
          <a:bodyPr/>
          <a:lstStyle/>
          <a:p>
            <a:r>
              <a:rPr lang="en-US" altLang="en-US" sz="2800" dirty="0"/>
              <a:t>A few large firms dominate the market </a:t>
            </a:r>
          </a:p>
          <a:p>
            <a:r>
              <a:rPr lang="en-US" altLang="en-US" sz="2800" dirty="0"/>
              <a:t>High barriers to entry</a:t>
            </a:r>
          </a:p>
          <a:p>
            <a:r>
              <a:rPr lang="en-US" altLang="en-US" sz="2800" dirty="0"/>
              <a:t>Cooperation and collusion</a:t>
            </a:r>
          </a:p>
          <a:p>
            <a:pPr lvl="1"/>
            <a:r>
              <a:rPr lang="en-US" altLang="en-US" sz="2400" dirty="0"/>
              <a:t>avoid price competition—if one firm lowers prices, others tend to follow</a:t>
            </a:r>
          </a:p>
          <a:p>
            <a:pPr lvl="1"/>
            <a:r>
              <a:rPr lang="en-US" altLang="en-US" sz="2400" dirty="0"/>
              <a:t>price fixing</a:t>
            </a:r>
          </a:p>
          <a:p>
            <a:r>
              <a:rPr lang="en-US" altLang="en-US" sz="2800" dirty="0"/>
              <a:t>Cartels</a:t>
            </a:r>
          </a:p>
          <a:p>
            <a:pPr lvl="1"/>
            <a:r>
              <a:rPr lang="en-US" altLang="en-US" sz="2400" dirty="0"/>
              <a:t>a formal organization that agrees to coordinate prices and production</a:t>
            </a:r>
          </a:p>
          <a:p>
            <a:pPr lvl="1"/>
            <a:r>
              <a:rPr lang="en-US" altLang="en-US" sz="2400" dirty="0"/>
              <a:t>example—OPEC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7"/>
            <a:ext cx="2322182" cy="17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082"/>
            <a:ext cx="2162174" cy="16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19307"/>
            <a:ext cx="2162175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3349047"/>
            <a:ext cx="2162175" cy="18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236369"/>
            <a:ext cx="2162175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36683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8909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II STUDY GUIDE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79055"/>
            <a:ext cx="4572000" cy="58789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MULTIPLE CHOICE</a:t>
            </a:r>
          </a:p>
          <a:p>
            <a:r>
              <a:rPr lang="en-US" sz="2400" dirty="0" smtClean="0"/>
              <a:t>3 stages of production</a:t>
            </a:r>
          </a:p>
          <a:p>
            <a:r>
              <a:rPr lang="en-US" sz="2400" dirty="0" smtClean="0"/>
              <a:t>Demand &amp; Supply</a:t>
            </a:r>
          </a:p>
          <a:p>
            <a:r>
              <a:rPr lang="en-US" sz="2400" dirty="0" smtClean="0"/>
              <a:t>Law of Demand &amp; Supply</a:t>
            </a:r>
          </a:p>
          <a:p>
            <a:r>
              <a:rPr lang="en-US" sz="2400" dirty="0" smtClean="0"/>
              <a:t>Market Structures:</a:t>
            </a:r>
          </a:p>
          <a:p>
            <a:pPr lvl="1"/>
            <a:r>
              <a:rPr lang="en-US" sz="2000" dirty="0" smtClean="0"/>
              <a:t>Perfect competition</a:t>
            </a:r>
          </a:p>
          <a:p>
            <a:pPr lvl="1"/>
            <a:r>
              <a:rPr lang="en-US" sz="2000" dirty="0" smtClean="0"/>
              <a:t>Monopolistic competition</a:t>
            </a:r>
          </a:p>
          <a:p>
            <a:pPr lvl="1"/>
            <a:r>
              <a:rPr lang="en-US" sz="2000" dirty="0" smtClean="0"/>
              <a:t>Oligopoly</a:t>
            </a:r>
          </a:p>
          <a:p>
            <a:pPr lvl="1"/>
            <a:r>
              <a:rPr lang="en-US" sz="2000" dirty="0" smtClean="0"/>
              <a:t>Monopoly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572000" y="969818"/>
            <a:ext cx="4572000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2400" kern="0" dirty="0">
                <a:solidFill>
                  <a:srgbClr val="000000"/>
                </a:solidFill>
              </a:rPr>
              <a:t>ANALYZING GRAPHS</a:t>
            </a:r>
          </a:p>
          <a:p>
            <a:pPr lvl="0"/>
            <a:r>
              <a:rPr lang="en-US" sz="2400" kern="0" dirty="0">
                <a:solidFill>
                  <a:srgbClr val="000000"/>
                </a:solidFill>
              </a:rPr>
              <a:t>Demand &amp; Supply</a:t>
            </a:r>
          </a:p>
          <a:p>
            <a:pPr lvl="0"/>
            <a:r>
              <a:rPr lang="en-US" sz="2400" kern="0" dirty="0">
                <a:solidFill>
                  <a:srgbClr val="000000"/>
                </a:solidFill>
              </a:rPr>
              <a:t>Changes in Demand &amp; Supply</a:t>
            </a:r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r>
              <a:rPr lang="en-US" sz="2400" kern="0" dirty="0" smtClean="0"/>
              <a:t>ANALYZING EQUILIBRIUM</a:t>
            </a:r>
          </a:p>
          <a:p>
            <a:r>
              <a:rPr lang="en-US" sz="2400" kern="0" dirty="0" smtClean="0"/>
              <a:t>Price &amp; Quantity</a:t>
            </a:r>
          </a:p>
          <a:p>
            <a:r>
              <a:rPr lang="en-US" sz="2400" kern="0" dirty="0" smtClean="0"/>
              <a:t>Result of a price ceiling</a:t>
            </a:r>
          </a:p>
          <a:p>
            <a:r>
              <a:rPr lang="en-US" sz="2400" kern="0" dirty="0" smtClean="0"/>
              <a:t>Changes in Eq. price &amp; Eq. quantity when supply &amp; demand shift</a:t>
            </a:r>
          </a:p>
        </p:txBody>
      </p:sp>
    </p:spTree>
    <p:extLst>
      <p:ext uri="{BB962C8B-B14F-4D97-AF65-F5344CB8AC3E}">
        <p14:creationId xmlns:p14="http://schemas.microsoft.com/office/powerpoint/2010/main" val="1588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0" y="609600"/>
          <a:ext cx="914400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lip" r:id="rId3" imgW="1775520" imgH="1163880" progId="MS_ClipArt_Gallery.5">
                  <p:embed/>
                </p:oleObj>
              </mc:Choice>
              <mc:Fallback>
                <p:oleObj name="Clip" r:id="rId3" imgW="1775520" imgH="1163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599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en-US"/>
              <a:t>CH. 7 Market Structures</a:t>
            </a:r>
          </a:p>
        </p:txBody>
      </p:sp>
    </p:spTree>
    <p:extLst>
      <p:ext uri="{BB962C8B-B14F-4D97-AF65-F5344CB8AC3E}">
        <p14:creationId xmlns:p14="http://schemas.microsoft.com/office/powerpoint/2010/main" val="657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914400"/>
          </a:xfrm>
        </p:spPr>
        <p:txBody>
          <a:bodyPr/>
          <a:lstStyle/>
          <a:p>
            <a:r>
              <a:rPr lang="en-US" altLang="en-US" sz="5400" dirty="0"/>
              <a:t>Types of Monopolies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9144000" cy="53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 smtClean="0"/>
              <a:t>DIRECTIONS</a:t>
            </a:r>
            <a:r>
              <a:rPr lang="en-US" altLang="en-US" sz="2800" dirty="0" smtClean="0"/>
              <a:t>: Read P. 158-160. Complete the Chart below.</a:t>
            </a:r>
            <a:endParaRPr lang="en-US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64760"/>
              </p:ext>
            </p:extLst>
          </p:nvPr>
        </p:nvGraphicFramePr>
        <p:xfrm>
          <a:off x="177800" y="1574799"/>
          <a:ext cx="8750300" cy="496207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92400"/>
                <a:gridCol w="6057900"/>
              </a:tblGrid>
              <a:tr h="4445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TYPE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DESCRIPTION</a:t>
                      </a:r>
                      <a:endParaRPr lang="en-US" sz="2000" b="1" dirty="0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Natural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Government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Technological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Franchises</a:t>
                      </a:r>
                      <a:r>
                        <a:rPr lang="en-US" sz="2000" b="1" baseline="0" dirty="0" smtClean="0"/>
                        <a:t> &amp;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Licenses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Industrial</a:t>
                      </a:r>
                    </a:p>
                    <a:p>
                      <a:pPr algn="ctr"/>
                      <a:r>
                        <a:rPr lang="en-US" sz="2000" b="1" dirty="0" smtClean="0"/>
                        <a:t>Organizations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752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Geographical</a:t>
                      </a:r>
                    </a:p>
                    <a:p>
                      <a:pPr algn="ctr"/>
                      <a:r>
                        <a:rPr lang="en-US" sz="2000" b="1" dirty="0" smtClean="0"/>
                        <a:t>Monopoly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66FF33"/>
          </a:fgClr>
          <a:bgClr>
            <a:srgbClr val="00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altLang="en-US" sz="5400"/>
              <a:t>Natural Monopolies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7091" y="1676400"/>
            <a:ext cx="4752109" cy="4419600"/>
          </a:xfrm>
        </p:spPr>
        <p:txBody>
          <a:bodyPr/>
          <a:lstStyle/>
          <a:p>
            <a:pPr marL="533400" indent="-533400"/>
            <a:r>
              <a:rPr lang="en-US" altLang="en-US" sz="3600" dirty="0"/>
              <a:t>high fixed costs</a:t>
            </a:r>
          </a:p>
          <a:p>
            <a:pPr marL="533400" indent="-533400"/>
            <a:r>
              <a:rPr lang="en-US" altLang="en-US" sz="3600" dirty="0"/>
              <a:t>permits to operate are granted</a:t>
            </a:r>
          </a:p>
          <a:p>
            <a:pPr marL="533400" indent="-533400"/>
            <a:r>
              <a:rPr lang="en-US" altLang="en-US" sz="3600" dirty="0"/>
              <a:t>price is regulated</a:t>
            </a:r>
          </a:p>
          <a:p>
            <a:pPr marL="533400" indent="-533400"/>
            <a:r>
              <a:rPr lang="en-US" altLang="en-US" sz="3600" dirty="0"/>
              <a:t>example—utilities </a:t>
            </a:r>
            <a:r>
              <a:rPr lang="en-US" altLang="en-US" sz="3600" dirty="0" smtClean="0"/>
              <a:t>TID, MID</a:t>
            </a:r>
            <a:r>
              <a:rPr lang="en-US" altLang="en-US" sz="3600" dirty="0"/>
              <a:t>, </a:t>
            </a:r>
            <a:r>
              <a:rPr lang="en-US" altLang="en-US" sz="3600" dirty="0" smtClean="0"/>
              <a:t>PG&amp;E</a:t>
            </a:r>
            <a:endParaRPr lang="en-US" alt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82" y="1370445"/>
            <a:ext cx="3435927" cy="225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90" y="4189703"/>
            <a:ext cx="1696171" cy="16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4455769862_a6cc35d2d9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65" y="4243706"/>
            <a:ext cx="2470150" cy="16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Governmental Monopolies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/>
              <a:t>a monopoly the government owns and operates</a:t>
            </a:r>
          </a:p>
          <a:p>
            <a:pPr marL="609600" indent="-609600"/>
            <a:r>
              <a:rPr lang="en-US" altLang="en-US" dirty="0" smtClean="0"/>
              <a:t>examples—USPS </a:t>
            </a:r>
            <a:r>
              <a:rPr lang="en-US" altLang="en-US" dirty="0"/>
              <a:t>and lotteries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92" y="4228103"/>
            <a:ext cx="2045854" cy="253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3" y="4682574"/>
            <a:ext cx="3294784" cy="172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4491195"/>
            <a:ext cx="2641600" cy="21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marL="838200" indent="-838200"/>
            <a:r>
              <a:rPr lang="en-US" altLang="en-US" sz="5400"/>
              <a:t>Technological monopolies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/>
            <a:r>
              <a:rPr lang="en-US" altLang="en-US" sz="4000"/>
              <a:t>patents, copyrights, franchises, and licenses</a:t>
            </a:r>
          </a:p>
          <a:p>
            <a:pPr marL="990600" lvl="1" indent="-533400"/>
            <a:r>
              <a:rPr lang="en-US" altLang="en-US" sz="4000"/>
              <a:t>gives an advantage to those who posses them</a:t>
            </a:r>
          </a:p>
        </p:txBody>
      </p:sp>
    </p:spTree>
    <p:extLst>
      <p:ext uri="{BB962C8B-B14F-4D97-AF65-F5344CB8AC3E}">
        <p14:creationId xmlns:p14="http://schemas.microsoft.com/office/powerpoint/2010/main" val="36327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Geographical Monopoly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1981200" cy="4114800"/>
          </a:xfrm>
        </p:spPr>
        <p:txBody>
          <a:bodyPr/>
          <a:lstStyle/>
          <a:p>
            <a:r>
              <a:rPr lang="en-US" altLang="en-US" sz="4400"/>
              <a:t>No other sellers in the area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93" y="4193308"/>
            <a:ext cx="328977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93" y="1827501"/>
            <a:ext cx="3289773" cy="22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9" y="2835563"/>
            <a:ext cx="293524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6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40971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Monopolistic Competition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87337" y="1616365"/>
            <a:ext cx="3810000" cy="4343400"/>
          </a:xfrm>
        </p:spPr>
        <p:txBody>
          <a:bodyPr/>
          <a:lstStyle/>
          <a:p>
            <a:r>
              <a:rPr lang="en-US" altLang="en-US" sz="4000" dirty="0"/>
              <a:t>Many companies compete in an open market to sell similar products 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9" y="1348510"/>
            <a:ext cx="28575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9" y="3278910"/>
            <a:ext cx="2857500" cy="22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8" y="5486400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3988379"/>
            <a:ext cx="2857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360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12_TP030004031</vt:lpstr>
      <vt:lpstr>Default Design</vt:lpstr>
      <vt:lpstr>1_Default Design</vt:lpstr>
      <vt:lpstr>Clip</vt:lpstr>
      <vt:lpstr>Tuesday October 28, 2014 Mr. Goblirsch – Economics</vt:lpstr>
      <vt:lpstr>CH. 7 Market Structures</vt:lpstr>
      <vt:lpstr>Types of Monopolies</vt:lpstr>
      <vt:lpstr>Natural Monopolies</vt:lpstr>
      <vt:lpstr>Governmental Monopolies</vt:lpstr>
      <vt:lpstr>Technological monopolies</vt:lpstr>
      <vt:lpstr>Geographical Monopoly</vt:lpstr>
      <vt:lpstr>Market Structures</vt:lpstr>
      <vt:lpstr>Monopolistic Competition</vt:lpstr>
      <vt:lpstr>Non-Price Competition</vt:lpstr>
      <vt:lpstr>Market Structures</vt:lpstr>
      <vt:lpstr>Oligopoly</vt:lpstr>
      <vt:lpstr>Market Structures</vt:lpstr>
      <vt:lpstr>UNIT II STUDY GUIDE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135</cp:revision>
  <cp:lastPrinted>2014-10-21T15:55:12Z</cp:lastPrinted>
  <dcterms:created xsi:type="dcterms:W3CDTF">2007-02-19T20:43:44Z</dcterms:created>
  <dcterms:modified xsi:type="dcterms:W3CDTF">2014-10-28T21:40:12Z</dcterms:modified>
</cp:coreProperties>
</file>