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806" r:id="rId3"/>
    <p:sldMasterId id="2147483906" r:id="rId4"/>
    <p:sldMasterId id="2147483918" r:id="rId5"/>
  </p:sldMasterIdLst>
  <p:notesMasterIdLst>
    <p:notesMasterId r:id="rId18"/>
  </p:notesMasterIdLst>
  <p:handoutMasterIdLst>
    <p:handoutMasterId r:id="rId19"/>
  </p:handoutMasterIdLst>
  <p:sldIdLst>
    <p:sldId id="283" r:id="rId6"/>
    <p:sldId id="297" r:id="rId7"/>
    <p:sldId id="296" r:id="rId8"/>
    <p:sldId id="292" r:id="rId9"/>
    <p:sldId id="291" r:id="rId10"/>
    <p:sldId id="301" r:id="rId11"/>
    <p:sldId id="293" r:id="rId12"/>
    <p:sldId id="299" r:id="rId13"/>
    <p:sldId id="300" r:id="rId14"/>
    <p:sldId id="294" r:id="rId15"/>
    <p:sldId id="289" r:id="rId16"/>
    <p:sldId id="285" r:id="rId1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411D1AD0-7A22-4E15-8DFF-71C29FEE0273}" type="datetimeFigureOut">
              <a:rPr lang="en-US" smtClean="0"/>
              <a:t>1/15/2015</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2AE8FB6C-A12C-46A5-8400-96C8760E3CDA}" type="slidenum">
              <a:rPr lang="en-US" smtClean="0"/>
              <a:t>‹#›</a:t>
            </a:fld>
            <a:endParaRPr lang="en-US"/>
          </a:p>
        </p:txBody>
      </p:sp>
    </p:spTree>
    <p:extLst>
      <p:ext uri="{BB962C8B-B14F-4D97-AF65-F5344CB8AC3E}">
        <p14:creationId xmlns:p14="http://schemas.microsoft.com/office/powerpoint/2010/main" val="313162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B54FCB49-41A7-466D-BDF7-14202483BD2A}" type="datetimeFigureOut">
              <a:rPr lang="en-US" smtClean="0"/>
              <a:t>1/15/2015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30421"/>
            <a:ext cx="7435436" cy="31544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615C71F8-1A24-4991-8A5B-5CBE9BD546F7}" type="slidenum">
              <a:rPr lang="en-US" smtClean="0"/>
              <a:t>‹#›</a:t>
            </a:fld>
            <a:endParaRPr lang="en-US"/>
          </a:p>
        </p:txBody>
      </p:sp>
    </p:spTree>
    <p:extLst>
      <p:ext uri="{BB962C8B-B14F-4D97-AF65-F5344CB8AC3E}">
        <p14:creationId xmlns:p14="http://schemas.microsoft.com/office/powerpoint/2010/main" val="181850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79FEEC-EBE8-4C1D-8ADA-7F80D254080F}"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4EE427C-30FB-44F9-AD3A-F14D4CDD10FA}" type="slidenum">
              <a:rPr lang="en-US"/>
              <a:pPr>
                <a:defRPr/>
              </a:pPr>
              <a:t>‹#›</a:t>
            </a:fld>
            <a:endParaRPr lang="en-US" dirty="0"/>
          </a:p>
        </p:txBody>
      </p:sp>
    </p:spTree>
    <p:extLst>
      <p:ext uri="{BB962C8B-B14F-4D97-AF65-F5344CB8AC3E}">
        <p14:creationId xmlns:p14="http://schemas.microsoft.com/office/powerpoint/2010/main" val="209180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1081590-C4C6-4208-BED8-B11ED400BEAA}"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93447A0-1CB9-4B23-8985-738C9E431A35}" type="slidenum">
              <a:rPr lang="en-US"/>
              <a:pPr>
                <a:defRPr/>
              </a:pPr>
              <a:t>‹#›</a:t>
            </a:fld>
            <a:endParaRPr lang="en-US" dirty="0"/>
          </a:p>
        </p:txBody>
      </p:sp>
    </p:spTree>
    <p:extLst>
      <p:ext uri="{BB962C8B-B14F-4D97-AF65-F5344CB8AC3E}">
        <p14:creationId xmlns:p14="http://schemas.microsoft.com/office/powerpoint/2010/main" val="32067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E071DC-12AF-45A7-B956-D141348A62F9}"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A6EE726-22AD-42FC-8B76-D8BF319EEA26}" type="slidenum">
              <a:rPr lang="en-US"/>
              <a:pPr>
                <a:defRPr/>
              </a:pPr>
              <a:t>‹#›</a:t>
            </a:fld>
            <a:endParaRPr lang="en-US" dirty="0"/>
          </a:p>
        </p:txBody>
      </p:sp>
    </p:spTree>
    <p:extLst>
      <p:ext uri="{BB962C8B-B14F-4D97-AF65-F5344CB8AC3E}">
        <p14:creationId xmlns:p14="http://schemas.microsoft.com/office/powerpoint/2010/main" val="255524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cs typeface="Arial" charset="0"/>
              </a:defRPr>
            </a:lvl1pPr>
          </a:lstStyle>
          <a:p>
            <a:pPr>
              <a:defRPr/>
            </a:pPr>
            <a:endParaRPr lang="en-US" dirty="0"/>
          </a:p>
        </p:txBody>
      </p:sp>
      <p:sp>
        <p:nvSpPr>
          <p:cNvPr id="12" name="Footer Placeholder 16"/>
          <p:cNvSpPr>
            <a:spLocks noGrp="1"/>
          </p:cNvSpPr>
          <p:nvPr>
            <p:ph type="ftr" sz="quarter" idx="11"/>
          </p:nvPr>
        </p:nvSpPr>
        <p:spPr/>
        <p:txBody>
          <a:bodyPr/>
          <a:lstStyle>
            <a:lvl1pPr>
              <a:defRPr>
                <a:cs typeface="Arial" charset="0"/>
              </a:defRPr>
            </a:lvl1pPr>
          </a:lstStyle>
          <a:p>
            <a:pPr>
              <a:defRPr/>
            </a:pPr>
            <a:endParaRPr lang="en-US" dirty="0"/>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F23D147-8C3C-4E9A-BC12-88AAB1EBF036}" type="slidenum">
              <a:rPr lang="en-US"/>
              <a:pPr>
                <a:defRPr/>
              </a:pPr>
              <a:t>‹#›</a:t>
            </a:fld>
            <a:endParaRPr lang="en-US" dirty="0"/>
          </a:p>
        </p:txBody>
      </p:sp>
    </p:spTree>
    <p:extLst>
      <p:ext uri="{BB962C8B-B14F-4D97-AF65-F5344CB8AC3E}">
        <p14:creationId xmlns:p14="http://schemas.microsoft.com/office/powerpoint/2010/main" val="22589334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39C862F-6F85-4563-B349-B9DD321743C1}" type="slidenum">
              <a:rPr lang="en-US"/>
              <a:pPr>
                <a:defRPr/>
              </a:pPr>
              <a:t>‹#›</a:t>
            </a:fld>
            <a:endParaRPr lang="en-US" dirty="0"/>
          </a:p>
        </p:txBody>
      </p:sp>
    </p:spTree>
    <p:extLst>
      <p:ext uri="{BB962C8B-B14F-4D97-AF65-F5344CB8AC3E}">
        <p14:creationId xmlns:p14="http://schemas.microsoft.com/office/powerpoint/2010/main" val="345859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cs typeface="Arial" charset="0"/>
              </a:defRPr>
            </a:lvl1pPr>
          </a:lstStyle>
          <a:p>
            <a:pPr>
              <a:defRPr/>
            </a:pP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1B0423E-75BD-49F9-8F27-43B4B53C7AF8}" type="slidenum">
              <a:rPr lang="en-US"/>
              <a:pPr>
                <a:defRPr/>
              </a:pPr>
              <a:t>‹#›</a:t>
            </a:fld>
            <a:endParaRPr lang="en-US" dirty="0"/>
          </a:p>
        </p:txBody>
      </p:sp>
    </p:spTree>
    <p:extLst>
      <p:ext uri="{BB962C8B-B14F-4D97-AF65-F5344CB8AC3E}">
        <p14:creationId xmlns:p14="http://schemas.microsoft.com/office/powerpoint/2010/main" val="3988182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D401AD22-BAB0-4810-8FAB-3DDB4AD20224}" type="slidenum">
              <a:rPr lang="en-US"/>
              <a:pPr>
                <a:defRPr/>
              </a:pPr>
              <a:t>‹#›</a:t>
            </a:fld>
            <a:endParaRPr lang="en-US" dirty="0"/>
          </a:p>
        </p:txBody>
      </p:sp>
    </p:spTree>
    <p:extLst>
      <p:ext uri="{BB962C8B-B14F-4D97-AF65-F5344CB8AC3E}">
        <p14:creationId xmlns:p14="http://schemas.microsoft.com/office/powerpoint/2010/main" val="281359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89C851E7-303D-4088-974C-BE040EFDADF0}" type="slidenum">
              <a:rPr lang="en-US"/>
              <a:pPr>
                <a:defRPr/>
              </a:pPr>
              <a:t>‹#›</a:t>
            </a:fld>
            <a:endParaRPr lang="en-US" dirty="0"/>
          </a:p>
        </p:txBody>
      </p:sp>
    </p:spTree>
    <p:extLst>
      <p:ext uri="{BB962C8B-B14F-4D97-AF65-F5344CB8AC3E}">
        <p14:creationId xmlns:p14="http://schemas.microsoft.com/office/powerpoint/2010/main" val="25016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EE0364D2-F48A-4177-875B-13C8181CAFA7}" type="slidenum">
              <a:rPr lang="en-US"/>
              <a:pPr>
                <a:defRPr/>
              </a:pPr>
              <a:t>‹#›</a:t>
            </a:fld>
            <a:endParaRPr lang="en-US" dirty="0"/>
          </a:p>
        </p:txBody>
      </p:sp>
    </p:spTree>
    <p:extLst>
      <p:ext uri="{BB962C8B-B14F-4D97-AF65-F5344CB8AC3E}">
        <p14:creationId xmlns:p14="http://schemas.microsoft.com/office/powerpoint/2010/main" val="323735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81202925-226C-4255-9709-3B743B6278CA}" type="slidenum">
              <a:rPr lang="en-US"/>
              <a:pPr>
                <a:defRPr/>
              </a:pPr>
              <a:t>‹#›</a:t>
            </a:fld>
            <a:endParaRPr lang="en-US" dirty="0"/>
          </a:p>
        </p:txBody>
      </p:sp>
    </p:spTree>
    <p:extLst>
      <p:ext uri="{BB962C8B-B14F-4D97-AF65-F5344CB8AC3E}">
        <p14:creationId xmlns:p14="http://schemas.microsoft.com/office/powerpoint/2010/main" val="23292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1CEBACFD-8DD7-4DF2-A8EC-32A605594464}" type="slidenum">
              <a:rPr lang="en-US"/>
              <a:pPr>
                <a:defRPr/>
              </a:pPr>
              <a:t>‹#›</a:t>
            </a:fld>
            <a:endParaRPr lang="en-US" dirty="0"/>
          </a:p>
        </p:txBody>
      </p:sp>
    </p:spTree>
    <p:extLst>
      <p:ext uri="{BB962C8B-B14F-4D97-AF65-F5344CB8AC3E}">
        <p14:creationId xmlns:p14="http://schemas.microsoft.com/office/powerpoint/2010/main" val="9881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62076-C46D-4B81-9593-A3C0F6E767BB}"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512C59A-ADEC-4AF5-BF7B-9F31DC228D0A}" type="slidenum">
              <a:rPr lang="en-US"/>
              <a:pPr>
                <a:defRPr/>
              </a:pPr>
              <a:t>‹#›</a:t>
            </a:fld>
            <a:endParaRPr lang="en-US" dirty="0"/>
          </a:p>
        </p:txBody>
      </p:sp>
    </p:spTree>
    <p:extLst>
      <p:ext uri="{BB962C8B-B14F-4D97-AF65-F5344CB8AC3E}">
        <p14:creationId xmlns:p14="http://schemas.microsoft.com/office/powerpoint/2010/main" val="170362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cs typeface="Arial" charset="0"/>
              </a:defRPr>
            </a:lvl1pPr>
          </a:lstStyle>
          <a:p>
            <a:pPr>
              <a:defRPr/>
            </a:pP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AFDC06A-15B0-40AE-B863-69E6879124E5}" type="slidenum">
              <a:rPr lang="en-US"/>
              <a:pPr>
                <a:defRPr/>
              </a:pPr>
              <a:t>‹#›</a:t>
            </a:fld>
            <a:endParaRPr lang="en-US" dirty="0"/>
          </a:p>
        </p:txBody>
      </p:sp>
    </p:spTree>
    <p:extLst>
      <p:ext uri="{BB962C8B-B14F-4D97-AF65-F5344CB8AC3E}">
        <p14:creationId xmlns:p14="http://schemas.microsoft.com/office/powerpoint/2010/main" val="196107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7591D38-D778-4031-A386-DC56D8E94DF6}" type="slidenum">
              <a:rPr lang="en-US"/>
              <a:pPr>
                <a:defRPr/>
              </a:pPr>
              <a:t>‹#›</a:t>
            </a:fld>
            <a:endParaRPr lang="en-US" dirty="0"/>
          </a:p>
        </p:txBody>
      </p:sp>
    </p:spTree>
    <p:extLst>
      <p:ext uri="{BB962C8B-B14F-4D97-AF65-F5344CB8AC3E}">
        <p14:creationId xmlns:p14="http://schemas.microsoft.com/office/powerpoint/2010/main" val="366029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26FDB91-0D6A-4159-95A2-9562D48471DB}" type="slidenum">
              <a:rPr lang="en-US"/>
              <a:pPr>
                <a:defRPr/>
              </a:pPr>
              <a:t>‹#›</a:t>
            </a:fld>
            <a:endParaRPr lang="en-US" dirty="0"/>
          </a:p>
        </p:txBody>
      </p:sp>
    </p:spTree>
    <p:extLst>
      <p:ext uri="{BB962C8B-B14F-4D97-AF65-F5344CB8AC3E}">
        <p14:creationId xmlns:p14="http://schemas.microsoft.com/office/powerpoint/2010/main" val="214611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20768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1911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73317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2848450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1/15/2015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2460791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1/15/2015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3351812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1/15/2015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15222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BC7D4F-7777-4882-841B-0E8221A8988B}"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8EC3525-C3A2-4CAF-AAF1-DF3A822DF670}" type="slidenum">
              <a:rPr lang="en-US"/>
              <a:pPr>
                <a:defRPr/>
              </a:pPr>
              <a:t>‹#›</a:t>
            </a:fld>
            <a:endParaRPr lang="en-US" dirty="0"/>
          </a:p>
        </p:txBody>
      </p:sp>
    </p:spTree>
    <p:extLst>
      <p:ext uri="{BB962C8B-B14F-4D97-AF65-F5344CB8AC3E}">
        <p14:creationId xmlns:p14="http://schemas.microsoft.com/office/powerpoint/2010/main" val="3503211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1837921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360356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182552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3384506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5F40CA-2512-4A76-8123-B35D60052AB4}"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490FBD-4EC8-40FC-9420-1BDFD68920EF}" type="slidenum">
              <a:rPr lang="en-US"/>
              <a:pPr>
                <a:defRPr/>
              </a:pPr>
              <a:t>‹#›</a:t>
            </a:fld>
            <a:endParaRPr lang="en-US" dirty="0"/>
          </a:p>
        </p:txBody>
      </p:sp>
    </p:spTree>
    <p:extLst>
      <p:ext uri="{BB962C8B-B14F-4D97-AF65-F5344CB8AC3E}">
        <p14:creationId xmlns:p14="http://schemas.microsoft.com/office/powerpoint/2010/main" val="2772463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A92529-47E9-4C1F-AE4A-800218AE981D}"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E1B6E6-D02B-442D-8DF2-091B8CB4E90F}" type="slidenum">
              <a:rPr lang="en-US"/>
              <a:pPr>
                <a:defRPr/>
              </a:pPr>
              <a:t>‹#›</a:t>
            </a:fld>
            <a:endParaRPr lang="en-US" dirty="0"/>
          </a:p>
        </p:txBody>
      </p:sp>
    </p:spTree>
    <p:extLst>
      <p:ext uri="{BB962C8B-B14F-4D97-AF65-F5344CB8AC3E}">
        <p14:creationId xmlns:p14="http://schemas.microsoft.com/office/powerpoint/2010/main" val="184757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AE5F5E-8AD9-4410-82C9-5F3DA0F949FC}"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887DBE-CA2F-4EB1-B01D-0EEDE5260FAF}" type="slidenum">
              <a:rPr lang="en-US"/>
              <a:pPr>
                <a:defRPr/>
              </a:pPr>
              <a:t>‹#›</a:t>
            </a:fld>
            <a:endParaRPr lang="en-US" dirty="0"/>
          </a:p>
        </p:txBody>
      </p:sp>
    </p:spTree>
    <p:extLst>
      <p:ext uri="{BB962C8B-B14F-4D97-AF65-F5344CB8AC3E}">
        <p14:creationId xmlns:p14="http://schemas.microsoft.com/office/powerpoint/2010/main" val="1901335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B4A21-3148-407D-8339-EA92E72B9A7D}"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C71A2D-303A-4718-8E79-C227FF795EF5}" type="slidenum">
              <a:rPr lang="en-US"/>
              <a:pPr>
                <a:defRPr/>
              </a:pPr>
              <a:t>‹#›</a:t>
            </a:fld>
            <a:endParaRPr lang="en-US" dirty="0"/>
          </a:p>
        </p:txBody>
      </p:sp>
    </p:spTree>
    <p:extLst>
      <p:ext uri="{BB962C8B-B14F-4D97-AF65-F5344CB8AC3E}">
        <p14:creationId xmlns:p14="http://schemas.microsoft.com/office/powerpoint/2010/main" val="98517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03EEE8-2F4D-4EF0-AD54-30B1DFD1577F}" type="datetimeFigureOut">
              <a:rPr lang="en-US"/>
              <a:pPr>
                <a:defRPr/>
              </a:pPr>
              <a:t>1/15/2015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4B1C870-CFB4-4084-8159-0CDEDB1543BF}" type="slidenum">
              <a:rPr lang="en-US"/>
              <a:pPr>
                <a:defRPr/>
              </a:pPr>
              <a:t>‹#›</a:t>
            </a:fld>
            <a:endParaRPr lang="en-US" dirty="0"/>
          </a:p>
        </p:txBody>
      </p:sp>
    </p:spTree>
    <p:extLst>
      <p:ext uri="{BB962C8B-B14F-4D97-AF65-F5344CB8AC3E}">
        <p14:creationId xmlns:p14="http://schemas.microsoft.com/office/powerpoint/2010/main" val="3456008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837C02-06FB-43B4-B3F1-05711966F92D}" type="datetimeFigureOut">
              <a:rPr lang="en-US"/>
              <a:pPr>
                <a:defRPr/>
              </a:pPr>
              <a:t>1/15/2015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7781B54-3D19-48CC-ACF7-5CF1A0DA4761}" type="slidenum">
              <a:rPr lang="en-US"/>
              <a:pPr>
                <a:defRPr/>
              </a:pPr>
              <a:t>‹#›</a:t>
            </a:fld>
            <a:endParaRPr lang="en-US" dirty="0"/>
          </a:p>
        </p:txBody>
      </p:sp>
    </p:spTree>
    <p:extLst>
      <p:ext uri="{BB962C8B-B14F-4D97-AF65-F5344CB8AC3E}">
        <p14:creationId xmlns:p14="http://schemas.microsoft.com/office/powerpoint/2010/main" val="107556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3852C39-F3FD-4261-9E02-BE6131EC07E5}"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30BBC64-D503-47A7-B072-E6C9A37F61FC}" type="slidenum">
              <a:rPr lang="en-US"/>
              <a:pPr>
                <a:defRPr/>
              </a:pPr>
              <a:t>‹#›</a:t>
            </a:fld>
            <a:endParaRPr lang="en-US" dirty="0"/>
          </a:p>
        </p:txBody>
      </p:sp>
    </p:spTree>
    <p:extLst>
      <p:ext uri="{BB962C8B-B14F-4D97-AF65-F5344CB8AC3E}">
        <p14:creationId xmlns:p14="http://schemas.microsoft.com/office/powerpoint/2010/main" val="110040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06E85A-88D8-457D-A93A-4FB4D51DC493}" type="datetimeFigureOut">
              <a:rPr lang="en-US"/>
              <a:pPr>
                <a:defRPr/>
              </a:pPr>
              <a:t>1/15/2015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5E3ABE5-7644-422A-837F-8278BDDCAEC2}" type="slidenum">
              <a:rPr lang="en-US"/>
              <a:pPr>
                <a:defRPr/>
              </a:pPr>
              <a:t>‹#›</a:t>
            </a:fld>
            <a:endParaRPr lang="en-US" dirty="0"/>
          </a:p>
        </p:txBody>
      </p:sp>
    </p:spTree>
    <p:extLst>
      <p:ext uri="{BB962C8B-B14F-4D97-AF65-F5344CB8AC3E}">
        <p14:creationId xmlns:p14="http://schemas.microsoft.com/office/powerpoint/2010/main" val="307183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3329E4-90F3-40E6-A498-8E91362A66E4}"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116F8F-9D93-4514-9FAE-60E03DE67365}" type="slidenum">
              <a:rPr lang="en-US"/>
              <a:pPr>
                <a:defRPr/>
              </a:pPr>
              <a:t>‹#›</a:t>
            </a:fld>
            <a:endParaRPr lang="en-US" dirty="0"/>
          </a:p>
        </p:txBody>
      </p:sp>
    </p:spTree>
    <p:extLst>
      <p:ext uri="{BB962C8B-B14F-4D97-AF65-F5344CB8AC3E}">
        <p14:creationId xmlns:p14="http://schemas.microsoft.com/office/powerpoint/2010/main" val="4099891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3CA070-DE4F-43B0-8D2D-47C65B5DF375}"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67456-EEE2-431E-ACDE-3783894D5178}" type="slidenum">
              <a:rPr lang="en-US"/>
              <a:pPr>
                <a:defRPr/>
              </a:pPr>
              <a:t>‹#›</a:t>
            </a:fld>
            <a:endParaRPr lang="en-US" dirty="0"/>
          </a:p>
        </p:txBody>
      </p:sp>
    </p:spTree>
    <p:extLst>
      <p:ext uri="{BB962C8B-B14F-4D97-AF65-F5344CB8AC3E}">
        <p14:creationId xmlns:p14="http://schemas.microsoft.com/office/powerpoint/2010/main" val="3566858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67A3F-792C-460F-84AC-79B1A9F30512}"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791764-AC51-4AD8-BCAD-546A32A33E01}" type="slidenum">
              <a:rPr lang="en-US"/>
              <a:pPr>
                <a:defRPr/>
              </a:pPr>
              <a:t>‹#›</a:t>
            </a:fld>
            <a:endParaRPr lang="en-US" dirty="0"/>
          </a:p>
        </p:txBody>
      </p:sp>
    </p:spTree>
    <p:extLst>
      <p:ext uri="{BB962C8B-B14F-4D97-AF65-F5344CB8AC3E}">
        <p14:creationId xmlns:p14="http://schemas.microsoft.com/office/powerpoint/2010/main" val="11818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02B71-433A-4497-8886-CFB9C1654EB5}"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B2A0EA-F827-454A-8DA3-75B4AC86DCC1}" type="slidenum">
              <a:rPr lang="en-US"/>
              <a:pPr>
                <a:defRPr/>
              </a:pPr>
              <a:t>‹#›</a:t>
            </a:fld>
            <a:endParaRPr lang="en-US" dirty="0"/>
          </a:p>
        </p:txBody>
      </p:sp>
    </p:spTree>
    <p:extLst>
      <p:ext uri="{BB962C8B-B14F-4D97-AF65-F5344CB8AC3E}">
        <p14:creationId xmlns:p14="http://schemas.microsoft.com/office/powerpoint/2010/main" val="401380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E1DD69-BB42-45D9-A392-A41B31D45742}" type="slidenum">
              <a:rPr lang="en-US"/>
              <a:pPr>
                <a:defRPr/>
              </a:pPr>
              <a:t>‹#›</a:t>
            </a:fld>
            <a:endParaRPr lang="en-US"/>
          </a:p>
        </p:txBody>
      </p:sp>
    </p:spTree>
    <p:extLst>
      <p:ext uri="{BB962C8B-B14F-4D97-AF65-F5344CB8AC3E}">
        <p14:creationId xmlns:p14="http://schemas.microsoft.com/office/powerpoint/2010/main" val="2536787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B09B4F-0B8A-444E-A061-47D8821A152A}" type="slidenum">
              <a:rPr lang="en-US"/>
              <a:pPr>
                <a:defRPr/>
              </a:pPr>
              <a:t>‹#›</a:t>
            </a:fld>
            <a:endParaRPr lang="en-US"/>
          </a:p>
        </p:txBody>
      </p:sp>
    </p:spTree>
    <p:extLst>
      <p:ext uri="{BB962C8B-B14F-4D97-AF65-F5344CB8AC3E}">
        <p14:creationId xmlns:p14="http://schemas.microsoft.com/office/powerpoint/2010/main" val="3395973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2B2255-4D37-4A07-B4A9-0535678943E2}" type="slidenum">
              <a:rPr lang="en-US"/>
              <a:pPr>
                <a:defRPr/>
              </a:pPr>
              <a:t>‹#›</a:t>
            </a:fld>
            <a:endParaRPr lang="en-US"/>
          </a:p>
        </p:txBody>
      </p:sp>
    </p:spTree>
    <p:extLst>
      <p:ext uri="{BB962C8B-B14F-4D97-AF65-F5344CB8AC3E}">
        <p14:creationId xmlns:p14="http://schemas.microsoft.com/office/powerpoint/2010/main" val="3428578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D752FF1-CC43-41CC-A535-4E5B053C602E}" type="slidenum">
              <a:rPr lang="en-US"/>
              <a:pPr>
                <a:defRPr/>
              </a:pPr>
              <a:t>‹#›</a:t>
            </a:fld>
            <a:endParaRPr lang="en-US"/>
          </a:p>
        </p:txBody>
      </p:sp>
    </p:spTree>
    <p:extLst>
      <p:ext uri="{BB962C8B-B14F-4D97-AF65-F5344CB8AC3E}">
        <p14:creationId xmlns:p14="http://schemas.microsoft.com/office/powerpoint/2010/main" val="213780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F17193-C4C9-48D9-BDA7-6243A0E76007}" type="slidenum">
              <a:rPr lang="en-US"/>
              <a:pPr>
                <a:defRPr/>
              </a:pPr>
              <a:t>‹#›</a:t>
            </a:fld>
            <a:endParaRPr lang="en-US"/>
          </a:p>
        </p:txBody>
      </p:sp>
    </p:spTree>
    <p:extLst>
      <p:ext uri="{BB962C8B-B14F-4D97-AF65-F5344CB8AC3E}">
        <p14:creationId xmlns:p14="http://schemas.microsoft.com/office/powerpoint/2010/main" val="17324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3A5677A-065F-47BC-87F9-2D8B15E2ED58}" type="datetimeFigureOut">
              <a:rPr lang="en-US"/>
              <a:pPr>
                <a:defRPr/>
              </a:pPr>
              <a:t>1/15/2015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464A126-07AF-4254-84D8-C68A0BA71CFC}" type="slidenum">
              <a:rPr lang="en-US"/>
              <a:pPr>
                <a:defRPr/>
              </a:pPr>
              <a:t>‹#›</a:t>
            </a:fld>
            <a:endParaRPr lang="en-US" dirty="0"/>
          </a:p>
        </p:txBody>
      </p:sp>
    </p:spTree>
    <p:extLst>
      <p:ext uri="{BB962C8B-B14F-4D97-AF65-F5344CB8AC3E}">
        <p14:creationId xmlns:p14="http://schemas.microsoft.com/office/powerpoint/2010/main" val="3719037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5A587F5-05A7-4666-833E-7DAC545B2D86}" type="slidenum">
              <a:rPr lang="en-US"/>
              <a:pPr>
                <a:defRPr/>
              </a:pPr>
              <a:t>‹#›</a:t>
            </a:fld>
            <a:endParaRPr lang="en-US"/>
          </a:p>
        </p:txBody>
      </p:sp>
    </p:spTree>
    <p:extLst>
      <p:ext uri="{BB962C8B-B14F-4D97-AF65-F5344CB8AC3E}">
        <p14:creationId xmlns:p14="http://schemas.microsoft.com/office/powerpoint/2010/main" val="3667293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35A6AAF-1D4E-48EE-9E5A-B718AB5C650B}" type="slidenum">
              <a:rPr lang="en-US"/>
              <a:pPr>
                <a:defRPr/>
              </a:pPr>
              <a:t>‹#›</a:t>
            </a:fld>
            <a:endParaRPr lang="en-US"/>
          </a:p>
        </p:txBody>
      </p:sp>
    </p:spTree>
    <p:extLst>
      <p:ext uri="{BB962C8B-B14F-4D97-AF65-F5344CB8AC3E}">
        <p14:creationId xmlns:p14="http://schemas.microsoft.com/office/powerpoint/2010/main" val="3494756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7E7D83-B6EA-4527-A770-C83B49A935EA}" type="slidenum">
              <a:rPr lang="en-US"/>
              <a:pPr>
                <a:defRPr/>
              </a:pPr>
              <a:t>‹#›</a:t>
            </a:fld>
            <a:endParaRPr lang="en-US"/>
          </a:p>
        </p:txBody>
      </p:sp>
    </p:spTree>
    <p:extLst>
      <p:ext uri="{BB962C8B-B14F-4D97-AF65-F5344CB8AC3E}">
        <p14:creationId xmlns:p14="http://schemas.microsoft.com/office/powerpoint/2010/main" val="3892283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C6BCC6-1BDE-4322-903C-D40C4A2ABE99}" type="slidenum">
              <a:rPr lang="en-US"/>
              <a:pPr>
                <a:defRPr/>
              </a:pPr>
              <a:t>‹#›</a:t>
            </a:fld>
            <a:endParaRPr lang="en-US"/>
          </a:p>
        </p:txBody>
      </p:sp>
    </p:spTree>
    <p:extLst>
      <p:ext uri="{BB962C8B-B14F-4D97-AF65-F5344CB8AC3E}">
        <p14:creationId xmlns:p14="http://schemas.microsoft.com/office/powerpoint/2010/main" val="2149212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D5FCC3-A268-4206-9A69-3A140FABB738}" type="slidenum">
              <a:rPr lang="en-US"/>
              <a:pPr>
                <a:defRPr/>
              </a:pPr>
              <a:t>‹#›</a:t>
            </a:fld>
            <a:endParaRPr lang="en-US"/>
          </a:p>
        </p:txBody>
      </p:sp>
    </p:spTree>
    <p:extLst>
      <p:ext uri="{BB962C8B-B14F-4D97-AF65-F5344CB8AC3E}">
        <p14:creationId xmlns:p14="http://schemas.microsoft.com/office/powerpoint/2010/main" val="2846993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EF350E-E580-4290-8C9E-B2B24CBFD49F}" type="slidenum">
              <a:rPr lang="en-US"/>
              <a:pPr>
                <a:defRPr/>
              </a:pPr>
              <a:t>‹#›</a:t>
            </a:fld>
            <a:endParaRPr lang="en-US"/>
          </a:p>
        </p:txBody>
      </p:sp>
    </p:spTree>
    <p:extLst>
      <p:ext uri="{BB962C8B-B14F-4D97-AF65-F5344CB8AC3E}">
        <p14:creationId xmlns:p14="http://schemas.microsoft.com/office/powerpoint/2010/main" val="285888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7C331-8696-461C-B3FC-0B78A29A79D3}" type="datetimeFigureOut">
              <a:rPr lang="en-US"/>
              <a:pPr>
                <a:defRPr/>
              </a:pPr>
              <a:t>1/15/2015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DCBE2BD-4789-46DE-AC05-CBD0E880B6A8}" type="slidenum">
              <a:rPr lang="en-US"/>
              <a:pPr>
                <a:defRPr/>
              </a:pPr>
              <a:t>‹#›</a:t>
            </a:fld>
            <a:endParaRPr lang="en-US" dirty="0"/>
          </a:p>
        </p:txBody>
      </p:sp>
    </p:spTree>
    <p:extLst>
      <p:ext uri="{BB962C8B-B14F-4D97-AF65-F5344CB8AC3E}">
        <p14:creationId xmlns:p14="http://schemas.microsoft.com/office/powerpoint/2010/main" val="24139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7785382-37CC-430C-A50D-FA8E1BCAC4BD}" type="datetimeFigureOut">
              <a:rPr lang="en-US"/>
              <a:pPr>
                <a:defRPr/>
              </a:pPr>
              <a:t>1/15/2015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E330D39-488B-4C4E-AC97-B47CA20565C3}" type="slidenum">
              <a:rPr lang="en-US"/>
              <a:pPr>
                <a:defRPr/>
              </a:pPr>
              <a:t>‹#›</a:t>
            </a:fld>
            <a:endParaRPr lang="en-US" dirty="0"/>
          </a:p>
        </p:txBody>
      </p:sp>
    </p:spTree>
    <p:extLst>
      <p:ext uri="{BB962C8B-B14F-4D97-AF65-F5344CB8AC3E}">
        <p14:creationId xmlns:p14="http://schemas.microsoft.com/office/powerpoint/2010/main" val="141546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4D7C7CD-7B1E-48BB-9E46-858E400E3D63}"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10A4E87-21F5-4DA9-8389-FC4F065816A6}" type="slidenum">
              <a:rPr lang="en-US"/>
              <a:pPr>
                <a:defRPr/>
              </a:pPr>
              <a:t>‹#›</a:t>
            </a:fld>
            <a:endParaRPr lang="en-US" dirty="0"/>
          </a:p>
        </p:txBody>
      </p:sp>
    </p:spTree>
    <p:extLst>
      <p:ext uri="{BB962C8B-B14F-4D97-AF65-F5344CB8AC3E}">
        <p14:creationId xmlns:p14="http://schemas.microsoft.com/office/powerpoint/2010/main" val="34738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D854E04-5FA2-4DEB-AC4F-8060F9AC4714}"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7FC1C30-2AE9-4D9E-ACCE-0F8C88F016E3}" type="slidenum">
              <a:rPr lang="en-US"/>
              <a:pPr>
                <a:defRPr/>
              </a:pPr>
              <a:t>‹#›</a:t>
            </a:fld>
            <a:endParaRPr lang="en-US" dirty="0"/>
          </a:p>
        </p:txBody>
      </p:sp>
    </p:spTree>
    <p:extLst>
      <p:ext uri="{BB962C8B-B14F-4D97-AF65-F5344CB8AC3E}">
        <p14:creationId xmlns:p14="http://schemas.microsoft.com/office/powerpoint/2010/main" val="18128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0DAB7A85-0C81-48EA-91C2-7784D9C8C597}" type="datetimeFigureOut">
              <a:rPr lang="en-US"/>
              <a:pPr>
                <a:defRPr/>
              </a:pPr>
              <a:t>1/15/2015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AD142E2B-1085-4D89-BFCB-78D8AED9EF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rgbClr val="696464"/>
                </a:solidFill>
                <a:latin typeface="Arial" charset="0"/>
                <a:cs typeface="+mn-cs"/>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rgbClr val="696464"/>
                </a:solidFill>
                <a:latin typeface="Arial" charset="0"/>
                <a:cs typeface="+mn-cs"/>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2E1DC4D-F4E6-469D-8575-AEC5EC6613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1/15/2015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000726-DFC4-4959-81F8-461E2C2848F7}" type="datetimeFigureOut">
              <a:rPr lang="en-US"/>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98BC3D-9703-4A7C-8D8F-F2BABB95C036}" type="slidenum">
              <a:rPr lang="en-US"/>
              <a:pPr>
                <a:defRPr/>
              </a:pPr>
              <a:t>‹#›</a:t>
            </a:fld>
            <a:endParaRPr lang="en-US" dirty="0"/>
          </a:p>
        </p:txBody>
      </p:sp>
    </p:spTree>
    <p:extLst>
      <p:ext uri="{BB962C8B-B14F-4D97-AF65-F5344CB8AC3E}">
        <p14:creationId xmlns:p14="http://schemas.microsoft.com/office/powerpoint/2010/main" val="37306170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CDDBC0FD-B289-4276-BE44-3EB9AB33BD3D}" type="slidenum">
              <a:rPr lang="en-US"/>
              <a:pPr>
                <a:defRPr/>
              </a:pPr>
              <a:t>‹#›</a:t>
            </a:fld>
            <a:endParaRPr lang="en-US"/>
          </a:p>
        </p:txBody>
      </p:sp>
    </p:spTree>
    <p:extLst>
      <p:ext uri="{BB962C8B-B14F-4D97-AF65-F5344CB8AC3E}">
        <p14:creationId xmlns:p14="http://schemas.microsoft.com/office/powerpoint/2010/main" val="39478825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goo.gl/forms/Mn4PE5W7af"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Tuesday January 13,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Relate the categories of Federal Spending to the 6 purposes of government outlined in the Preamble.</a:t>
            </a:r>
          </a:p>
          <a:p>
            <a:pPr marL="0" indent="0">
              <a:spcBef>
                <a:spcPct val="0"/>
              </a:spcBef>
              <a:buFont typeface="Arial" charset="0"/>
              <a:buNone/>
              <a:defRPr/>
            </a:pPr>
            <a:endParaRPr lang="en-US" sz="19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Democracy Quote</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DISCUSSION: Preamble &amp; Federal </a:t>
            </a:r>
            <a:r>
              <a:rPr lang="en-US" sz="2400" dirty="0" smtClean="0">
                <a:solidFill>
                  <a:prstClr val="black"/>
                </a:solidFill>
              </a:rPr>
              <a:t>Spending</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1</a:t>
            </a:r>
            <a:r>
              <a:rPr lang="en-US" sz="2400" baseline="30000" dirty="0" smtClean="0">
                <a:solidFill>
                  <a:prstClr val="black"/>
                </a:solidFill>
              </a:rPr>
              <a:t>st</a:t>
            </a:r>
            <a:r>
              <a:rPr lang="en-US" sz="2400" dirty="0" smtClean="0">
                <a:solidFill>
                  <a:prstClr val="black"/>
                </a:solidFill>
              </a:rPr>
              <a:t> CONGRESSIONAL VOTE: Minimum Wage</a:t>
            </a:r>
            <a:endParaRPr lang="en-US" sz="2400" dirty="0">
              <a:solidFill>
                <a:prstClr val="black"/>
              </a:solidFill>
            </a:endParaRPr>
          </a:p>
          <a:p>
            <a:pPr marL="609600" lvl="0" indent="-609600">
              <a:spcBef>
                <a:spcPct val="0"/>
              </a:spcBef>
              <a:buFontTx/>
              <a:buAutoNum type="arabicParenR"/>
              <a:defRPr/>
            </a:pPr>
            <a:r>
              <a:rPr lang="en-US" sz="2400" dirty="0" smtClean="0">
                <a:solidFill>
                  <a:prstClr val="black"/>
                </a:solidFill>
              </a:rPr>
              <a:t>ASSIGNMENT: Workbook Pgs. 17 &amp; 19</a:t>
            </a:r>
          </a:p>
          <a:p>
            <a:pPr marL="609600" lvl="0" indent="-609600">
              <a:spcBef>
                <a:spcPct val="0"/>
              </a:spcBef>
              <a:buFontTx/>
              <a:buAutoNum type="arabicParenR"/>
              <a:defRPr/>
            </a:pPr>
            <a:endParaRPr lang="en-US" sz="1700" dirty="0">
              <a:solidFill>
                <a:prstClr val="black"/>
              </a:solidFill>
            </a:endParaRPr>
          </a:p>
          <a:p>
            <a:pPr marL="0" lvl="0" indent="0">
              <a:spcBef>
                <a:spcPct val="0"/>
              </a:spcBef>
              <a:buNone/>
              <a:defRPr/>
            </a:pPr>
            <a:r>
              <a:rPr lang="en-US" sz="2400" b="1" dirty="0" smtClean="0">
                <a:solidFill>
                  <a:prstClr val="black"/>
                </a:solidFill>
              </a:rPr>
              <a:t>***HW: 2 Political Surveys – DUE FRIDAY </a:t>
            </a:r>
            <a:r>
              <a:rPr lang="en-US" sz="2200" b="1" dirty="0" smtClean="0">
                <a:solidFill>
                  <a:prstClr val="black"/>
                </a:solidFill>
              </a:rPr>
              <a:t>(actually 8:00 pm Sunday)</a:t>
            </a:r>
            <a:r>
              <a:rPr lang="en-US" sz="2400" b="1" dirty="0" smtClean="0">
                <a:solidFill>
                  <a:prstClr val="black"/>
                </a:solidFill>
              </a:rPr>
              <a:t>***</a:t>
            </a:r>
            <a:endParaRPr lang="en-US" sz="1000" b="1" dirty="0"/>
          </a:p>
          <a:p>
            <a:pPr marL="0" indent="0">
              <a:spcBef>
                <a:spcPct val="0"/>
              </a:spcBef>
              <a:buFont typeface="Arial" charset="0"/>
              <a:buNone/>
              <a:defRPr/>
            </a:pPr>
            <a:endParaRPr lang="en-US" sz="1700" b="1" dirty="0" smtClean="0"/>
          </a:p>
          <a:p>
            <a:pPr marL="609600" indent="-609600">
              <a:spcBef>
                <a:spcPct val="0"/>
              </a:spcBef>
              <a:buFont typeface="Arial" charset="0"/>
              <a:buNone/>
              <a:defRPr/>
            </a:pPr>
            <a:r>
              <a:rPr lang="en-US" sz="2800" b="1" dirty="0" smtClean="0">
                <a:solidFill>
                  <a:srgbClr val="1F497D"/>
                </a:solidFill>
              </a:rPr>
              <a:t>Democracy Quote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p>
          <a:p>
            <a:pPr>
              <a:spcBef>
                <a:spcPct val="0"/>
              </a:spcBef>
              <a:buFont typeface="Wingdings" panose="05000000000000000000" pitchFamily="2" charset="2"/>
              <a:buChar char="Ø"/>
              <a:defRPr/>
            </a:pPr>
            <a:r>
              <a:rPr lang="en-US" sz="2400" dirty="0" smtClean="0">
                <a:solidFill>
                  <a:prstClr val="black"/>
                </a:solidFill>
              </a:rPr>
              <a:t>Analyze the quote below.</a:t>
            </a:r>
            <a:endParaRPr lang="en-US" sz="2000" dirty="0">
              <a:solidFill>
                <a:prstClr val="black"/>
              </a:solidFill>
            </a:endParaRPr>
          </a:p>
          <a:p>
            <a:pPr marL="0" indent="0">
              <a:spcBef>
                <a:spcPct val="0"/>
              </a:spcBef>
              <a:buNone/>
              <a:defRPr/>
            </a:pPr>
            <a:r>
              <a:rPr lang="en-US" sz="2400" i="1" dirty="0" smtClean="0">
                <a:solidFill>
                  <a:prstClr val="black"/>
                </a:solidFill>
              </a:rPr>
              <a:t>	“Democracy is the recurrent suspicion that more than half of the 	people are right more than half of the time.”</a:t>
            </a:r>
            <a:r>
              <a:rPr lang="en-US" sz="2400" dirty="0" smtClean="0">
                <a:solidFill>
                  <a:prstClr val="black"/>
                </a:solidFill>
              </a:rPr>
              <a:t>	- E.B. White</a:t>
            </a:r>
          </a:p>
          <a:p>
            <a:pPr marL="457200" indent="-457200">
              <a:spcBef>
                <a:spcPct val="0"/>
              </a:spcBef>
              <a:buFont typeface="+mj-lt"/>
              <a:buAutoNum type="arabicPeriod"/>
              <a:defRPr/>
            </a:pPr>
            <a:r>
              <a:rPr lang="en-US" sz="2400" dirty="0" smtClean="0">
                <a:solidFill>
                  <a:prstClr val="black"/>
                </a:solidFill>
              </a:rPr>
              <a:t>What characteristic of democracy does this quote relate to? (Refer to your notes or P. 18 in your textbook.)  What do you think the author meant by this quote?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WORKBOOK </a:t>
            </a:r>
            <a:br>
              <a:rPr lang="en-US" b="1" u="sng" dirty="0" smtClean="0"/>
            </a:br>
            <a:r>
              <a:rPr lang="en-US" b="1" u="sng" dirty="0" smtClean="0"/>
              <a:t>ASSIGNMENT: </a:t>
            </a:r>
            <a:endParaRPr lang="en-US" b="1" u="sng" dirty="0"/>
          </a:p>
        </p:txBody>
      </p:sp>
      <p:sp>
        <p:nvSpPr>
          <p:cNvPr id="3" name="Content Placeholder 2"/>
          <p:cNvSpPr>
            <a:spLocks noGrp="1"/>
          </p:cNvSpPr>
          <p:nvPr>
            <p:ph idx="1"/>
          </p:nvPr>
        </p:nvSpPr>
        <p:spPr>
          <a:xfrm>
            <a:off x="457200" y="1676400"/>
            <a:ext cx="8229600" cy="4525963"/>
          </a:xfrm>
        </p:spPr>
        <p:txBody>
          <a:bodyPr/>
          <a:lstStyle/>
          <a:p>
            <a:r>
              <a:rPr lang="en-US" dirty="0" smtClean="0"/>
              <a:t>Complete Workbook Pg. 17 Part A </a:t>
            </a:r>
            <a:r>
              <a:rPr lang="en-US" b="1" u="sng" dirty="0" smtClean="0"/>
              <a:t>only</a:t>
            </a:r>
          </a:p>
          <a:p>
            <a:r>
              <a:rPr lang="en-US" dirty="0" smtClean="0"/>
              <a:t>Complete Workbook Pg. 19 Part A </a:t>
            </a:r>
            <a:r>
              <a:rPr lang="en-US" b="1" u="sng" dirty="0" smtClean="0"/>
              <a:t>only</a:t>
            </a:r>
          </a:p>
          <a:p>
            <a:endParaRPr lang="en-US" b="1" u="sng" dirty="0"/>
          </a:p>
          <a:p>
            <a:pPr marL="0" indent="0" algn="ctr">
              <a:buNone/>
            </a:pPr>
            <a:r>
              <a:rPr lang="en-US" b="1" u="sng" dirty="0" smtClean="0"/>
              <a:t>DUE THURSDAY</a:t>
            </a:r>
            <a:endParaRPr lang="en-US" b="1" u="sng" dirty="0"/>
          </a:p>
        </p:txBody>
      </p:sp>
    </p:spTree>
    <p:extLst>
      <p:ext uri="{BB962C8B-B14F-4D97-AF65-F5344CB8AC3E}">
        <p14:creationId xmlns:p14="http://schemas.microsoft.com/office/powerpoint/2010/main" val="34455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5"/>
            <a:ext cx="8229600" cy="1143000"/>
          </a:xfrm>
        </p:spPr>
        <p:txBody>
          <a:bodyPr/>
          <a:lstStyle/>
          <a:p>
            <a:r>
              <a:rPr lang="en-US" b="1" u="sng" dirty="0" smtClean="0"/>
              <a:t>Congressional Name Tag</a:t>
            </a:r>
            <a:endParaRPr lang="en-US" b="1" u="sng" dirty="0"/>
          </a:p>
        </p:txBody>
      </p:sp>
      <p:sp>
        <p:nvSpPr>
          <p:cNvPr id="3" name="Content Placeholder 2"/>
          <p:cNvSpPr>
            <a:spLocks noGrp="1"/>
          </p:cNvSpPr>
          <p:nvPr>
            <p:ph idx="1"/>
          </p:nvPr>
        </p:nvSpPr>
        <p:spPr>
          <a:xfrm>
            <a:off x="0" y="1066800"/>
            <a:ext cx="9144000" cy="5791200"/>
          </a:xfrm>
        </p:spPr>
        <p:txBody>
          <a:bodyPr>
            <a:normAutofit fontScale="85000" lnSpcReduction="20000"/>
          </a:bodyPr>
          <a:lstStyle/>
          <a:p>
            <a:pPr marL="0" indent="0">
              <a:buNone/>
            </a:pPr>
            <a:r>
              <a:rPr lang="en-US" b="1" dirty="0" smtClean="0"/>
              <a:t>DIRECTIONS</a:t>
            </a:r>
            <a:r>
              <a:rPr lang="en-US" dirty="0" smtClean="0"/>
              <a:t>:  Create your identification tag for our class Congress.  It must include your House (ex. – Rep or Sen), First &amp; Last Name, your Political Party, and your state.</a:t>
            </a:r>
          </a:p>
          <a:p>
            <a:pPr marL="0" indent="0">
              <a:buNone/>
            </a:pPr>
            <a:endParaRPr lang="en-US" dirty="0" smtClean="0"/>
          </a:p>
          <a:p>
            <a:pPr marL="0" indent="0">
              <a:buNone/>
            </a:pPr>
            <a:r>
              <a:rPr lang="en-US" b="1" dirty="0" smtClean="0"/>
              <a:t>EXAMPLES</a:t>
            </a:r>
            <a:r>
              <a:rPr lang="en-US" dirty="0" smtClean="0"/>
              <a:t>:</a:t>
            </a:r>
          </a:p>
          <a:p>
            <a:pPr marL="0" indent="0">
              <a:buNone/>
            </a:pPr>
            <a:r>
              <a:rPr lang="en-US" dirty="0" smtClean="0"/>
              <a:t>Rep. Mr. Goblirsch (R – CA)</a:t>
            </a:r>
          </a:p>
          <a:p>
            <a:pPr marL="0" indent="0">
              <a:buNone/>
            </a:pPr>
            <a:r>
              <a:rPr lang="en-US" dirty="0" smtClean="0"/>
              <a:t>Sen. Mr. Goblirsch (D – TX)</a:t>
            </a:r>
          </a:p>
          <a:p>
            <a:pPr marL="0" indent="0">
              <a:buNone/>
            </a:pPr>
            <a:endParaRPr lang="en-US" dirty="0"/>
          </a:p>
          <a:p>
            <a:pPr marL="0" indent="0">
              <a:buNone/>
            </a:pPr>
            <a:r>
              <a:rPr lang="en-US" b="1" dirty="0" smtClean="0"/>
              <a:t>SYMBOLS</a:t>
            </a:r>
            <a:r>
              <a:rPr lang="en-US" dirty="0" smtClean="0"/>
              <a:t>:</a:t>
            </a:r>
          </a:p>
          <a:p>
            <a:pPr marL="0" indent="0">
              <a:buNone/>
            </a:pPr>
            <a:r>
              <a:rPr lang="en-US" dirty="0" smtClean="0"/>
              <a:t>House of Reps Member = Rep.		***Use the Map</a:t>
            </a:r>
          </a:p>
          <a:p>
            <a:pPr marL="0" indent="0">
              <a:buNone/>
            </a:pPr>
            <a:r>
              <a:rPr lang="en-US" dirty="0" smtClean="0"/>
              <a:t>Senate Member = Sen.				to find State</a:t>
            </a:r>
          </a:p>
          <a:p>
            <a:pPr marL="0" indent="0">
              <a:buNone/>
            </a:pPr>
            <a:r>
              <a:rPr lang="en-US" dirty="0" smtClean="0"/>
              <a:t>Democrat = D					abbreviation</a:t>
            </a:r>
          </a:p>
          <a:p>
            <a:pPr marL="0" indent="0">
              <a:buNone/>
            </a:pPr>
            <a:r>
              <a:rPr lang="en-US" dirty="0" smtClean="0"/>
              <a:t>Republican = R</a:t>
            </a:r>
          </a:p>
          <a:p>
            <a:pPr marL="0" indent="0">
              <a:buNone/>
            </a:pPr>
            <a:r>
              <a:rPr lang="en-US" dirty="0" smtClean="0"/>
              <a:t>Independent = I</a:t>
            </a:r>
            <a:endParaRPr lang="en-US" dirty="0"/>
          </a:p>
        </p:txBody>
      </p:sp>
    </p:spTree>
    <p:extLst>
      <p:ext uri="{BB962C8B-B14F-4D97-AF65-F5344CB8AC3E}">
        <p14:creationId xmlns:p14="http://schemas.microsoft.com/office/powerpoint/2010/main" val="3466759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9144000" cy="617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76200"/>
            <a:ext cx="8991600" cy="646331"/>
          </a:xfrm>
          <a:prstGeom prst="rect">
            <a:avLst/>
          </a:prstGeom>
          <a:noFill/>
        </p:spPr>
        <p:txBody>
          <a:bodyPr wrap="square" rtlCol="0">
            <a:spAutoFit/>
          </a:bodyPr>
          <a:lstStyle/>
          <a:p>
            <a:r>
              <a:rPr lang="en-US" b="1" dirty="0" smtClean="0"/>
              <a:t>STATE SELECTION OPTIONS:</a:t>
            </a:r>
          </a:p>
          <a:p>
            <a:r>
              <a:rPr lang="en-US" b="1" dirty="0" smtClean="0"/>
              <a:t>Big State = 15 – 53          Medium State = 5 – 14          Small State = 1 – 4</a:t>
            </a:r>
            <a:endParaRPr lang="en-US" b="1" dirty="0"/>
          </a:p>
        </p:txBody>
      </p:sp>
    </p:spTree>
    <p:extLst>
      <p:ext uri="{BB962C8B-B14F-4D97-AF65-F5344CB8AC3E}">
        <p14:creationId xmlns:p14="http://schemas.microsoft.com/office/powerpoint/2010/main" val="213704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Political Survey HW</a:t>
            </a:r>
            <a:endParaRPr lang="en-US" b="1" u="sng" dirty="0"/>
          </a:p>
        </p:txBody>
      </p:sp>
      <p:sp>
        <p:nvSpPr>
          <p:cNvPr id="3" name="Content Placeholder 2"/>
          <p:cNvSpPr>
            <a:spLocks noGrp="1"/>
          </p:cNvSpPr>
          <p:nvPr>
            <p:ph idx="1"/>
          </p:nvPr>
        </p:nvSpPr>
        <p:spPr/>
        <p:txBody>
          <a:bodyPr/>
          <a:lstStyle/>
          <a:p>
            <a:r>
              <a:rPr lang="en-US" dirty="0" smtClean="0"/>
              <a:t>You are to ask at least 2 people outside of school to take the Political Survey we took on the 1</a:t>
            </a:r>
            <a:r>
              <a:rPr lang="en-US" baseline="30000" dirty="0" smtClean="0"/>
              <a:t>st</a:t>
            </a:r>
            <a:r>
              <a:rPr lang="en-US" dirty="0" smtClean="0"/>
              <a:t> day of school.  You will be responsible for conducting the survey and inputting the results into the Google Form linked below.  You can interview up to a total of 5 people for extra credit.</a:t>
            </a:r>
          </a:p>
          <a:p>
            <a:endParaRPr lang="en-US" dirty="0"/>
          </a:p>
          <a:p>
            <a:pPr marL="0" indent="0">
              <a:buNone/>
            </a:pPr>
            <a:r>
              <a:rPr lang="en-US" dirty="0">
                <a:hlinkClick r:id="rId2"/>
              </a:rPr>
              <a:t>http://goo.gl/forms/Mn4PE5W7af</a:t>
            </a:r>
            <a:endParaRPr lang="en-US" dirty="0"/>
          </a:p>
        </p:txBody>
      </p:sp>
    </p:spTree>
    <p:extLst>
      <p:ext uri="{BB962C8B-B14F-4D97-AF65-F5344CB8AC3E}">
        <p14:creationId xmlns:p14="http://schemas.microsoft.com/office/powerpoint/2010/main" val="152020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762000"/>
          </a:xfrm>
        </p:spPr>
        <p:txBody>
          <a:bodyPr/>
          <a:lstStyle/>
          <a:p>
            <a:pPr eaLnBrk="1" hangingPunct="1"/>
            <a:r>
              <a:rPr lang="en-US" altLang="en-US" sz="3600" b="1" u="sng" dirty="0" smtClean="0">
                <a:solidFill>
                  <a:schemeClr val="bg1"/>
                </a:solidFill>
                <a:effectLst>
                  <a:outerShdw blurRad="38100" dist="38100" dir="2700000" algn="tl">
                    <a:srgbClr val="000000">
                      <a:alpha val="43137"/>
                    </a:srgbClr>
                  </a:outerShdw>
                </a:effectLst>
                <a:latin typeface="Comic Sans MS" pitchFamily="66" charset="0"/>
              </a:rPr>
              <a:t>Preamble</a:t>
            </a:r>
          </a:p>
        </p:txBody>
      </p:sp>
      <p:sp>
        <p:nvSpPr>
          <p:cNvPr id="3075" name="Rectangle 3"/>
          <p:cNvSpPr>
            <a:spLocks noGrp="1" noChangeArrowheads="1"/>
          </p:cNvSpPr>
          <p:nvPr>
            <p:ph type="body" idx="1"/>
          </p:nvPr>
        </p:nvSpPr>
        <p:spPr>
          <a:xfrm>
            <a:off x="152400" y="457200"/>
            <a:ext cx="8839200" cy="5029200"/>
          </a:xfrm>
        </p:spPr>
        <p:txBody>
          <a:bodyPr/>
          <a:lstStyle/>
          <a:p>
            <a:pPr eaLnBrk="1" hangingPunct="1">
              <a:lnSpc>
                <a:spcPct val="90000"/>
              </a:lnSpc>
              <a:buFontTx/>
              <a:buNone/>
            </a:pPr>
            <a:endParaRPr lang="en-US" altLang="en-US" sz="2000" dirty="0" smtClean="0">
              <a:solidFill>
                <a:srgbClr val="FF3300"/>
              </a:solidFill>
              <a:latin typeface="Comic Sans MS" pitchFamily="66" charset="0"/>
            </a:endParaRPr>
          </a:p>
          <a:p>
            <a:pPr eaLnBrk="1" hangingPunct="1">
              <a:lnSpc>
                <a:spcPct val="90000"/>
              </a:lnSpc>
              <a:buFontTx/>
              <a:buNone/>
            </a:pPr>
            <a:r>
              <a:rPr lang="en-US" altLang="en-US" sz="2800" dirty="0" smtClean="0">
                <a:solidFill>
                  <a:srgbClr val="FF3300"/>
                </a:solidFill>
                <a:latin typeface="Comic Sans MS" pitchFamily="66" charset="0"/>
              </a:rPr>
              <a:t>“We the People of the United States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(1) </a:t>
            </a:r>
            <a:r>
              <a:rPr lang="en-US" altLang="en-US" sz="2800" u="sng" dirty="0" smtClean="0">
                <a:solidFill>
                  <a:srgbClr val="FF3300"/>
                </a:solidFill>
                <a:latin typeface="Comic Sans MS" pitchFamily="66" charset="0"/>
              </a:rPr>
              <a:t>in order to form a more perfect Union</a:t>
            </a:r>
            <a:r>
              <a:rPr lang="en-US" altLang="en-US" sz="2800" dirty="0" smtClean="0">
                <a:solidFill>
                  <a:srgbClr val="FF3300"/>
                </a:solidFill>
                <a:latin typeface="Comic Sans MS" pitchFamily="66" charset="0"/>
              </a:rPr>
              <a:t>,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(2) </a:t>
            </a:r>
            <a:r>
              <a:rPr lang="en-US" altLang="en-US" sz="2800" u="sng" dirty="0" smtClean="0">
                <a:solidFill>
                  <a:srgbClr val="FF3300"/>
                </a:solidFill>
                <a:latin typeface="Comic Sans MS" pitchFamily="66" charset="0"/>
              </a:rPr>
              <a:t>establish justice</a:t>
            </a:r>
            <a:r>
              <a:rPr lang="en-US" altLang="en-US" sz="2800" dirty="0" smtClean="0">
                <a:solidFill>
                  <a:srgbClr val="FF3300"/>
                </a:solidFill>
                <a:latin typeface="Comic Sans MS" pitchFamily="66" charset="0"/>
              </a:rPr>
              <a:t>,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(3) </a:t>
            </a:r>
            <a:r>
              <a:rPr lang="en-US" altLang="en-US" sz="2800" u="sng" dirty="0" smtClean="0">
                <a:solidFill>
                  <a:srgbClr val="FF3300"/>
                </a:solidFill>
                <a:latin typeface="Comic Sans MS" pitchFamily="66" charset="0"/>
              </a:rPr>
              <a:t>insure domestic tranquility</a:t>
            </a:r>
            <a:r>
              <a:rPr lang="en-US" altLang="en-US" sz="2800" dirty="0" smtClean="0">
                <a:solidFill>
                  <a:srgbClr val="FF3300"/>
                </a:solidFill>
                <a:latin typeface="Comic Sans MS" pitchFamily="66" charset="0"/>
              </a:rPr>
              <a:t>,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(4) </a:t>
            </a:r>
            <a:r>
              <a:rPr lang="en-US" altLang="en-US" sz="2800" u="sng" dirty="0" smtClean="0">
                <a:solidFill>
                  <a:srgbClr val="FF3300"/>
                </a:solidFill>
                <a:latin typeface="Comic Sans MS" pitchFamily="66" charset="0"/>
              </a:rPr>
              <a:t>provide for the common defense</a:t>
            </a:r>
            <a:r>
              <a:rPr lang="en-US" altLang="en-US" sz="2800" dirty="0" smtClean="0">
                <a:solidFill>
                  <a:srgbClr val="FF3300"/>
                </a:solidFill>
                <a:latin typeface="Comic Sans MS" pitchFamily="66" charset="0"/>
              </a:rPr>
              <a:t>,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(5) </a:t>
            </a:r>
            <a:r>
              <a:rPr lang="en-US" altLang="en-US" sz="2800" u="sng" dirty="0" smtClean="0">
                <a:solidFill>
                  <a:srgbClr val="FF3300"/>
                </a:solidFill>
                <a:latin typeface="Comic Sans MS" pitchFamily="66" charset="0"/>
              </a:rPr>
              <a:t>promote general welfare</a:t>
            </a:r>
            <a:r>
              <a:rPr lang="en-US" altLang="en-US" sz="2800" dirty="0" smtClean="0">
                <a:solidFill>
                  <a:srgbClr val="FF3300"/>
                </a:solidFill>
                <a:latin typeface="Comic Sans MS" pitchFamily="66" charset="0"/>
              </a:rPr>
              <a:t>, and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(6) </a:t>
            </a:r>
            <a:r>
              <a:rPr lang="en-US" altLang="en-US" sz="2800" u="sng" dirty="0" smtClean="0">
                <a:solidFill>
                  <a:srgbClr val="FF3300"/>
                </a:solidFill>
                <a:latin typeface="Comic Sans MS" pitchFamily="66" charset="0"/>
              </a:rPr>
              <a:t>secure the blessings of liberty to ourselves </a:t>
            </a:r>
            <a:r>
              <a:rPr lang="en-US" altLang="en-US" sz="2800" dirty="0" smtClean="0">
                <a:solidFill>
                  <a:srgbClr val="FF3300"/>
                </a:solidFill>
                <a:latin typeface="Comic Sans MS" pitchFamily="66" charset="0"/>
              </a:rPr>
              <a:t>	</a:t>
            </a:r>
            <a:r>
              <a:rPr lang="en-US" altLang="en-US" sz="2800" u="sng" dirty="0" smtClean="0">
                <a:solidFill>
                  <a:srgbClr val="FF3300"/>
                </a:solidFill>
                <a:latin typeface="Comic Sans MS" pitchFamily="66" charset="0"/>
              </a:rPr>
              <a:t>and our posterity</a:t>
            </a:r>
            <a:r>
              <a:rPr lang="en-US" altLang="en-US" sz="2800" dirty="0" smtClean="0">
                <a:solidFill>
                  <a:srgbClr val="FF3300"/>
                </a:solidFill>
                <a:latin typeface="Comic Sans MS" pitchFamily="66" charset="0"/>
              </a:rPr>
              <a:t>, </a:t>
            </a:r>
          </a:p>
          <a:p>
            <a:pPr eaLnBrk="1" hangingPunct="1">
              <a:lnSpc>
                <a:spcPct val="90000"/>
              </a:lnSpc>
              <a:buFontTx/>
              <a:buNone/>
            </a:pPr>
            <a:r>
              <a:rPr lang="en-US" altLang="en-US" sz="2800" dirty="0" smtClean="0">
                <a:solidFill>
                  <a:srgbClr val="FF3300"/>
                </a:solidFill>
                <a:latin typeface="Comic Sans MS" pitchFamily="66" charset="0"/>
              </a:rPr>
              <a:t>do ordain and establish this Constitution for the United States of America.”</a:t>
            </a:r>
          </a:p>
          <a:p>
            <a:pPr eaLnBrk="1" hangingPunct="1">
              <a:lnSpc>
                <a:spcPct val="90000"/>
              </a:lnSpc>
              <a:buFontTx/>
              <a:buNone/>
            </a:pPr>
            <a:endParaRPr lang="en-US" altLang="en-US" sz="1200" b="1" dirty="0" smtClean="0">
              <a:solidFill>
                <a:srgbClr val="FF3300"/>
              </a:solidFill>
              <a:effectLst>
                <a:outerShdw blurRad="38100" dist="38100" dir="2700000" algn="tl">
                  <a:srgbClr val="000000">
                    <a:alpha val="43137"/>
                  </a:srgbClr>
                </a:outerShdw>
              </a:effectLst>
              <a:latin typeface="Comic Sans MS" pitchFamily="66" charset="0"/>
            </a:endParaRPr>
          </a:p>
          <a:p>
            <a:pPr eaLnBrk="1" hangingPunct="1">
              <a:lnSpc>
                <a:spcPct val="90000"/>
              </a:lnSpc>
              <a:buFontTx/>
              <a:buNone/>
            </a:pPr>
            <a:r>
              <a:rPr lang="en-US" altLang="en-US" sz="2800" b="1" dirty="0" smtClean="0">
                <a:solidFill>
                  <a:srgbClr val="FF3300"/>
                </a:solidFill>
                <a:effectLst>
                  <a:outerShdw blurRad="38100" dist="38100" dir="2700000" algn="tl">
                    <a:srgbClr val="000000">
                      <a:alpha val="43137"/>
                    </a:srgbClr>
                  </a:outerShdw>
                </a:effectLst>
                <a:latin typeface="Comic Sans MS" pitchFamily="66" charset="0"/>
              </a:rPr>
              <a:t>STURCTURED ACADEMIC DISCUSSION</a:t>
            </a:r>
            <a:r>
              <a:rPr lang="en-US" altLang="en-US" sz="2800" dirty="0" smtClean="0">
                <a:solidFill>
                  <a:srgbClr val="FF3300"/>
                </a:solidFill>
                <a:latin typeface="Comic Sans MS" pitchFamily="66" charset="0"/>
              </a:rPr>
              <a:t>:</a:t>
            </a:r>
          </a:p>
          <a:p>
            <a:pPr eaLnBrk="1" hangingPunct="1">
              <a:lnSpc>
                <a:spcPct val="90000"/>
              </a:lnSpc>
              <a:buFontTx/>
              <a:buNone/>
            </a:pPr>
            <a:r>
              <a:rPr lang="en-US" altLang="en-US" sz="2800" dirty="0" smtClean="0">
                <a:solidFill>
                  <a:srgbClr val="FF3300"/>
                </a:solidFill>
                <a:latin typeface="Comic Sans MS" pitchFamily="66" charset="0"/>
              </a:rPr>
              <a:t>I believe the loftiest (most expensive) goal of the preamble is ______________ because …</a:t>
            </a:r>
          </a:p>
        </p:txBody>
      </p:sp>
    </p:spTree>
    <p:extLst>
      <p:ext uri="{BB962C8B-B14F-4D97-AF65-F5344CB8AC3E}">
        <p14:creationId xmlns:p14="http://schemas.microsoft.com/office/powerpoint/2010/main" val="4010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2">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 y="0"/>
            <a:ext cx="91495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32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2">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33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29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1400" dirty="0"/>
              <a:t>Here’s 2013 Federal spending all in one beautiful pie chart. If you master this, you’ll understand way more than most. The “fiscal year” actually begins October 1st of the year preceding, so we are already halfway through Fiscal Year (FY) 2014. </a:t>
            </a:r>
          </a:p>
          <a:p>
            <a:r>
              <a:rPr lang="en-US" sz="1400" dirty="0"/>
              <a:t>When Congress and the President cannot agree on a full-year budget, we often keep the government open using a series of Continuing Resolutions (CRs), which are temporary agreements to continue spending at pretty much existing levels. Last fall, the Republicans refused to agree on an FY 2014 budget or temporary CR that did not repeal the Affordable Care Act — hostage-taking the Democrats and President Obama would not allow — so the government shut down on Oct 1st 2013 for sixteen days until public pressure caused Republicans to cave</a:t>
            </a:r>
            <a:r>
              <a:rPr lang="en-US" sz="1400" dirty="0" smtClean="0"/>
              <a:t>.</a:t>
            </a:r>
            <a:endParaRPr lang="en-US" sz="1400" dirty="0"/>
          </a:p>
          <a:p>
            <a:r>
              <a:rPr lang="en-US" sz="1400" dirty="0"/>
              <a:t>Back to the chart... Everything shown in red is Mandatory spending, meaning it is dictated by existing law and very difficult to change without a battle </a:t>
            </a:r>
            <a:r>
              <a:rPr lang="en-US" sz="1400" dirty="0" err="1"/>
              <a:t>royale</a:t>
            </a:r>
            <a:r>
              <a:rPr lang="en-US" sz="1400" dirty="0"/>
              <a:t>. This makes up about 2/3 of the entire budget and includes benefit programs like Social Security (23%), Medicare (14%), Medicaid (8%), and other Income Security safety net programs (10%). Interest on the long-term debt (6%) is dictated by prevailing interest rates</a:t>
            </a:r>
            <a:r>
              <a:rPr lang="en-US" sz="1400" dirty="0" smtClean="0"/>
              <a:t>.</a:t>
            </a:r>
            <a:endParaRPr lang="en-US" sz="1400" dirty="0"/>
          </a:p>
          <a:p>
            <a:r>
              <a:rPr lang="en-US" sz="1400" dirty="0"/>
              <a:t>Everything shown in yellow is Discretionary spending, which is hammered out each year between Congress and the President. What I found most surprising is that almost all Military spending ($625 Billion), including war activities, is negotiated each year. And it makes up more than half of our Discretionary spending</a:t>
            </a:r>
            <a:r>
              <a:rPr lang="en-US" sz="1400" dirty="0" smtClean="0"/>
              <a:t>.</a:t>
            </a:r>
            <a:endParaRPr lang="en-US" sz="1400" dirty="0"/>
          </a:p>
          <a:p>
            <a:r>
              <a:rPr lang="en-US" sz="1400" dirty="0"/>
              <a:t>That leaves only about 16% of the entire budget — the little bitty 1% and 2% slivers in the lower right — that comprise the “non-defense discretionary” spending. It includes important investments like Education, Environment, Science and Transportation. And that’s where Republicans love to hack away. A $100 billion cut is less than 3% of the entire budget, but it’s a gigantic chunk out of just these little slivers</a:t>
            </a:r>
            <a:r>
              <a:rPr lang="en-US" sz="1400" dirty="0" smtClean="0"/>
              <a:t>.</a:t>
            </a:r>
            <a:endParaRPr lang="en-US" sz="1400" dirty="0"/>
          </a:p>
          <a:p>
            <a:r>
              <a:rPr lang="en-US" sz="1400" dirty="0"/>
              <a:t>Note that Social Security and Medicare each have a dedicated revenue stream through the payroll tax. Social Security’s 12.4% dedicated payroll tax currently covers its entire costs, so it is a 100% “earned benefit.” Medicare’s 2.9% dedicated payroll tax, however, was only designed to cover the Part A hospital portion. Because Medicare draws over $200 Billion per year from general tax revenues — for Part B (doctor/outpatient) and Part D (prescription drugs) — it can only be considered about 50% an earned benefit</a:t>
            </a:r>
            <a:r>
              <a:rPr lang="en-US" sz="1400" dirty="0" smtClean="0"/>
              <a:t>.</a:t>
            </a:r>
            <a:endParaRPr lang="en-US" sz="1400" dirty="0"/>
          </a:p>
          <a:p>
            <a:r>
              <a:rPr lang="en-US" sz="1400" dirty="0"/>
              <a:t>Also note that Foreign Aid is only about 1% of the budget (part of the Int’l Affairs sliver). In a recent poll, most people mistakenly believe it is a whopping 27% and that just eliminating foreign aid will solve our budget woes</a:t>
            </a:r>
            <a:r>
              <a:rPr lang="en-US" sz="1400" dirty="0" smtClean="0"/>
              <a:t>.</a:t>
            </a:r>
            <a:endParaRPr lang="en-US" sz="1400" dirty="0"/>
          </a:p>
        </p:txBody>
      </p:sp>
    </p:spTree>
    <p:extLst>
      <p:ext uri="{BB962C8B-B14F-4D97-AF65-F5344CB8AC3E}">
        <p14:creationId xmlns:p14="http://schemas.microsoft.com/office/powerpoint/2010/main" val="18804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CONGRESSIONAL VOTE</a:t>
            </a:r>
            <a:r>
              <a:rPr lang="en-US" dirty="0" smtClean="0"/>
              <a:t>: </a:t>
            </a:r>
            <a:r>
              <a:rPr lang="en-US" b="1" dirty="0" smtClean="0">
                <a:effectLst>
                  <a:outerShdw blurRad="38100" dist="38100" dir="2700000" algn="tl">
                    <a:srgbClr val="000000">
                      <a:alpha val="43137"/>
                    </a:srgbClr>
                  </a:outerShdw>
                </a:effectLst>
              </a:rPr>
              <a:t>Minimum Wage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525963"/>
          </a:xfrm>
        </p:spPr>
        <p:txBody>
          <a:bodyPr/>
          <a:lstStyle/>
          <a:p>
            <a:pPr marL="0" indent="0">
              <a:buNone/>
            </a:pPr>
            <a:r>
              <a:rPr lang="en-US" b="1" dirty="0" smtClean="0"/>
              <a:t>PROPOSED BILL</a:t>
            </a:r>
            <a:r>
              <a:rPr lang="en-US" dirty="0" smtClean="0"/>
              <a:t>: </a:t>
            </a:r>
          </a:p>
          <a:p>
            <a:pPr marL="0" indent="0">
              <a:buNone/>
            </a:pPr>
            <a:r>
              <a:rPr lang="en-US" dirty="0"/>
              <a:t>	</a:t>
            </a:r>
            <a:r>
              <a:rPr lang="en-US" dirty="0" smtClean="0"/>
              <a:t>The current minimum wage in the state 	of 	California is $9.00, as of July 1, 2014.  	Therefore, the current minimum wage in 	</a:t>
            </a:r>
            <a:r>
              <a:rPr lang="en-US" dirty="0" err="1" smtClean="0"/>
              <a:t>Goblirsch’s</a:t>
            </a:r>
            <a:r>
              <a:rPr lang="en-US" dirty="0" smtClean="0"/>
              <a:t> class should be increased from 	$7.25 to $9.00.</a:t>
            </a:r>
          </a:p>
          <a:p>
            <a:pPr marL="0" indent="0">
              <a:buNone/>
            </a:pPr>
            <a:endParaRPr lang="en-US" sz="2000" dirty="0"/>
          </a:p>
          <a:p>
            <a:r>
              <a:rPr lang="en-US" dirty="0" smtClean="0"/>
              <a:t>A “Yes” vote will increase the minimum wage</a:t>
            </a:r>
          </a:p>
          <a:p>
            <a:r>
              <a:rPr lang="en-US" dirty="0" smtClean="0"/>
              <a:t>A “No” vote will keep the minimum wage at it’s 	current level</a:t>
            </a:r>
            <a:endParaRPr lang="en-US" dirty="0"/>
          </a:p>
        </p:txBody>
      </p:sp>
    </p:spTree>
    <p:extLst>
      <p:ext uri="{BB962C8B-B14F-4D97-AF65-F5344CB8AC3E}">
        <p14:creationId xmlns:p14="http://schemas.microsoft.com/office/powerpoint/2010/main" val="107634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r>
              <a:rPr lang="en-US" b="1" u="sng" dirty="0" smtClean="0">
                <a:effectLst>
                  <a:outerShdw blurRad="38100" dist="38100" dir="2700000" algn="tl">
                    <a:srgbClr val="000000">
                      <a:alpha val="43137"/>
                    </a:srgbClr>
                  </a:outerShdw>
                </a:effectLst>
              </a:rPr>
              <a:t>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4525963"/>
          </a:xfrm>
        </p:spPr>
        <p:txBody>
          <a:bodyPr/>
          <a:lstStyle/>
          <a:p>
            <a:pPr marL="0" indent="0">
              <a:buNone/>
            </a:pPr>
            <a:r>
              <a:rPr lang="en-US" dirty="0" smtClean="0"/>
              <a:t>Representative/Senator Name:</a:t>
            </a:r>
          </a:p>
          <a:p>
            <a:pPr marL="0" indent="0">
              <a:buNone/>
            </a:pPr>
            <a:r>
              <a:rPr lang="en-US" sz="4400" dirty="0" smtClean="0"/>
              <a:t>_________________________</a:t>
            </a:r>
          </a:p>
          <a:p>
            <a:pPr marL="0" indent="0">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_____   YES</a:t>
            </a:r>
          </a:p>
          <a:p>
            <a:pPr marL="0" indent="0">
              <a:buNone/>
            </a:pPr>
            <a:endParaRPr lang="en-US" dirty="0"/>
          </a:p>
          <a:p>
            <a:pPr marL="0" indent="0">
              <a:buNone/>
            </a:pPr>
            <a:r>
              <a:rPr lang="en-US" sz="4400" dirty="0" smtClean="0"/>
              <a:t>_____   NO</a:t>
            </a:r>
            <a:endParaRPr lang="en-US" sz="4400" dirty="0"/>
          </a:p>
        </p:txBody>
      </p:sp>
    </p:spTree>
    <p:extLst>
      <p:ext uri="{BB962C8B-B14F-4D97-AF65-F5344CB8AC3E}">
        <p14:creationId xmlns:p14="http://schemas.microsoft.com/office/powerpoint/2010/main" val="313940519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TotalTime>
  <Words>811</Words>
  <Application>Microsoft Office PowerPoint</Application>
  <PresentationFormat>On-screen Show (4:3)</PresentationFormat>
  <Paragraphs>77</Paragraphs>
  <Slides>12</Slides>
  <Notes>0</Notes>
  <HiddenSlides>1</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12_TP030004031</vt:lpstr>
      <vt:lpstr>Equity</vt:lpstr>
      <vt:lpstr>14_TP030004031</vt:lpstr>
      <vt:lpstr>2_Office Theme</vt:lpstr>
      <vt:lpstr>2_Default Design</vt:lpstr>
      <vt:lpstr>Tuesday January 13, 2015 Mr. Goblirsch – American Government</vt:lpstr>
      <vt:lpstr>Political Survey HW</vt:lpstr>
      <vt:lpstr>Preamble</vt:lpstr>
      <vt:lpstr>PowerPoint Presentation</vt:lpstr>
      <vt:lpstr>PowerPoint Presentation</vt:lpstr>
      <vt:lpstr>PowerPoint Presentation</vt:lpstr>
      <vt:lpstr>PowerPoint Presentation</vt:lpstr>
      <vt:lpstr>CONGRESSIONAL VOTE: Minimum Wage</vt:lpstr>
      <vt:lpstr>BALLOT</vt:lpstr>
      <vt:lpstr>WORKBOOK  ASSIGNMENT: </vt:lpstr>
      <vt:lpstr>Congressional Name Tag</vt:lpstr>
      <vt:lpstr>PowerPoint Presentation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93</cp:revision>
  <cp:lastPrinted>2015-01-13T15:34:22Z</cp:lastPrinted>
  <dcterms:created xsi:type="dcterms:W3CDTF">2013-09-30T13:16:32Z</dcterms:created>
  <dcterms:modified xsi:type="dcterms:W3CDTF">2015-01-15T15:36:13Z</dcterms:modified>
</cp:coreProperties>
</file>