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0" r:id="rId2"/>
    <p:sldMasterId id="2147483745" r:id="rId3"/>
    <p:sldMasterId id="2147483758" r:id="rId4"/>
    <p:sldMasterId id="2147483770" r:id="rId5"/>
  </p:sldMasterIdLst>
  <p:notesMasterIdLst>
    <p:notesMasterId r:id="rId19"/>
  </p:notesMasterIdLst>
  <p:sldIdLst>
    <p:sldId id="271" r:id="rId6"/>
    <p:sldId id="259" r:id="rId7"/>
    <p:sldId id="277" r:id="rId8"/>
    <p:sldId id="293" r:id="rId9"/>
    <p:sldId id="294" r:id="rId10"/>
    <p:sldId id="295" r:id="rId11"/>
    <p:sldId id="278" r:id="rId12"/>
    <p:sldId id="286" r:id="rId13"/>
    <p:sldId id="296" r:id="rId14"/>
    <p:sldId id="292" r:id="rId15"/>
    <p:sldId id="287" r:id="rId16"/>
    <p:sldId id="285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D63F3-A653-4232-9980-D36516A9394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FB025-CC77-4FDB-A437-20205F6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3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376C3-9E47-4300-A9D0-90E35FEE9131}" type="datetimeFigureOut">
              <a:rPr lang="en-US"/>
              <a:pPr>
                <a:defRPr/>
              </a:pPr>
              <a:t>12/4/2014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874E-B8B9-4FAF-899D-41BEEB2CE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33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55449-EBC8-449A-9123-082717A58BE6}" type="datetimeFigureOut">
              <a:rPr lang="en-US"/>
              <a:pPr>
                <a:defRPr/>
              </a:pPr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FB4E0-7446-475C-8020-4FC279562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6FDE8-9EF5-42F4-8A70-1055ED14C795}" type="datetimeFigureOut">
              <a:rPr lang="en-US"/>
              <a:pPr>
                <a:defRPr/>
              </a:pPr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3D488-899F-4057-8441-E5771B08E2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76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34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28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37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12/4/2014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81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12/4/2014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49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12/4/2014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31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12/4/2014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58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12/4/2014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9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C14BD-6F67-4BC3-8EFF-606CEAB9A7C0}" type="datetimeFigureOut">
              <a:rPr lang="en-US"/>
              <a:pPr>
                <a:defRPr/>
              </a:pPr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F1BA6-7B19-4AB1-8D85-85650EC4C5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63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12/4/2014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3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69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84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ChangeArrowheads="1"/>
          </p:cNvSpPr>
          <p:nvPr/>
        </p:nvSpPr>
        <p:spPr bwMode="auto">
          <a:xfrm>
            <a:off x="3276600" y="0"/>
            <a:ext cx="25527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543800" cy="1752600"/>
          </a:xfrm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362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543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3600" i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6229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graphicFrame>
        <p:nvGraphicFramePr>
          <p:cNvPr id="436230" name="Object 6"/>
          <p:cNvGraphicFramePr>
            <a:graphicFrameLocks noChangeAspect="1"/>
          </p:cNvGraphicFramePr>
          <p:nvPr/>
        </p:nvGraphicFramePr>
        <p:xfrm>
          <a:off x="8216900" y="6261100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Picture" r:id="rId3" imgW="2331720" imgH="1490472" progId="Word.Picture.8">
                  <p:embed/>
                </p:oleObj>
              </mc:Choice>
              <mc:Fallback>
                <p:oleObj name="Picture" r:id="rId3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1100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1" name="Rectangle 7"/>
          <p:cNvSpPr>
            <a:spLocks noChangeArrowheads="1"/>
          </p:cNvSpPr>
          <p:nvPr/>
        </p:nvSpPr>
        <p:spPr bwMode="auto">
          <a:xfrm>
            <a:off x="8215313" y="6262688"/>
            <a:ext cx="898525" cy="569912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6232" name="Text Box 8"/>
          <p:cNvSpPr txBox="1">
            <a:spLocks noChangeArrowheads="1"/>
          </p:cNvSpPr>
          <p:nvPr/>
        </p:nvSpPr>
        <p:spPr bwMode="auto">
          <a:xfrm>
            <a:off x="3646488" y="517525"/>
            <a:ext cx="1809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Presentation Pro</a:t>
            </a:r>
            <a:endParaRPr lang="en-US" altLang="en-US" sz="3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028421"/>
      </p:ext>
    </p:extLst>
  </p:cSld>
  <p:clrMapOvr>
    <a:masterClrMapping/>
  </p:clrMapOvr>
  <p:transition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34387"/>
      </p:ext>
    </p:extLst>
  </p:cSld>
  <p:clrMapOvr>
    <a:masterClrMapping/>
  </p:clrMapOvr>
  <p:transition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1214537"/>
      </p:ext>
    </p:extLst>
  </p:cSld>
  <p:clrMapOvr>
    <a:masterClrMapping/>
  </p:clrMapOvr>
  <p:transition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07070"/>
      </p:ext>
    </p:extLst>
  </p:cSld>
  <p:clrMapOvr>
    <a:masterClrMapping/>
  </p:clrMapOvr>
  <p:transition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79281"/>
      </p:ext>
    </p:extLst>
  </p:cSld>
  <p:clrMapOvr>
    <a:masterClrMapping/>
  </p:clrMapOvr>
  <p:transition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33259"/>
      </p:ext>
    </p:extLst>
  </p:cSld>
  <p:clrMapOvr>
    <a:masterClrMapping/>
  </p:clrMapOvr>
  <p:transition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317457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30D2D-A571-48B7-A6C9-E0C1EF9FAC9A}" type="datetimeFigureOut">
              <a:rPr lang="en-US"/>
              <a:pPr>
                <a:defRPr/>
              </a:pPr>
              <a:t>12/4/2014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578B8-9E5D-481F-8ABA-5A69C7264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396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3455593"/>
      </p:ext>
    </p:extLst>
  </p:cSld>
  <p:clrMapOvr>
    <a:masterClrMapping/>
  </p:clrMapOvr>
  <p:transition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4753572"/>
      </p:ext>
    </p:extLst>
  </p:cSld>
  <p:clrMapOvr>
    <a:masterClrMapping/>
  </p:clrMapOvr>
  <p:transition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98662"/>
      </p:ext>
    </p:extLst>
  </p:cSld>
  <p:clrMapOvr>
    <a:masterClrMapping/>
  </p:clrMapOvr>
  <p:transition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93675"/>
            <a:ext cx="2152650" cy="26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3675"/>
            <a:ext cx="6305550" cy="26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7169"/>
      </p:ext>
    </p:extLst>
  </p:cSld>
  <p:clrMapOvr>
    <a:masterClrMapping/>
  </p:clrMapOvr>
  <p:transition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3675"/>
            <a:ext cx="83820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98847"/>
      </p:ext>
    </p:extLst>
  </p:cSld>
  <p:clrMapOvr>
    <a:masterClrMapping/>
  </p:clrMapOvr>
  <p:transition>
    <p:wipe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40A512-0D43-4943-823C-D4F6C24103D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790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D224A5-1FB7-46A8-8920-0DF590199C5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946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E51057-35D1-4106-B7C9-14DFEC722DF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9187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B92480-FC86-4D05-BEE3-6DE5993CE10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837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A6EB1D-25D8-4EF1-8A93-D6DDC23EBD5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9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7C07-F456-436E-A778-CE29F88A5080}" type="datetimeFigureOut">
              <a:rPr lang="en-US"/>
              <a:pPr>
                <a:defRPr/>
              </a:pPr>
              <a:t>12/4/2014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605CC-2196-4F35-81A7-3A6B304A7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948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5FB765-E901-498D-BC03-E592DCB09A8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922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53BE08-447D-432C-94FC-6FEBAF8EBE7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748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B4F80E-E140-450A-BBF6-69F1D8A59F8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2267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4C8B9C-1C85-4519-AA42-A533C968FE0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821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1A149E-3204-43D2-8339-362738A25FC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24148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859F56-06C2-4FE3-872E-768D50C4D94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266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2240FA-A4DB-48DC-B707-D16C71C921B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866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F27A9B-B27B-48D1-83B1-B33B34B990B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4572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A8B5D3-48C0-40CF-A823-2F036D23B37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744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20D445-CC0A-4C88-B77A-9DD29B6782E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03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6F860-C244-4BBC-B326-9FD4246E071D}" type="datetimeFigureOut">
              <a:rPr lang="en-US"/>
              <a:pPr>
                <a:defRPr/>
              </a:pPr>
              <a:t>12/4/2014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3B693-E9D4-445C-A198-302AC3C222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712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A2AB13-154F-40B0-A898-1A0176B68B5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513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2AA235-FA59-477A-BE85-77300D31883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612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68C9B0-A02C-424D-9769-0F646BB589A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7712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34549C-9BE8-4878-97CD-6D56956D721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6789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A3D4C6-F050-42D1-A7A6-D2D03558BF7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2449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AC7A9C-A195-4531-B773-5647CA7714C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0130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DAB791-1200-4164-AF9E-4F5F83D6454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8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D9777-57DB-4348-9BA1-F2C157833DC6}" type="datetimeFigureOut">
              <a:rPr lang="en-US"/>
              <a:pPr>
                <a:defRPr/>
              </a:pPr>
              <a:t>12/4/2014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0A2EB-BB06-4859-BB15-D7ED46B375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7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9C136-4B7D-427E-B67F-BE82395ECB14}" type="datetimeFigureOut">
              <a:rPr lang="en-US"/>
              <a:pPr>
                <a:defRPr/>
              </a:pPr>
              <a:t>12/4/2014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3ECCF-7F48-46C2-B687-F8D3E513E4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6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977C4-6A70-4F41-9C74-B6796F506E1D}" type="datetimeFigureOut">
              <a:rPr lang="en-US"/>
              <a:pPr>
                <a:defRPr/>
              </a:pPr>
              <a:t>12/4/2014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fld id="{6D085F0C-4FA8-4BEB-87DB-81421CBCD5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B2BC3-7AAF-45A8-B31C-84269D933F9E}" type="datetimeFigureOut">
              <a:rPr lang="en-US"/>
              <a:pPr>
                <a:defRPr/>
              </a:pPr>
              <a:t>12/4/2014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7DA7A-2241-462C-B32C-11B852CCC0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3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w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hyperlink" Target="EPP%20Reference%20Atlas.ppt#-1,1,Welcome to Presentation Plus!" TargetMode="Externa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hyperlink" Target="EPP%20Reference%20Atlas.ppt#-1,1,Welcome to Presentation Plus!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3FB5AE-F370-4736-A563-43D36D55F996}" type="datetimeFigureOut">
              <a:rPr lang="en-US"/>
              <a:pPr>
                <a:defRPr/>
              </a:pPr>
              <a:t>12/4/2014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188072-6198-49FD-8309-40734B593C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12/4/2014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202" name="Picture 2" descr="&#10;topBar.jpg                                                     00000012Macintosh HD                   ABA78158: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03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2350"/>
            <a:ext cx="91440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5204" name="Picture 4" descr="&#10;small_bar.png                                                  00006BBALucia HD                       B78C2BD4:"/>
          <p:cNvPicPr preferRelativeResize="0"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6369050"/>
            <a:ext cx="287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520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4352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3675"/>
            <a:ext cx="8382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35207" name="Rectangle 7"/>
          <p:cNvSpPr>
            <a:spLocks noChangeArrowheads="1"/>
          </p:cNvSpPr>
          <p:nvPr/>
        </p:nvSpPr>
        <p:spPr bwMode="auto">
          <a:xfrm>
            <a:off x="0" y="6373813"/>
            <a:ext cx="1214438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srgbClr val="FFFFFF"/>
                </a:solidFill>
              </a:rPr>
              <a:t>Chapter 14</a:t>
            </a:r>
          </a:p>
        </p:txBody>
      </p:sp>
      <p:sp>
        <p:nvSpPr>
          <p:cNvPr id="435208" name="Rectangle 8"/>
          <p:cNvSpPr>
            <a:spLocks noChangeArrowheads="1"/>
          </p:cNvSpPr>
          <p:nvPr/>
        </p:nvSpPr>
        <p:spPr bwMode="auto">
          <a:xfrm>
            <a:off x="1408113" y="6373813"/>
            <a:ext cx="2878137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srgbClr val="FFFFFF"/>
                </a:solidFill>
              </a:rPr>
              <a:t>Section</a:t>
            </a:r>
          </a:p>
        </p:txBody>
      </p:sp>
      <p:sp>
        <p:nvSpPr>
          <p:cNvPr id="435209" name="Line 9"/>
          <p:cNvSpPr>
            <a:spLocks noChangeShapeType="1"/>
          </p:cNvSpPr>
          <p:nvPr/>
        </p:nvSpPr>
        <p:spPr bwMode="auto">
          <a:xfrm>
            <a:off x="4552950" y="6584950"/>
            <a:ext cx="113665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5210" name="Line 10"/>
          <p:cNvSpPr>
            <a:spLocks noChangeShapeType="1"/>
          </p:cNvSpPr>
          <p:nvPr/>
        </p:nvSpPr>
        <p:spPr bwMode="auto">
          <a:xfrm>
            <a:off x="1409700" y="6597650"/>
            <a:ext cx="276225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5211" name="Line 11"/>
          <p:cNvSpPr>
            <a:spLocks noChangeShapeType="1"/>
          </p:cNvSpPr>
          <p:nvPr/>
        </p:nvSpPr>
        <p:spPr bwMode="auto">
          <a:xfrm flipH="1">
            <a:off x="0" y="6604000"/>
            <a:ext cx="120650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5212" name="Text Box 12"/>
          <p:cNvSpPr txBox="1">
            <a:spLocks noChangeArrowheads="1"/>
          </p:cNvSpPr>
          <p:nvPr/>
        </p:nvSpPr>
        <p:spPr bwMode="auto">
          <a:xfrm>
            <a:off x="4543425" y="6373813"/>
            <a:ext cx="9144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srgbClr val="FFFFFF"/>
                </a:solidFill>
              </a:rPr>
              <a:t>Main Menu</a:t>
            </a:r>
          </a:p>
        </p:txBody>
      </p:sp>
    </p:spTree>
    <p:extLst>
      <p:ext uri="{BB962C8B-B14F-4D97-AF65-F5344CB8AC3E}">
        <p14:creationId xmlns:p14="http://schemas.microsoft.com/office/powerpoint/2010/main" val="358499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5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35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5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5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5" grpId="0" build="p" bldLvl="5" autoUpdateAnimBg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5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520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5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520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5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520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5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520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5206" grpId="0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rgbClr val="1E74D2"/>
        </a:buClr>
        <a:buChar char="•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0066CC"/>
        </a:buClr>
        <a:buChar char="–"/>
        <a:defRPr kumimoji="1" sz="24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0066CC"/>
        </a:buClr>
        <a:buChar char="•"/>
        <a:defRPr kumimoji="1" sz="24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rgbClr val="1E74D2"/>
        </a:buClr>
        <a:buChar char="–"/>
        <a:defRPr kumimoji="1" sz="24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</a:defRPr>
            </a:lvl1pPr>
          </a:lstStyle>
          <a:p>
            <a:pPr eaLnBrk="0" fontAlgn="base" hangingPunct="0"/>
            <a:fld id="{779F6E39-FAF1-44EB-840E-190D994FD5C6}" type="slidenum">
              <a:rPr lang="en-US" altLang="en-US" smtClean="0">
                <a:solidFill>
                  <a:srgbClr val="FFFFFF"/>
                </a:solidFill>
              </a:rPr>
              <a:pPr eaLnBrk="0" fontAlgn="base" hangingPunct="0"/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50" name="Picture 26" descr="c0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68363"/>
            <a:ext cx="1004887" cy="51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30096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</a:defRPr>
            </a:lvl1pPr>
          </a:lstStyle>
          <a:p>
            <a:pPr eaLnBrk="0" fontAlgn="base" hangingPunct="0"/>
            <a:fld id="{C488E879-CFFB-4802-B501-07F14DDB3271}" type="slidenum">
              <a:rPr lang="en-US" altLang="en-US" smtClean="0">
                <a:solidFill>
                  <a:srgbClr val="FFFFFF"/>
                </a:solidFill>
              </a:rPr>
              <a:pPr eaLnBrk="0" fontAlgn="base" hangingPunct="0"/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50" name="Picture 26" descr="c0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68363"/>
            <a:ext cx="1004887" cy="51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153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tCfOMl3qo0" TargetMode="Externa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5.wmf"/><Relationship Id="rId7" Type="http://schemas.openxmlformats.org/officeDocument/2006/relationships/slide" Target="slide2.xm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6.wmf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6.wmf"/><Relationship Id="rId7" Type="http://schemas.openxmlformats.org/officeDocument/2006/relationships/image" Target="../media/image21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4.xml"/><Relationship Id="rId6" Type="http://schemas.openxmlformats.org/officeDocument/2006/relationships/slide" Target="slide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wmf"/><Relationship Id="rId7" Type="http://schemas.openxmlformats.org/officeDocument/2006/relationships/image" Target="../media/image12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1.png"/><Relationship Id="rId5" Type="http://schemas.openxmlformats.org/officeDocument/2006/relationships/slide" Target="slide8.xml"/><Relationship Id="rId4" Type="http://schemas.openxmlformats.org/officeDocument/2006/relationships/image" Target="../media/image10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Thursday December 4,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Discuss the “fairness” of different types of taxes.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Tax Day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Taxes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DISCUSSION: “Fairness” of taxes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</a:t>
            </a:r>
            <a:r>
              <a:rPr lang="en-US" sz="2400" dirty="0" smtClean="0">
                <a:solidFill>
                  <a:prstClr val="black"/>
                </a:solidFill>
              </a:rPr>
              <a:t>: Calculating Federal Income Taxes (7 min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GUIDED PRACTICE: Filing a Tax Return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2200" dirty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***Earn up to 10 Points Extra Credit for Econ Final Study Guide***</a:t>
            </a:r>
            <a:endParaRPr 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4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1) Take out your Weekly Time Sheet.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dirty="0">
                <a:solidFill>
                  <a:prstClr val="black"/>
                </a:solidFill>
              </a:rPr>
              <a:t> 	Calculate your tax deduction.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</a:rPr>
              <a:t>STEP 1: Gross Pay (Total of Weekly Pay)  X  Tax % = Amount of Taxes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</a:rPr>
              <a:t>STEP 2: Gross Pay (Total of Weekly Pay)  –  Amount of Taxes = Net Pay (Weekly Deposit)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dirty="0">
                <a:solidFill>
                  <a:prstClr val="black"/>
                </a:solidFill>
              </a:rPr>
              <a:t> 	Make your weekly deposit in your Account. </a:t>
            </a:r>
            <a:r>
              <a:rPr lang="en-US" sz="2000" dirty="0">
                <a:solidFill>
                  <a:prstClr val="black"/>
                </a:solidFill>
              </a:rPr>
              <a:t>(Have it stamped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FEDERAL INCOME TAX RATES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421742"/>
              </p:ext>
            </p:extLst>
          </p:nvPr>
        </p:nvGraphicFramePr>
        <p:xfrm>
          <a:off x="76200" y="1066800"/>
          <a:ext cx="8915401" cy="4416253"/>
        </p:xfrm>
        <a:graphic>
          <a:graphicData uri="http://schemas.openxmlformats.org/drawingml/2006/table">
            <a:tbl>
              <a:tblPr/>
              <a:tblGrid>
                <a:gridCol w="789969"/>
                <a:gridCol w="2031358"/>
                <a:gridCol w="2031358"/>
                <a:gridCol w="2031358"/>
                <a:gridCol w="2031358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Tax Rate</a:t>
                      </a:r>
                      <a:endParaRPr lang="en-US" sz="1600" dirty="0"/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Single Taxable Income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Married Filing </a:t>
                      </a:r>
                      <a:r>
                        <a:rPr lang="en-US" sz="1600" dirty="0" smtClean="0"/>
                        <a:t>Jointly</a:t>
                      </a:r>
                      <a:endParaRPr lang="en-US" sz="1600" dirty="0"/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Married Filing Separately Taxable Income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Head of Household Taxable Income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17">
                <a:tc>
                  <a:txBody>
                    <a:bodyPr/>
                    <a:lstStyle/>
                    <a:p>
                      <a:r>
                        <a:rPr lang="en-US" sz="1600"/>
                        <a:t>10%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$0 – $8,925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$0 – $17,850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$0 – $8,925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$0 – $12,750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15%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$8,926 – $36,250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$17,851 – $72,500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$8,926 – $36,250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$12,751 – $48,600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25%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$36,251 – $87,850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$72,501 – $146,400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$36,251 – $73,200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$48,601 – $125,450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28%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$87,851 – $183,250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$146,401 – $223,050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$73,201 – $111,525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$125,451 – $203,150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33%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$183,251 – $398,350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$223,051 – $398,350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$111,526 – $199,175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$203,151 – $398,350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35%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$398,351 – $400,000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$398,351 – $450,000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$199,176 – $225,000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$398,351 – $425,000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39.6%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$400,001+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$450,001+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$225,001+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$425,001+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6388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WATCH: Calculating Federal Taxes Video (YouTube – Khan Academy)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782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8FEF8-7948-4068-ACE9-D0385A81FDBA}" type="slidenum">
              <a:rPr lang="en-US" altLang="en-US">
                <a:solidFill>
                  <a:srgbClr val="FFFFFF"/>
                </a:solidFill>
              </a:rPr>
              <a:pPr/>
              <a:t>11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93927" name="Text Box 7"/>
          <p:cNvSpPr txBox="1">
            <a:spLocks noChangeArrowheads="1"/>
          </p:cNvSpPr>
          <p:nvPr/>
        </p:nvSpPr>
        <p:spPr bwMode="auto">
          <a:xfrm>
            <a:off x="1484313" y="436563"/>
            <a:ext cx="659103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 smtClean="0">
                <a:solidFill>
                  <a:srgbClr val="FFCC00"/>
                </a:solidFill>
              </a:rPr>
              <a:t>Structured Academic Discussion</a:t>
            </a:r>
            <a:endParaRPr lang="en-US" altLang="en-US" sz="2000" b="1" dirty="0" smtClean="0">
              <a:solidFill>
                <a:srgbClr val="FFCC00"/>
              </a:solidFill>
            </a:endParaRPr>
          </a:p>
        </p:txBody>
      </p:sp>
      <p:sp>
        <p:nvSpPr>
          <p:cNvPr id="593928" name="Text Box 8"/>
          <p:cNvSpPr txBox="1">
            <a:spLocks noChangeArrowheads="1"/>
          </p:cNvSpPr>
          <p:nvPr/>
        </p:nvSpPr>
        <p:spPr bwMode="auto">
          <a:xfrm>
            <a:off x="2398713" y="1285875"/>
            <a:ext cx="6364287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569913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smtClean="0">
                <a:solidFill>
                  <a:srgbClr val="FFFFFF"/>
                </a:solidFill>
              </a:rPr>
              <a:t>What benefits does the government enjoy in having a progressive income tax?</a:t>
            </a:r>
          </a:p>
        </p:txBody>
      </p:sp>
      <p:pic>
        <p:nvPicPr>
          <p:cNvPr id="593930" name="Picture 10" descr="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739900" y="1323975"/>
            <a:ext cx="649288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33" name="Picture 13" descr="S1_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8324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59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9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7" grpId="0" autoUpdateAnimBg="0"/>
      <p:bldP spid="59392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775" name="Group 31"/>
          <p:cNvGrpSpPr>
            <a:grpSpLocks/>
          </p:cNvGrpSpPr>
          <p:nvPr/>
        </p:nvGrpSpPr>
        <p:grpSpPr bwMode="auto">
          <a:xfrm>
            <a:off x="2490788" y="2843213"/>
            <a:ext cx="4098925" cy="2787650"/>
            <a:chOff x="2041" y="2233"/>
            <a:chExt cx="2582" cy="1756"/>
          </a:xfrm>
        </p:grpSpPr>
        <p:pic>
          <p:nvPicPr>
            <p:cNvPr id="415755" name="Picture 11" descr="14.4base.wmf                                                   00046821Macintosh HD G3                B3026AB2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1" y="2233"/>
              <a:ext cx="2582" cy="1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5756" name="Text Box 12"/>
            <p:cNvSpPr txBox="1">
              <a:spLocks noChangeArrowheads="1"/>
            </p:cNvSpPr>
            <p:nvPr/>
          </p:nvSpPr>
          <p:spPr bwMode="auto">
            <a:xfrm>
              <a:off x="2139" y="2374"/>
              <a:ext cx="107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</a:rPr>
                <a:t>HOURS AND EARNINGS</a:t>
              </a:r>
            </a:p>
          </p:txBody>
        </p:sp>
        <p:sp>
          <p:nvSpPr>
            <p:cNvPr id="415757" name="Text Box 13"/>
            <p:cNvSpPr txBox="1">
              <a:spLocks noChangeArrowheads="1"/>
            </p:cNvSpPr>
            <p:nvPr/>
          </p:nvSpPr>
          <p:spPr bwMode="auto">
            <a:xfrm>
              <a:off x="2166" y="2514"/>
              <a:ext cx="4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Hours</a:t>
              </a:r>
            </a:p>
          </p:txBody>
        </p:sp>
        <p:sp>
          <p:nvSpPr>
            <p:cNvPr id="415758" name="Text Box 14"/>
            <p:cNvSpPr txBox="1">
              <a:spLocks noChangeArrowheads="1"/>
            </p:cNvSpPr>
            <p:nvPr/>
          </p:nvSpPr>
          <p:spPr bwMode="auto">
            <a:xfrm>
              <a:off x="2661" y="2514"/>
              <a:ext cx="50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Earnings</a:t>
              </a:r>
            </a:p>
          </p:txBody>
        </p:sp>
        <p:sp>
          <p:nvSpPr>
            <p:cNvPr id="415759" name="Text Box 15"/>
            <p:cNvSpPr txBox="1">
              <a:spLocks noChangeArrowheads="1"/>
            </p:cNvSpPr>
            <p:nvPr/>
          </p:nvSpPr>
          <p:spPr bwMode="auto">
            <a:xfrm>
              <a:off x="3249" y="2374"/>
              <a:ext cx="1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</a:rPr>
                <a:t>TAXES AND DEDUCTIONS</a:t>
              </a:r>
            </a:p>
          </p:txBody>
        </p:sp>
        <p:sp>
          <p:nvSpPr>
            <p:cNvPr id="415760" name="Text Box 16"/>
            <p:cNvSpPr txBox="1">
              <a:spLocks noChangeArrowheads="1"/>
            </p:cNvSpPr>
            <p:nvPr/>
          </p:nvSpPr>
          <p:spPr bwMode="auto">
            <a:xfrm>
              <a:off x="3242" y="2514"/>
              <a:ext cx="65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Description</a:t>
              </a:r>
            </a:p>
          </p:txBody>
        </p:sp>
        <p:sp>
          <p:nvSpPr>
            <p:cNvPr id="415761" name="Text Box 17"/>
            <p:cNvSpPr txBox="1">
              <a:spLocks noChangeArrowheads="1"/>
            </p:cNvSpPr>
            <p:nvPr/>
          </p:nvSpPr>
          <p:spPr bwMode="auto">
            <a:xfrm>
              <a:off x="4022" y="2514"/>
              <a:ext cx="41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Amount</a:t>
              </a:r>
            </a:p>
          </p:txBody>
        </p:sp>
        <p:sp>
          <p:nvSpPr>
            <p:cNvPr id="415762" name="Text Box 18"/>
            <p:cNvSpPr txBox="1">
              <a:spLocks noChangeArrowheads="1"/>
            </p:cNvSpPr>
            <p:nvPr/>
          </p:nvSpPr>
          <p:spPr bwMode="auto">
            <a:xfrm>
              <a:off x="2166" y="2714"/>
              <a:ext cx="4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415763" name="Text Box 19"/>
            <p:cNvSpPr txBox="1">
              <a:spLocks noChangeArrowheads="1"/>
            </p:cNvSpPr>
            <p:nvPr/>
          </p:nvSpPr>
          <p:spPr bwMode="auto">
            <a:xfrm>
              <a:off x="2661" y="2714"/>
              <a:ext cx="50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200.00</a:t>
              </a:r>
            </a:p>
          </p:txBody>
        </p:sp>
        <p:sp>
          <p:nvSpPr>
            <p:cNvPr id="415764" name="Text Box 20"/>
            <p:cNvSpPr txBox="1">
              <a:spLocks noChangeArrowheads="1"/>
            </p:cNvSpPr>
            <p:nvPr/>
          </p:nvSpPr>
          <p:spPr bwMode="auto">
            <a:xfrm>
              <a:off x="3242" y="2714"/>
              <a:ext cx="650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FICA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Federal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State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City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Total Taxes</a:t>
              </a:r>
              <a:endParaRPr lang="en-US" altLang="en-US" sz="1000" smtClean="0">
                <a:solidFill>
                  <a:srgbClr val="000000"/>
                </a:solidFill>
              </a:endParaRPr>
            </a:p>
          </p:txBody>
        </p:sp>
        <p:sp>
          <p:nvSpPr>
            <p:cNvPr id="415765" name="Text Box 21"/>
            <p:cNvSpPr txBox="1">
              <a:spLocks noChangeArrowheads="1"/>
            </p:cNvSpPr>
            <p:nvPr/>
          </p:nvSpPr>
          <p:spPr bwMode="auto">
            <a:xfrm>
              <a:off x="3975" y="2714"/>
              <a:ext cx="412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15.20</a:t>
              </a:r>
            </a:p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10.25</a:t>
              </a:r>
            </a:p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5.10</a:t>
              </a:r>
            </a:p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1.00</a:t>
              </a:r>
            </a:p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31.55</a:t>
              </a:r>
            </a:p>
          </p:txBody>
        </p:sp>
        <p:sp>
          <p:nvSpPr>
            <p:cNvPr id="415766" name="Text Box 22"/>
            <p:cNvSpPr txBox="1">
              <a:spLocks noChangeArrowheads="1"/>
            </p:cNvSpPr>
            <p:nvPr/>
          </p:nvSpPr>
          <p:spPr bwMode="auto">
            <a:xfrm>
              <a:off x="2139" y="3434"/>
              <a:ext cx="107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</a:rPr>
                <a:t>TOTAL</a:t>
              </a:r>
            </a:p>
          </p:txBody>
        </p:sp>
        <p:sp>
          <p:nvSpPr>
            <p:cNvPr id="415768" name="Text Box 24"/>
            <p:cNvSpPr txBox="1">
              <a:spLocks noChangeArrowheads="1"/>
            </p:cNvSpPr>
            <p:nvPr/>
          </p:nvSpPr>
          <p:spPr bwMode="auto">
            <a:xfrm>
              <a:off x="2160" y="3583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Taxable Wages</a:t>
              </a:r>
            </a:p>
          </p:txBody>
        </p:sp>
        <p:sp>
          <p:nvSpPr>
            <p:cNvPr id="415769" name="Text Box 25"/>
            <p:cNvSpPr txBox="1">
              <a:spLocks noChangeArrowheads="1"/>
            </p:cNvSpPr>
            <p:nvPr/>
          </p:nvSpPr>
          <p:spPr bwMode="auto">
            <a:xfrm>
              <a:off x="2160" y="3727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200.00</a:t>
              </a:r>
            </a:p>
          </p:txBody>
        </p:sp>
        <p:sp>
          <p:nvSpPr>
            <p:cNvPr id="415770" name="Text Box 26"/>
            <p:cNvSpPr txBox="1">
              <a:spLocks noChangeArrowheads="1"/>
            </p:cNvSpPr>
            <p:nvPr/>
          </p:nvSpPr>
          <p:spPr bwMode="auto">
            <a:xfrm>
              <a:off x="2958" y="3583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Less Taxes</a:t>
              </a:r>
            </a:p>
          </p:txBody>
        </p:sp>
        <p:sp>
          <p:nvSpPr>
            <p:cNvPr id="415771" name="Text Box 27"/>
            <p:cNvSpPr txBox="1">
              <a:spLocks noChangeArrowheads="1"/>
            </p:cNvSpPr>
            <p:nvPr/>
          </p:nvSpPr>
          <p:spPr bwMode="auto">
            <a:xfrm>
              <a:off x="2958" y="3727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31.55</a:t>
              </a:r>
            </a:p>
          </p:txBody>
        </p:sp>
        <p:sp>
          <p:nvSpPr>
            <p:cNvPr id="415772" name="Text Box 28"/>
            <p:cNvSpPr txBox="1">
              <a:spLocks noChangeArrowheads="1"/>
            </p:cNvSpPr>
            <p:nvPr/>
          </p:nvSpPr>
          <p:spPr bwMode="auto">
            <a:xfrm>
              <a:off x="3821" y="3583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Net Pay</a:t>
              </a:r>
            </a:p>
          </p:txBody>
        </p:sp>
        <p:sp>
          <p:nvSpPr>
            <p:cNvPr id="415773" name="Text Box 29"/>
            <p:cNvSpPr txBox="1">
              <a:spLocks noChangeArrowheads="1"/>
            </p:cNvSpPr>
            <p:nvPr/>
          </p:nvSpPr>
          <p:spPr bwMode="auto">
            <a:xfrm>
              <a:off x="3821" y="3727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168.45</a:t>
              </a:r>
            </a:p>
          </p:txBody>
        </p:sp>
      </p:grpSp>
      <p:sp>
        <p:nvSpPr>
          <p:cNvPr id="415784" name="Rectangle 40"/>
          <p:cNvSpPr>
            <a:spLocks noChangeArrowheads="1"/>
          </p:cNvSpPr>
          <p:nvPr/>
        </p:nvSpPr>
        <p:spPr bwMode="auto">
          <a:xfrm>
            <a:off x="255732" y="2478089"/>
            <a:ext cx="2276475" cy="220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600" b="1" dirty="0" smtClean="0">
                <a:solidFill>
                  <a:srgbClr val="800000"/>
                </a:solidFill>
              </a:rPr>
              <a:t>Exemptions</a:t>
            </a:r>
            <a:r>
              <a:rPr kumimoji="1" lang="en-US" altLang="en-US" sz="1600" b="1" dirty="0" smtClean="0">
                <a:solidFill>
                  <a:srgbClr val="000000"/>
                </a:solidFill>
              </a:rPr>
              <a:t> are set amounts that you subtract from your gross income for yourself, your spouse, and any dependents.</a:t>
            </a:r>
            <a:r>
              <a:rPr kumimoji="1" lang="en-US" altLang="en-US" sz="1600" b="1" dirty="0" smtClean="0">
                <a:solidFill>
                  <a:srgbClr val="800000"/>
                </a:solidFill>
                <a:latin typeface="Times New Roman" charset="0"/>
              </a:rPr>
              <a:t> </a:t>
            </a:r>
            <a:endParaRPr kumimoji="1" lang="en-US" altLang="en-US" sz="1600" b="1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5785" name="Rectangle 41"/>
          <p:cNvSpPr>
            <a:spLocks noChangeArrowheads="1"/>
          </p:cNvSpPr>
          <p:nvPr/>
        </p:nvSpPr>
        <p:spPr bwMode="auto">
          <a:xfrm>
            <a:off x="6534728" y="2397125"/>
            <a:ext cx="228917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600" b="1" dirty="0" smtClean="0">
                <a:solidFill>
                  <a:srgbClr val="800000"/>
                </a:solidFill>
              </a:rPr>
              <a:t>Deductions</a:t>
            </a:r>
            <a:r>
              <a:rPr kumimoji="1" lang="en-US" altLang="en-US" sz="1600" b="1" dirty="0" smtClean="0">
                <a:solidFill>
                  <a:srgbClr val="000000"/>
                </a:solidFill>
              </a:rPr>
              <a:t> are variable amounts that you can subtract from your gross income.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en-US" sz="1600" b="1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5786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CONCEPT:</a:t>
            </a:r>
            <a:br>
              <a:rPr lang="en-US" altLang="en-US" dirty="0" smtClean="0"/>
            </a:br>
            <a:r>
              <a:rPr lang="en-US" altLang="en-US" dirty="0" smtClean="0"/>
              <a:t>Filing </a:t>
            </a:r>
            <a:r>
              <a:rPr lang="en-US" altLang="en-US" dirty="0"/>
              <a:t>a Tax Return</a:t>
            </a:r>
          </a:p>
        </p:txBody>
      </p:sp>
      <p:sp>
        <p:nvSpPr>
          <p:cNvPr id="415787" name="Rectangle 4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/>
              <a:t>A  </a:t>
            </a:r>
            <a:r>
              <a:rPr lang="en-US" altLang="en-US" sz="1800">
                <a:solidFill>
                  <a:schemeClr val="accent2"/>
                </a:solidFill>
              </a:rPr>
              <a:t>tax return</a:t>
            </a:r>
            <a:r>
              <a:rPr lang="en-US" altLang="en-US" sz="1800"/>
              <a:t> is a form on which you declare your income to the government and determine your taxable income.</a:t>
            </a:r>
          </a:p>
          <a:p>
            <a:r>
              <a:rPr lang="en-US" altLang="en-US" sz="1800">
                <a:solidFill>
                  <a:schemeClr val="accent2"/>
                </a:solidFill>
              </a:rPr>
              <a:t>Taxable income</a:t>
            </a:r>
            <a:r>
              <a:rPr lang="en-US" altLang="en-US" sz="1800"/>
              <a:t> is a person’s total (or gross) income minus exemptions and deductions. </a:t>
            </a:r>
          </a:p>
        </p:txBody>
      </p:sp>
      <p:pic>
        <p:nvPicPr>
          <p:cNvPr id="415788" name="Picture 44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13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5789" name="Picture 4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5790" name="Picture 46" descr="button 3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91" name="Picture 47" descr="button 4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92" name="Picture 48" descr="button 1 dark.png                                              00006C37Lucia HD                       B78C2BD4: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93" name="Picture 49" descr="button 2 light.png                                             00006C37Lucia HD                       B78C2BD4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94" name="Picture 50" descr="home new button.png                                            00006BBALucia HD                       B78C2BD4: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6270625"/>
            <a:ext cx="430212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24538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5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5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1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415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84" grpId="0" autoUpdateAnimBg="0"/>
      <p:bldP spid="415785" grpId="0" autoUpdateAnimBg="0"/>
      <p:bldP spid="415786" grpId="0" autoUpdateAnimBg="0"/>
      <p:bldP spid="415787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8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CONCEPT:</a:t>
            </a:r>
            <a:br>
              <a:rPr lang="en-US" altLang="en-US" dirty="0" smtClean="0"/>
            </a:br>
            <a:r>
              <a:rPr lang="en-US" altLang="en-US" dirty="0" smtClean="0"/>
              <a:t>Individual </a:t>
            </a:r>
            <a:r>
              <a:rPr lang="en-US" altLang="en-US" dirty="0"/>
              <a:t>Income Taxes</a:t>
            </a:r>
          </a:p>
        </p:txBody>
      </p:sp>
      <p:sp>
        <p:nvSpPr>
          <p:cNvPr id="395284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“Pay-as-You-Earn” Taxation</a:t>
            </a:r>
          </a:p>
          <a:p>
            <a:pPr lvl="1"/>
            <a:r>
              <a:rPr lang="en-US" altLang="en-US" dirty="0"/>
              <a:t>Federal income taxes are collected throughout the course of the year as individuals earn income.</a:t>
            </a:r>
          </a:p>
          <a:p>
            <a:r>
              <a:rPr lang="en-US" altLang="en-US" dirty="0"/>
              <a:t>Tax Withholding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Withholding</a:t>
            </a:r>
            <a:r>
              <a:rPr lang="en-US" altLang="en-US" dirty="0"/>
              <a:t> is the process by which employers take tax payments out of an employee’s pay before he or she receives it. </a:t>
            </a:r>
          </a:p>
          <a:p>
            <a:r>
              <a:rPr lang="en-US" altLang="en-US" dirty="0"/>
              <a:t>Tax Brackets</a:t>
            </a:r>
          </a:p>
          <a:p>
            <a:pPr lvl="1"/>
            <a:r>
              <a:rPr lang="en-US" altLang="en-US" dirty="0"/>
              <a:t>The federal income tax is a progressive </a:t>
            </a:r>
            <a:r>
              <a:rPr lang="en-US" altLang="en-US" dirty="0" smtClean="0"/>
              <a:t>tax.  There are currently 7 tax brackets.</a:t>
            </a:r>
            <a:endParaRPr lang="en-US" altLang="en-US" dirty="0"/>
          </a:p>
        </p:txBody>
      </p:sp>
      <p:pic>
        <p:nvPicPr>
          <p:cNvPr id="395285" name="Picture 21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13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5286" name="Picture 2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5287" name="Picture 23" descr="button 3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5288" name="Picture 24" descr="button 4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5289" name="Picture 25" descr="button 1 dark.png                                              00006C37Lucia HD                       B78C2BD4: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5290" name="Picture 26" descr="button 2 light.png                                             00006C37Lucia HD                       B78C2BD4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5291" name="Picture 27" descr="home new button.png                                            00006BBALucia HD                       B78C2BD4: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6270625"/>
            <a:ext cx="430212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55691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5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5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5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95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83" grpId="0" autoUpdateAnimBg="0"/>
      <p:bldP spid="395284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8" y="1676400"/>
            <a:ext cx="6324600" cy="11160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Fiscal Policy –</a:t>
            </a:r>
            <a:br>
              <a:rPr lang="en-US" sz="5400" dirty="0" smtClean="0"/>
            </a:br>
            <a:r>
              <a:rPr lang="en-US" sz="5400" dirty="0" smtClean="0"/>
              <a:t>Taxes</a:t>
            </a:r>
            <a:br>
              <a:rPr lang="en-US" sz="5400" dirty="0" smtClean="0"/>
            </a:br>
            <a:r>
              <a:rPr lang="en-US" sz="5400" dirty="0" smtClean="0"/>
              <a:t>Part II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73175" y="2578100"/>
            <a:ext cx="6511925" cy="73818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sz="1800" dirty="0"/>
              <a:t>Chapter </a:t>
            </a:r>
            <a:r>
              <a:rPr sz="1800" dirty="0" smtClean="0"/>
              <a:t>14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418785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6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PRIOR KNOWLEDGE:</a:t>
            </a:r>
            <a:br>
              <a:rPr lang="en-US" altLang="en-US" dirty="0" smtClean="0"/>
            </a:br>
            <a:r>
              <a:rPr lang="en-US" altLang="en-US" dirty="0" smtClean="0"/>
              <a:t>Taxes </a:t>
            </a:r>
            <a:r>
              <a:rPr lang="en-US" altLang="en-US" dirty="0"/>
              <a:t>and the </a:t>
            </a:r>
            <a:r>
              <a:rPr lang="en-US" altLang="en-US" dirty="0" smtClean="0"/>
              <a:t>Constitution</a:t>
            </a:r>
            <a:endParaRPr lang="en-US" altLang="en-US" dirty="0"/>
          </a:p>
        </p:txBody>
      </p:sp>
      <p:sp>
        <p:nvSpPr>
          <p:cNvPr id="390164" name="Rectangle 20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229100" cy="18954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dirty="0">
                <a:solidFill>
                  <a:schemeClr val="hlink"/>
                </a:solidFill>
              </a:rPr>
              <a:t>The Power to Tax</a:t>
            </a:r>
            <a:endParaRPr lang="en-US" altLang="en-US" sz="2000" dirty="0"/>
          </a:p>
          <a:p>
            <a:r>
              <a:rPr lang="en-US" altLang="en-US" sz="2000" dirty="0"/>
              <a:t>Article 1, Section 8, Clause 1 of  the Constitution grants Congress the power to tax.</a:t>
            </a:r>
          </a:p>
          <a:p>
            <a:r>
              <a:rPr lang="en-US" altLang="en-US" sz="2000" dirty="0"/>
              <a:t>The Sixteenth Amendment gives Congress the power to levy an income tax.</a:t>
            </a:r>
          </a:p>
        </p:txBody>
      </p:sp>
      <p:sp>
        <p:nvSpPr>
          <p:cNvPr id="390165" name="Rectangle 21"/>
          <p:cNvSpPr>
            <a:spLocks noGrp="1" noChangeArrowheads="1"/>
          </p:cNvSpPr>
          <p:nvPr>
            <p:ph type="body" sz="half" idx="2"/>
          </p:nvPr>
        </p:nvSpPr>
        <p:spPr>
          <a:xfrm>
            <a:off x="4627272" y="1904236"/>
            <a:ext cx="4229100" cy="18954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000" dirty="0">
                <a:solidFill>
                  <a:schemeClr val="hlink"/>
                </a:solidFill>
              </a:rPr>
              <a:t>Limits on the Power to Tax</a:t>
            </a:r>
            <a:endParaRPr lang="en-US" altLang="en-US" sz="2000" dirty="0"/>
          </a:p>
          <a:p>
            <a:pPr marL="0" indent="0">
              <a:buFontTx/>
              <a:buNone/>
            </a:pPr>
            <a:r>
              <a:rPr lang="en-US" altLang="en-US" sz="2000" dirty="0"/>
              <a:t>The power to tax is also limited through the Constitution:</a:t>
            </a:r>
          </a:p>
          <a:p>
            <a:pPr marL="455613" lvl="1" indent="-336550">
              <a:buFontTx/>
              <a:buNone/>
            </a:pPr>
            <a:r>
              <a:rPr lang="en-US" altLang="en-US" sz="2000" dirty="0"/>
              <a:t>1. The purpose of the tax must be for “the common defense and general welfare.”</a:t>
            </a:r>
          </a:p>
          <a:p>
            <a:pPr marL="455613" lvl="1" indent="-336550">
              <a:buFontTx/>
              <a:buNone/>
            </a:pPr>
            <a:r>
              <a:rPr lang="en-US" altLang="en-US" sz="2000" dirty="0"/>
              <a:t>2. Federal taxes must be the same in every state.</a:t>
            </a:r>
          </a:p>
          <a:p>
            <a:pPr marL="455613" lvl="1" indent="-336550">
              <a:buFontTx/>
              <a:buNone/>
            </a:pPr>
            <a:r>
              <a:rPr lang="en-US" altLang="en-US" sz="2000" dirty="0"/>
              <a:t>3. The government may not tax exports.</a:t>
            </a:r>
          </a:p>
          <a:p>
            <a:pPr marL="0" indent="0"/>
            <a:endParaRPr lang="en-US" altLang="en-US" sz="2000" dirty="0"/>
          </a:p>
          <a:p>
            <a:pPr marL="0" indent="0"/>
            <a:endParaRPr lang="en-US" altLang="en-US" sz="2000" dirty="0"/>
          </a:p>
        </p:txBody>
      </p:sp>
      <p:pic>
        <p:nvPicPr>
          <p:cNvPr id="390168" name="Picture 24" descr="button 1 light.png                                             00006C37Lucia HD                       B78C2BD4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169" name="Picture 25" descr="button 2 dark.png                                              00006C37Lucia HD                       B78C2BD4: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8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170" name="Picture 26" descr="button 3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171" name="Picture 27" descr="button 4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10668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1E74D2"/>
              </a:buClr>
              <a:buFontTx/>
              <a:buChar char="•"/>
            </a:pPr>
            <a:r>
              <a:rPr kumimoji="1" lang="en-US" altLang="en-US" sz="2400" b="1" kern="0" dirty="0">
                <a:solidFill>
                  <a:srgbClr val="000000"/>
                </a:solidFill>
              </a:rPr>
              <a:t>Taxation is the primary way that the government collects money.  </a:t>
            </a:r>
            <a:endParaRPr kumimoji="1" lang="en-US" altLang="en-US" sz="2400" b="1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8070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0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0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9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9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9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63" grpId="0" autoUpdateAnimBg="0"/>
      <p:bldP spid="390164" grpId="0" build="p" bldLvl="2" autoUpdateAnimBg="0"/>
      <p:bldP spid="39016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940FF-52D3-472C-8E1C-F73940210ACF}" type="slidenum">
              <a:rPr lang="en-US" altLang="en-US">
                <a:solidFill>
                  <a:srgbClr val="FFFFFF"/>
                </a:solidFill>
              </a:rPr>
              <a:pPr/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1371601" y="381000"/>
            <a:ext cx="7772399" cy="213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800" b="1" dirty="0" smtClean="0">
                <a:solidFill>
                  <a:srgbClr val="FFCC00"/>
                </a:solidFill>
              </a:rPr>
              <a:t>CONCEPT: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800" b="1" dirty="0" smtClean="0">
                <a:solidFill>
                  <a:srgbClr val="FFCC00"/>
                </a:solidFill>
              </a:rPr>
              <a:t>Two Ideas About “Fairness”</a:t>
            </a:r>
          </a:p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800" b="1" dirty="0" smtClean="0">
                <a:solidFill>
                  <a:srgbClr val="FFCC00"/>
                </a:solidFill>
              </a:rPr>
              <a:t>#1 – Benefits-Received Principle</a:t>
            </a:r>
            <a:endParaRPr lang="en-US" altLang="en-US" sz="1800" b="1" dirty="0" smtClean="0">
              <a:solidFill>
                <a:srgbClr val="FFCC00"/>
              </a:solidFill>
            </a:endParaRPr>
          </a:p>
        </p:txBody>
      </p:sp>
      <p:pic>
        <p:nvPicPr>
          <p:cNvPr id="408585" name="Picture 9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592" name="Text Box 16"/>
          <p:cNvSpPr txBox="1">
            <a:spLocks noChangeArrowheads="1"/>
          </p:cNvSpPr>
          <p:nvPr/>
        </p:nvSpPr>
        <p:spPr bwMode="auto">
          <a:xfrm>
            <a:off x="1484312" y="2486025"/>
            <a:ext cx="7431087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FFFFFF"/>
                </a:solidFill>
              </a:rPr>
              <a:t>The benefit principle states that those who benefit from government goods and services should pay in proportion to the amount of benefits they receive. </a:t>
            </a:r>
            <a:r>
              <a:rPr lang="en-US" altLang="en-US" sz="1800" b="1" dirty="0" smtClean="0">
                <a:solidFill>
                  <a:srgbClr val="FFFF99"/>
                </a:solidFill>
                <a:sym typeface="Wingdings" pitchFamily="2" charset="2"/>
              </a:rPr>
              <a:t></a:t>
            </a:r>
          </a:p>
        </p:txBody>
      </p:sp>
      <p:sp>
        <p:nvSpPr>
          <p:cNvPr id="408593" name="Text Box 17"/>
          <p:cNvSpPr txBox="1">
            <a:spLocks noChangeArrowheads="1"/>
          </p:cNvSpPr>
          <p:nvPr/>
        </p:nvSpPr>
        <p:spPr bwMode="auto">
          <a:xfrm>
            <a:off x="1484313" y="4114800"/>
            <a:ext cx="7431087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FFFFFF"/>
                </a:solidFill>
              </a:rPr>
              <a:t>The limitations of this principle are that many government services provide the greatest benefit to those who can least afford them and that benefits are hard to measure. </a:t>
            </a:r>
            <a:endParaRPr lang="en-US" altLang="en-US" sz="1800" b="1" dirty="0" smtClean="0">
              <a:solidFill>
                <a:srgbClr val="FFFF99"/>
              </a:solidFill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8278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4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0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0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4" grpId="0" autoUpdateAnimBg="0"/>
      <p:bldP spid="408592" grpId="0" autoUpdateAnimBg="0"/>
      <p:bldP spid="40859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491DF-EC79-43CB-A6E0-392D8C437481}" type="slidenum">
              <a:rPr lang="en-US" altLang="en-US">
                <a:solidFill>
                  <a:srgbClr val="FFFFFF"/>
                </a:solidFill>
              </a:rPr>
              <a:pPr/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97000" name="Text Box 8"/>
          <p:cNvSpPr txBox="1">
            <a:spLocks noChangeArrowheads="1"/>
          </p:cNvSpPr>
          <p:nvPr/>
        </p:nvSpPr>
        <p:spPr bwMode="auto">
          <a:xfrm>
            <a:off x="1484313" y="182418"/>
            <a:ext cx="7354887" cy="213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800" b="1" dirty="0" smtClean="0">
                <a:solidFill>
                  <a:srgbClr val="FFCC00"/>
                </a:solidFill>
              </a:rPr>
              <a:t>CONCEPT: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800" b="1" dirty="0" smtClean="0">
                <a:solidFill>
                  <a:srgbClr val="FFCC00"/>
                </a:solidFill>
              </a:rPr>
              <a:t>Two Ideas About “Fairness”</a:t>
            </a:r>
          </a:p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800" b="1" dirty="0" smtClean="0">
                <a:solidFill>
                  <a:srgbClr val="FFCC00"/>
                </a:solidFill>
              </a:rPr>
              <a:t>#2 – Ability-To-Pay</a:t>
            </a:r>
            <a:endParaRPr lang="en-US" altLang="en-US" sz="1800" b="1" dirty="0" smtClean="0">
              <a:solidFill>
                <a:srgbClr val="FFCC00"/>
              </a:solidFill>
            </a:endParaRPr>
          </a:p>
        </p:txBody>
      </p:sp>
      <p:pic>
        <p:nvPicPr>
          <p:cNvPr id="597001" name="Picture 9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7007" name="Text Box 15"/>
          <p:cNvSpPr txBox="1">
            <a:spLocks noChangeArrowheads="1"/>
          </p:cNvSpPr>
          <p:nvPr/>
        </p:nvSpPr>
        <p:spPr bwMode="auto">
          <a:xfrm>
            <a:off x="1502783" y="2209800"/>
            <a:ext cx="7431087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FFFFFF"/>
                </a:solidFill>
              </a:rPr>
              <a:t>The ability-to-pay principle is the belief that people should be taxed according to their ability to pay, regardless of the benefits they receive. </a:t>
            </a:r>
            <a:r>
              <a:rPr lang="en-US" altLang="en-US" sz="1800" b="1" dirty="0" smtClean="0">
                <a:solidFill>
                  <a:srgbClr val="FFFF99"/>
                </a:solidFill>
                <a:sym typeface="Wingdings" pitchFamily="2" charset="2"/>
              </a:rPr>
              <a:t></a:t>
            </a:r>
          </a:p>
        </p:txBody>
      </p:sp>
      <p:sp>
        <p:nvSpPr>
          <p:cNvPr id="597008" name="Text Box 16"/>
          <p:cNvSpPr txBox="1">
            <a:spLocks noChangeArrowheads="1"/>
          </p:cNvSpPr>
          <p:nvPr/>
        </p:nvSpPr>
        <p:spPr bwMode="auto">
          <a:xfrm>
            <a:off x="1446212" y="3733800"/>
            <a:ext cx="7431087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FFFFFF"/>
                </a:solidFill>
              </a:rPr>
              <a:t>The ability-to-pay principle is based on two ideas:  that societies cannot always measure the benefits derived from government spending, and that people with higher incomes suffer less discomfort in paying taxes than people with lower incomes.</a:t>
            </a:r>
            <a:endParaRPr lang="en-US" altLang="en-US" sz="1800" b="1" dirty="0" smtClean="0">
              <a:solidFill>
                <a:srgbClr val="FFFF99"/>
              </a:solidFill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1641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597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97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97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00" grpId="0" autoUpdateAnimBg="0"/>
      <p:bldP spid="597007" grpId="0" autoUpdateAnimBg="0"/>
      <p:bldP spid="59700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ACADEMIC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533900" cy="1895475"/>
          </a:xfrm>
        </p:spPr>
        <p:txBody>
          <a:bodyPr/>
          <a:lstStyle/>
          <a:p>
            <a:r>
              <a:rPr lang="en-US" sz="4000" dirty="0" smtClean="0"/>
              <a:t>Which of the two tax “fairness” categories do you agree with? Why?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500" y="990600"/>
            <a:ext cx="4229100" cy="1895475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/>
              <a:t>#1 – </a:t>
            </a:r>
            <a:r>
              <a:rPr lang="en-US" sz="4000" dirty="0" smtClean="0"/>
              <a:t>Benefits-	Received </a:t>
            </a:r>
            <a:r>
              <a:rPr lang="en-US" sz="4000" dirty="0"/>
              <a:t>	Principle</a:t>
            </a:r>
          </a:p>
          <a:p>
            <a:pPr marL="0" lvl="0" indent="0">
              <a:buNone/>
            </a:pPr>
            <a:r>
              <a:rPr lang="en-US" sz="4000" dirty="0"/>
              <a:t>#2 – </a:t>
            </a:r>
            <a:r>
              <a:rPr lang="en-US" sz="4000" dirty="0" smtClean="0"/>
              <a:t>Ability-To-	Pay 	Principle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76637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3" name="Text Box 5"/>
          <p:cNvSpPr txBox="1">
            <a:spLocks noChangeArrowheads="1"/>
          </p:cNvSpPr>
          <p:nvPr/>
        </p:nvSpPr>
        <p:spPr bwMode="auto">
          <a:xfrm>
            <a:off x="228600" y="1036638"/>
            <a:ext cx="868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C2F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0" tIns="91440" rIns="457200" bIns="91440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0000"/>
                </a:solidFill>
              </a:rPr>
              <a:t>A </a:t>
            </a:r>
            <a:r>
              <a:rPr lang="en-US" altLang="en-US" sz="2400" b="1" smtClean="0">
                <a:solidFill>
                  <a:srgbClr val="800000"/>
                </a:solidFill>
              </a:rPr>
              <a:t>tax base</a:t>
            </a:r>
            <a:r>
              <a:rPr lang="en-US" altLang="en-US" sz="2400" b="1" smtClean="0">
                <a:solidFill>
                  <a:srgbClr val="000000"/>
                </a:solidFill>
              </a:rPr>
              <a:t> is the income, property, good, </a:t>
            </a:r>
            <a:br>
              <a:rPr lang="en-US" altLang="en-US" sz="2400" b="1" smtClean="0">
                <a:solidFill>
                  <a:srgbClr val="000000"/>
                </a:solidFill>
              </a:rPr>
            </a:br>
            <a:r>
              <a:rPr lang="en-US" altLang="en-US" sz="2400" b="1" smtClean="0">
                <a:solidFill>
                  <a:srgbClr val="000000"/>
                </a:solidFill>
              </a:rPr>
              <a:t>or service that is subject to a tax.</a:t>
            </a:r>
          </a:p>
        </p:txBody>
      </p:sp>
      <p:sp>
        <p:nvSpPr>
          <p:cNvPr id="391189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CONCEPT:</a:t>
            </a:r>
            <a:br>
              <a:rPr lang="en-US" altLang="en-US" dirty="0" smtClean="0"/>
            </a:br>
            <a:r>
              <a:rPr lang="en-US" altLang="en-US" dirty="0" smtClean="0"/>
              <a:t>Tax </a:t>
            </a:r>
            <a:r>
              <a:rPr lang="en-US" altLang="en-US" dirty="0"/>
              <a:t>Bases and Tax Structures</a:t>
            </a:r>
          </a:p>
        </p:txBody>
      </p:sp>
      <p:sp>
        <p:nvSpPr>
          <p:cNvPr id="39119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2266950"/>
            <a:ext cx="8610600" cy="1895475"/>
          </a:xfrm>
        </p:spPr>
        <p:txBody>
          <a:bodyPr/>
          <a:lstStyle/>
          <a:p>
            <a:r>
              <a:rPr lang="en-US" altLang="en-US" sz="1800"/>
              <a:t>Proportional Taxes</a:t>
            </a:r>
          </a:p>
          <a:p>
            <a:pPr lvl="1"/>
            <a:r>
              <a:rPr lang="en-US" altLang="en-US" sz="1800"/>
              <a:t>A </a:t>
            </a:r>
            <a:r>
              <a:rPr lang="en-US" altLang="en-US" sz="1800">
                <a:solidFill>
                  <a:schemeClr val="accent2"/>
                </a:solidFill>
              </a:rPr>
              <a:t>proportional tax</a:t>
            </a:r>
            <a:r>
              <a:rPr lang="en-US" altLang="en-US" sz="1800"/>
              <a:t> is a tax for which the percentage of income paid in taxes remains the same for all income levels.  </a:t>
            </a:r>
          </a:p>
          <a:p>
            <a:r>
              <a:rPr lang="en-US" altLang="en-US" sz="1800"/>
              <a:t>Progressive Taxes</a:t>
            </a:r>
          </a:p>
          <a:p>
            <a:pPr lvl="1"/>
            <a:r>
              <a:rPr lang="en-US" altLang="en-US" sz="1800"/>
              <a:t>A </a:t>
            </a:r>
            <a:r>
              <a:rPr lang="en-US" altLang="en-US" sz="1800">
                <a:solidFill>
                  <a:schemeClr val="accent2"/>
                </a:solidFill>
              </a:rPr>
              <a:t>progressive tax</a:t>
            </a:r>
            <a:r>
              <a:rPr lang="en-US" altLang="en-US" sz="1800"/>
              <a:t> is a tax for which the percent of income paid in taxes increases as income increases.</a:t>
            </a:r>
          </a:p>
          <a:p>
            <a:r>
              <a:rPr lang="en-US" altLang="en-US" sz="1800"/>
              <a:t>Regressive Taxes</a:t>
            </a:r>
          </a:p>
          <a:p>
            <a:pPr lvl="1"/>
            <a:r>
              <a:rPr lang="en-US" altLang="en-US" sz="1800"/>
              <a:t>A </a:t>
            </a:r>
            <a:r>
              <a:rPr lang="en-US" altLang="en-US" sz="1800">
                <a:solidFill>
                  <a:schemeClr val="accent2"/>
                </a:solidFill>
              </a:rPr>
              <a:t>regressive tax</a:t>
            </a:r>
            <a:r>
              <a:rPr lang="en-US" altLang="en-US" sz="1800"/>
              <a:t> is a tax for which the percentage of income paid in taxes decreases as income increases.</a:t>
            </a:r>
          </a:p>
        </p:txBody>
      </p:sp>
      <p:pic>
        <p:nvPicPr>
          <p:cNvPr id="391191" name="Picture 2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13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1192" name="Picture 24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1193" name="Picture 25" descr="button 1 light.png                                             00006C37Lucia HD                       B78C2BD4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194" name="Picture 26" descr="button 2 dark.png                                              00006C37Lucia HD                       B78C2BD4: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8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195" name="Picture 27" descr="button 3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196" name="Picture 28" descr="button 4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197" name="Picture 29" descr="home new button.png                                            00006BBALucia HD                       B78C2BD4: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6270625"/>
            <a:ext cx="430212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77102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9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3" grpId="0" autoUpdateAnimBg="0"/>
      <p:bldP spid="391189" grpId="0" autoUpdateAnimBg="0"/>
      <p:bldP spid="391190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42E79-8B93-40AF-AB56-E5B1571BD08C}" type="slidenum">
              <a:rPr lang="en-US" altLang="en-US">
                <a:solidFill>
                  <a:srgbClr val="FFFFFF"/>
                </a:solidFill>
              </a:rPr>
              <a:pPr/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3704" name="Text Box 8"/>
          <p:cNvSpPr txBox="1">
            <a:spLocks noChangeArrowheads="1"/>
          </p:cNvSpPr>
          <p:nvPr/>
        </p:nvSpPr>
        <p:spPr bwMode="auto">
          <a:xfrm>
            <a:off x="1484313" y="433388"/>
            <a:ext cx="311308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smtClean="0">
                <a:solidFill>
                  <a:srgbClr val="FFCC00"/>
                </a:solidFill>
              </a:rPr>
              <a:t>Types of Taxes</a:t>
            </a:r>
            <a:endParaRPr lang="en-US" altLang="en-US" sz="1800" b="1" smtClean="0">
              <a:solidFill>
                <a:srgbClr val="FFCC00"/>
              </a:solidFill>
            </a:endParaRPr>
          </a:p>
        </p:txBody>
      </p:sp>
      <p:pic>
        <p:nvPicPr>
          <p:cNvPr id="413705" name="Picture 9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3725" name="Group 29"/>
          <p:cNvGrpSpPr>
            <a:grpSpLocks/>
          </p:cNvGrpSpPr>
          <p:nvPr/>
        </p:nvGrpSpPr>
        <p:grpSpPr bwMode="auto">
          <a:xfrm>
            <a:off x="1371601" y="1066800"/>
            <a:ext cx="7467600" cy="5208587"/>
            <a:chOff x="1017" y="1479"/>
            <a:chExt cx="4395" cy="2433"/>
          </a:xfrm>
        </p:grpSpPr>
        <p:pic>
          <p:nvPicPr>
            <p:cNvPr id="413726" name="Picture 30" descr="c2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" y="1692"/>
              <a:ext cx="4332" cy="2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3727" name="Rectangle 31"/>
            <p:cNvSpPr>
              <a:spLocks noChangeArrowheads="1"/>
            </p:cNvSpPr>
            <p:nvPr/>
          </p:nvSpPr>
          <p:spPr bwMode="auto">
            <a:xfrm>
              <a:off x="1017" y="1479"/>
              <a:ext cx="76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US" altLang="en-US" smtClean="0">
                  <a:solidFill>
                    <a:srgbClr val="FFFF99"/>
                  </a:solidFill>
                </a:rPr>
                <a:t>Figure 9.3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9882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Tax “Fairness” QUICK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533900" cy="1895475"/>
          </a:xfrm>
        </p:spPr>
        <p:txBody>
          <a:bodyPr/>
          <a:lstStyle/>
          <a:p>
            <a:r>
              <a:rPr lang="en-US" sz="4000" dirty="0" smtClean="0"/>
              <a:t>Which of the three types of taxes do you think is the “most fair”?  Why?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500" y="990600"/>
            <a:ext cx="4229100" cy="1895475"/>
          </a:xfrm>
        </p:spPr>
        <p:txBody>
          <a:bodyPr/>
          <a:lstStyle/>
          <a:p>
            <a:r>
              <a:rPr lang="en-US" sz="4000" dirty="0" smtClean="0"/>
              <a:t>Which of the three types of taxes do you think is the “most unfair”? Why?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98970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con_template">
  <a:themeElements>
    <a:clrScheme name="">
      <a:dk1>
        <a:srgbClr val="000000"/>
      </a:dk1>
      <a:lt1>
        <a:srgbClr val="006666"/>
      </a:lt1>
      <a:dk2>
        <a:srgbClr val="800000"/>
      </a:dk2>
      <a:lt2>
        <a:srgbClr val="4D4D4D"/>
      </a:lt2>
      <a:accent1>
        <a:srgbClr val="CC9900"/>
      </a:accent1>
      <a:accent2>
        <a:srgbClr val="800000"/>
      </a:accent2>
      <a:accent3>
        <a:srgbClr val="AAB8B8"/>
      </a:accent3>
      <a:accent4>
        <a:srgbClr val="000000"/>
      </a:accent4>
      <a:accent5>
        <a:srgbClr val="E2CAAA"/>
      </a:accent5>
      <a:accent6>
        <a:srgbClr val="730000"/>
      </a:accent6>
      <a:hlink>
        <a:srgbClr val="000099"/>
      </a:hlink>
      <a:folHlink>
        <a:srgbClr val="003300"/>
      </a:folHlink>
    </a:clrScheme>
    <a:fontScheme name="econ_template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n_template.pot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38100" cap="flat" cmpd="sng" algn="ctr">
          <a:solidFill>
            <a:srgbClr val="FFFF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800" b="1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38100" cap="flat" cmpd="sng" algn="ctr">
          <a:solidFill>
            <a:srgbClr val="FFFF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800" b="1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38100" cap="flat" cmpd="sng" algn="ctr">
          <a:solidFill>
            <a:srgbClr val="FFFF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800" b="1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38100" cap="flat" cmpd="sng" algn="ctr">
          <a:solidFill>
            <a:srgbClr val="FFFF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800" b="1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878</Words>
  <Application>Microsoft Office PowerPoint</Application>
  <PresentationFormat>On-screen Show (4:3)</PresentationFormat>
  <Paragraphs>144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Angles</vt:lpstr>
      <vt:lpstr>12_TP030004031</vt:lpstr>
      <vt:lpstr>1_econ_template</vt:lpstr>
      <vt:lpstr>Blank Presentation</vt:lpstr>
      <vt:lpstr>1_Blank Presentation</vt:lpstr>
      <vt:lpstr>Picture</vt:lpstr>
      <vt:lpstr>Thursday December 4, 2014 Mr. Goblirsch – Economics</vt:lpstr>
      <vt:lpstr>Fiscal Policy – Taxes Part II</vt:lpstr>
      <vt:lpstr>PRIOR KNOWLEDGE: Taxes and the Constitution</vt:lpstr>
      <vt:lpstr>PowerPoint Presentation</vt:lpstr>
      <vt:lpstr>PowerPoint Presentation</vt:lpstr>
      <vt:lpstr>STRUCTURED ACADEMIC DISCUSSION</vt:lpstr>
      <vt:lpstr>CONCEPT: Tax Bases and Tax Structures</vt:lpstr>
      <vt:lpstr>PowerPoint Presentation</vt:lpstr>
      <vt:lpstr>Tax “Fairness” QUICK DEBATE</vt:lpstr>
      <vt:lpstr>U.S. FEDERAL INCOME TAX RATES</vt:lpstr>
      <vt:lpstr>PowerPoint Presentation</vt:lpstr>
      <vt:lpstr>CONCEPT: Filing a Tax Return</vt:lpstr>
      <vt:lpstr>CONCEPT: Individual Income Taxes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November 25, 2014 Mr. Goblirsch – Economics</dc:title>
  <dc:creator>cgoblirsch</dc:creator>
  <cp:lastModifiedBy>cgoblirsch</cp:lastModifiedBy>
  <cp:revision>37</cp:revision>
  <dcterms:created xsi:type="dcterms:W3CDTF">2014-11-24T14:44:37Z</dcterms:created>
  <dcterms:modified xsi:type="dcterms:W3CDTF">2014-12-04T23:43:40Z</dcterms:modified>
</cp:coreProperties>
</file>