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688" r:id="rId4"/>
  </p:sldMasterIdLst>
  <p:sldIdLst>
    <p:sldId id="279" r:id="rId5"/>
    <p:sldId id="281" r:id="rId6"/>
    <p:sldId id="280" r:id="rId7"/>
    <p:sldId id="258" r:id="rId8"/>
    <p:sldId id="259" r:id="rId9"/>
    <p:sldId id="260" r:id="rId10"/>
    <p:sldId id="261" r:id="rId11"/>
    <p:sldId id="262" r:id="rId12"/>
    <p:sldId id="282" r:id="rId13"/>
    <p:sldId id="263" r:id="rId14"/>
    <p:sldId id="283" r:id="rId15"/>
    <p:sldId id="264" r:id="rId16"/>
    <p:sldId id="284" r:id="rId17"/>
    <p:sldId id="265" r:id="rId18"/>
    <p:sldId id="266" r:id="rId19"/>
    <p:sldId id="267" r:id="rId20"/>
    <p:sldId id="286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9900"/>
    <a:srgbClr val="CC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615" autoAdjust="0"/>
    <p:restoredTop sz="90965" autoAdjust="0"/>
  </p:normalViewPr>
  <p:slideViewPr>
    <p:cSldViewPr>
      <p:cViewPr varScale="1">
        <p:scale>
          <a:sx n="97" d="100"/>
          <a:sy n="97" d="100"/>
        </p:scale>
        <p:origin x="-114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A77D2-D130-4D9A-A4D3-B0F8EFF03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227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6CF78-0CDA-4C54-93F3-DC0598C9A1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75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5EF51A-E517-4A0E-9FE5-DB2007850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796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158D93-9FDB-4699-BC0D-2377CA903D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9694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5BBFDDD-C938-49F7-B6AE-4963EAB307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39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334E23A-3BDF-479E-847C-B1AB201B500D}" type="datetimeFigureOut">
              <a:rPr lang="en-US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B78D603-9AF7-4A8B-9287-05DD3A168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019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5743970-EB6C-4FF2-BE3D-13E3CA6BA4B7}" type="datetimeFigureOut">
              <a:rPr lang="en-US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C91E8A-90B5-4AEA-B894-2AE7A9A14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09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DDC2FD4-0B8A-4B4F-8208-9AA83C812604}" type="datetimeFigureOut">
              <a:rPr lang="en-US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729D4DE-40BC-444A-B418-6DAC85F23E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19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A61FC1A-FE8E-4CD2-A327-976C0BC2C465}" type="datetimeFigureOut">
              <a:rPr lang="en-US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C4528EF-8F74-4A86-96E1-40EF1178EE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1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C34C3A3-BB5A-4E59-9302-585998514784}" type="datetimeFigureOut">
              <a:rPr lang="en-US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9DBFA96-8CCF-48DD-99A5-77D98BCD3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88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9A579FE-9098-441A-BB62-50961085B598}" type="datetimeFigureOut">
              <a:rPr lang="en-US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B58FF76-7538-4FE9-B430-BFB182EC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9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810F2-863D-4516-8618-A220501D53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898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707767C-155E-4560-9970-14125E40AB7C}" type="datetimeFigureOut">
              <a:rPr lang="en-US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159642-69CE-44AA-8B4E-D136203AD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69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89034E-EBB9-40DD-BA48-31EFAF81FEAC}" type="datetimeFigureOut">
              <a:rPr lang="en-US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C102C37-F13E-42F2-BA39-818392774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7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9CE7C50-2A3C-4D3C-808A-88DACBC34BFC}" type="datetimeFigureOut">
              <a:rPr lang="en-US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CB6B1C6-F464-4CB4-B8DB-DA5F9744E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127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33FB273-C1F4-41CA-B423-75DE9FF798EE}" type="datetimeFigureOut">
              <a:rPr lang="en-US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DC4069A-CCB5-4AE8-A1B0-A18329E1CE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0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E90CEA8-4A3A-4F30-8597-D40F12A16B46}" type="datetimeFigureOut">
              <a:rPr lang="en-US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F0FA2BC-DCDC-476F-B952-FBAD10BB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997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557D1-5382-4209-8BA1-7C7F76A9DD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612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3F98F-AB1B-4AEC-A66B-73CE949C76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3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3DC84-FE90-4242-BD31-1062A085DC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542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B05D-6023-42C6-9C17-B3C16DBBE2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44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337F8-71EE-4771-BFBE-149AE794C0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5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0344D-2AB2-4886-99BD-D38800F4A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363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978AC-135C-4AF1-9E74-FD249CF2ED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873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9ABB7-4246-4B77-A9BE-8AE86FE6FF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1732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7A5E6-F92E-4C13-A0DD-2985067317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0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510F4-CB26-4890-8471-197AA6AC78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275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B74E-67E0-4ED9-AD59-D7305A71E0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1142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E1A21-065F-42D4-A824-E03C16B3F6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3489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2EB7-5994-4513-BBA1-6B7BD5DEAE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5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DD606-8D6D-4179-BEBB-61544C2543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9082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AA5CC831-1D7D-4A27-A35B-0ED9D145A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7714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70522224-0F24-42A1-B142-5F393E8FCF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60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7123C-E3C0-48FF-9EDA-09FC85A71D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3855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4B50242B-C2D3-4247-8699-ACAC05121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692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004D0C9D-95DE-4325-B30C-EDF8ED0F8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2538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97F5B6E5-F5AD-4B9A-B38B-400DB0F1E0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0023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0400154C-8792-4A91-9803-719C2453D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09786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A2398DA9-F12B-4345-8F76-A39B930E89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58279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4809F0A3-0357-4E1D-B2F0-1268037A01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6238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12544C24-8F1D-461A-8971-4FBE79F89B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15927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4B202B0E-5858-4C36-85EB-E30111D92C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94444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2300" y="1600200"/>
            <a:ext cx="21717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62700" cy="5562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1" hangingPunct="1">
              <a:defRPr>
                <a:latin typeface="Franklin Gothic Book" pitchFamily="34" charset="0"/>
              </a:defRPr>
            </a:lvl1pPr>
          </a:lstStyle>
          <a:p>
            <a:pPr>
              <a:defRPr/>
            </a:pPr>
            <a:fld id="{05023AE5-5579-4EA6-9CAA-272C81CE6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221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A312D-F2D7-479B-8199-A3E7E510C2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07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E0090E-0EB2-473C-B76F-8086621F7F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415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B5E3F-14B1-4565-9FCE-278D12622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98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FD16F-F76F-4218-A29F-C0659274E5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0897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79A3FC-389A-4635-BAE7-9DDB8F505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683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hyperlink" Target="EPP%20Reference%20Atlas.ppt#-1,1,Welcome to Presentation Plus!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0D3458-B84D-4A91-AA6B-70F4B1C3894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AB81C17-337F-4E10-AB08-129457F3C484}" type="datetimeFigureOut">
              <a:rPr lang="en-US"/>
              <a:pPr>
                <a:defRPr/>
              </a:pPr>
              <a:t>8/21/2014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40231D5-5E41-4DF7-930C-D6699A4616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3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fld id="{16C0DA35-B45C-4B74-BA21-65A41536DC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67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400" b="0" i="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131C25C8-3811-4991-8D75-9DEAABD02808}" type="slidenum">
              <a:rPr lang="en-US" altLang="en-US">
                <a:cs typeface="Arial" charset="0"/>
              </a:rPr>
              <a:pPr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  <p:pic>
        <p:nvPicPr>
          <p:cNvPr id="3075" name="Picture 26" descr="c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19600" y="6858000"/>
            <a:ext cx="4724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3077" name="Picture 27" descr="RefAtlas">
            <a:hlinkClick r:id="rId14" action="ppaction://hlinkpres?slideindex=1&amp;slidetitle=Welcome to Presentation Plus!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868363"/>
            <a:ext cx="10048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07316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1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f.med.va.gov/images-main-page/employment.jp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altLang="en-US" b="1" dirty="0" smtClean="0">
                <a:solidFill>
                  <a:srgbClr val="FF0000"/>
                </a:solidFill>
              </a:rPr>
              <a:t>Thursday August 21, 2014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Economics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OBJECTIVE – </a:t>
            </a:r>
            <a:r>
              <a:rPr lang="en-US" sz="2400" b="1" u="sng" dirty="0" smtClean="0">
                <a:solidFill>
                  <a:schemeClr val="tx2"/>
                </a:solidFill>
              </a:rPr>
              <a:t>S</a:t>
            </a:r>
            <a:r>
              <a:rPr lang="en-US" sz="2400" b="1" dirty="0" smtClean="0">
                <a:solidFill>
                  <a:schemeClr val="tx2"/>
                </a:solidFill>
              </a:rPr>
              <a:t>tudents </a:t>
            </a:r>
            <a:r>
              <a:rPr lang="en-US" sz="2400" b="1" u="sng" dirty="0" smtClean="0">
                <a:solidFill>
                  <a:schemeClr val="tx2"/>
                </a:solidFill>
              </a:rPr>
              <a:t>W</a:t>
            </a:r>
            <a:r>
              <a:rPr lang="en-US" sz="2400" b="1" dirty="0" smtClean="0">
                <a:solidFill>
                  <a:schemeClr val="tx2"/>
                </a:solidFill>
              </a:rPr>
              <a:t>ill </a:t>
            </a:r>
            <a:r>
              <a:rPr lang="en-US" sz="2400" b="1" u="sng" dirty="0" smtClean="0">
                <a:solidFill>
                  <a:schemeClr val="tx2"/>
                </a:solidFill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</a:rPr>
              <a:t>e </a:t>
            </a:r>
            <a:r>
              <a:rPr lang="en-US" sz="2400" b="1" u="sng" dirty="0" smtClean="0">
                <a:solidFill>
                  <a:schemeClr val="tx2"/>
                </a:solidFill>
              </a:rPr>
              <a:t>A</a:t>
            </a:r>
            <a:r>
              <a:rPr lang="en-US" sz="2400" b="1" dirty="0" smtClean="0">
                <a:solidFill>
                  <a:schemeClr val="tx2"/>
                </a:solidFill>
              </a:rPr>
              <a:t>ble </a:t>
            </a:r>
            <a:r>
              <a:rPr lang="en-US" sz="2400" b="1" u="sng" dirty="0" smtClean="0">
                <a:solidFill>
                  <a:schemeClr val="tx2"/>
                </a:solidFill>
              </a:rPr>
              <a:t>T</a:t>
            </a:r>
            <a:r>
              <a:rPr lang="en-US" sz="2400" b="1" dirty="0" smtClean="0">
                <a:solidFill>
                  <a:schemeClr val="tx2"/>
                </a:solidFill>
              </a:rPr>
              <a:t>o – SWBAT:</a:t>
            </a:r>
            <a:endParaRPr lang="en-US" sz="24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000" dirty="0" smtClean="0"/>
              <a:t> - Describe the societal values (economic goals) that determine how a country answers the 3 economic questions.</a:t>
            </a:r>
          </a:p>
          <a:p>
            <a:pPr marL="609600" indent="-609600">
              <a:spcBef>
                <a:spcPct val="0"/>
              </a:spcBef>
              <a:defRPr/>
            </a:pPr>
            <a:endParaRPr lang="en-US" sz="10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AGENDA: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WARM-UP: Opp. Cost Review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REVIEW: Production Possibilities &amp; 3 Economic Questions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INSTRUCTION: Economic </a:t>
            </a:r>
            <a:r>
              <a:rPr lang="en-US" sz="2000" dirty="0" smtClean="0"/>
              <a:t>Goals</a:t>
            </a:r>
            <a:endParaRPr lang="en-US" sz="20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000" dirty="0" smtClean="0"/>
              <a:t>CLOSURE: What I need to Know for Tomorrow’s Quiz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endParaRPr lang="en-US" sz="1000" dirty="0" smtClean="0">
              <a:solidFill>
                <a:srgbClr val="000000"/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***</a:t>
            </a: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HW: Workbook P. 18 DUE TOMORROW***</a:t>
            </a: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</a:rPr>
              <a:t>*****Chapter 1 Quiz TOMORROW*****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000" b="1" dirty="0" smtClean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Opp. Cost Review WARM-UP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1050" dirty="0" smtClean="0">
                <a:solidFill>
                  <a:srgbClr val="000000"/>
                </a:solidFill>
              </a:rPr>
              <a:t>(Follow the directions below)</a:t>
            </a:r>
            <a:endParaRPr lang="en-US" sz="2400" dirty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None/>
              <a:defRPr/>
            </a:pPr>
            <a:r>
              <a:rPr lang="en-US" sz="2400" dirty="0" smtClean="0"/>
              <a:t>***5 minutes***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dirty="0" smtClean="0"/>
              <a:t>Answer the following in a paragraph.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If your best friend asked you to borrow $100, would you loan it to them?  Why or Why not?</a:t>
            </a:r>
          </a:p>
          <a:p>
            <a:pPr>
              <a:spcBef>
                <a:spcPct val="0"/>
              </a:spcBef>
              <a:buFontTx/>
              <a:buChar char="-"/>
              <a:defRPr/>
            </a:pPr>
            <a:r>
              <a:rPr lang="en-US" sz="2400" dirty="0" smtClean="0"/>
              <a:t>Regardless of your answer to Part 1, if you </a:t>
            </a:r>
            <a:r>
              <a:rPr lang="en-US" sz="2400" b="1" dirty="0" smtClean="0"/>
              <a:t>DID</a:t>
            </a:r>
            <a:r>
              <a:rPr lang="en-US" sz="2400" dirty="0" smtClean="0"/>
              <a:t> loan </a:t>
            </a:r>
            <a:r>
              <a:rPr lang="en-US" sz="2400" dirty="0" smtClean="0"/>
              <a:t>your friend a $100 and he/she paid you back one year later, what was the opportunity cost of lending your friend the money?</a:t>
            </a:r>
          </a:p>
        </p:txBody>
      </p:sp>
    </p:spTree>
    <p:extLst>
      <p:ext uri="{BB962C8B-B14F-4D97-AF65-F5344CB8AC3E}">
        <p14:creationId xmlns:p14="http://schemas.microsoft.com/office/powerpoint/2010/main" val="290449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altLang="en-US" b="1">
                <a:sym typeface="Wingdings 2" pitchFamily="18" charset="2"/>
              </a:rPr>
              <a:t>  Economic Freedom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2057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3600" b="1"/>
              <a:t>You can be whatever you want to be</a:t>
            </a:r>
          </a:p>
        </p:txBody>
      </p:sp>
      <p:pic>
        <p:nvPicPr>
          <p:cNvPr id="9223" name="Picture 7" descr="http://www.mikesjournal.com/Homeless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495800"/>
            <a:ext cx="3810000" cy="2038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7" name="Picture 11" descr="http://www.valleyvethospital.com/images/docto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143000"/>
            <a:ext cx="3248025" cy="261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http://www.lockheedmartin.com/data/assets/54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86200"/>
            <a:ext cx="21336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1" name="Picture 15" descr="http://www.sagalradio.net/somali%20polic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3886200"/>
            <a:ext cx="2041525" cy="26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Level Thinking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governments sometimes interfere with the economic goal of economic freedom?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533400"/>
          </a:xfrm>
        </p:spPr>
        <p:txBody>
          <a:bodyPr/>
          <a:lstStyle/>
          <a:p>
            <a:r>
              <a:rPr lang="en-US" altLang="en-US" sz="3600" b="1">
                <a:sym typeface="Wingdings 2" pitchFamily="18" charset="2"/>
              </a:rPr>
              <a:t>  Economic Security &amp; Predictability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114800" cy="5410200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en-US" altLang="en-US"/>
              <a:t>Economic Systems are there to ensure that people get what they want.</a:t>
            </a:r>
          </a:p>
          <a:p>
            <a:pPr marL="0" indent="0">
              <a:buFont typeface="Wingdings" pitchFamily="2" charset="2"/>
              <a:buChar char="Ø"/>
            </a:pPr>
            <a:r>
              <a:rPr lang="en-US" altLang="en-US"/>
              <a:t>Government is there to ensure that we have safety nets to protect people in hard times.</a:t>
            </a:r>
          </a:p>
        </p:txBody>
      </p:sp>
      <p:pic>
        <p:nvPicPr>
          <p:cNvPr id="10251" name="Picture 11" descr="http://images.google.com/url?q=http://upload.wikimedia.org/wikipedia/en/f/f5/Ssi_card.gif&amp;usg=__RJBsKjfKP6NxNr_qbMSzSCQ716c=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985838"/>
            <a:ext cx="3810000" cy="2443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3" name="Picture 13" descr="http://www.publicagenda.org/issues/images/welfare/poverty_foodstam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86200"/>
            <a:ext cx="4000500" cy="264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Level Thinking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goal of Economic Security often clashes with the goals of Economic Freedom and Economic Efficiency.  </a:t>
            </a:r>
          </a:p>
          <a:p>
            <a:r>
              <a:rPr lang="en-US" dirty="0" smtClean="0"/>
              <a:t>Explain why this statement is true.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 sz="4000" b="1">
                <a:sym typeface="Wingdings 2" pitchFamily="18" charset="2"/>
              </a:rPr>
              <a:t>  Economic Equity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191000" cy="2133600"/>
          </a:xfrm>
        </p:spPr>
        <p:txBody>
          <a:bodyPr/>
          <a:lstStyle/>
          <a:p>
            <a:pPr>
              <a:lnSpc>
                <a:spcPct val="120000"/>
              </a:lnSpc>
              <a:buFontTx/>
              <a:buNone/>
            </a:pPr>
            <a:r>
              <a:rPr lang="en-US" altLang="en-US"/>
              <a:t>Who gets paid what?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/>
              <a:t>Discrimination?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altLang="en-US"/>
              <a:t>Disabled?</a:t>
            </a:r>
          </a:p>
        </p:txBody>
      </p:sp>
      <p:pic>
        <p:nvPicPr>
          <p:cNvPr id="11271" name="Picture 7" descr="http://www.smartphonesmarts.com/dollars-thumb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323975"/>
            <a:ext cx="2133600" cy="2105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3" name="Picture 9" descr="http://www.madufflaw.com/images/header/hd-race-sex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10000"/>
            <a:ext cx="258445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 descr="http://www.madufflaw.com/images/header/hd-housing-discrim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810000"/>
            <a:ext cx="2566987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458200" cy="685800"/>
          </a:xfrm>
        </p:spPr>
        <p:txBody>
          <a:bodyPr/>
          <a:lstStyle/>
          <a:p>
            <a:r>
              <a:rPr lang="en-US" altLang="en-US" sz="4000" b="1">
                <a:sym typeface="Wingdings 2" pitchFamily="18" charset="2"/>
              </a:rPr>
              <a:t>  Economic Growth &amp; Innovation</a:t>
            </a:r>
            <a:endParaRPr lang="en-US" altLang="en-US" b="1">
              <a:sym typeface="Wingdings 2" pitchFamily="18" charset="2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191000" cy="3886200"/>
          </a:xfrm>
        </p:spPr>
        <p:txBody>
          <a:bodyPr/>
          <a:lstStyle/>
          <a:p>
            <a:pPr marL="455613" indent="-455613">
              <a:buFont typeface="Wingdings" pitchFamily="2" charset="2"/>
              <a:buChar char="Ø"/>
            </a:pPr>
            <a:r>
              <a:rPr lang="en-US" altLang="en-US"/>
              <a:t>The economy must grow to create new jobs</a:t>
            </a:r>
          </a:p>
          <a:p>
            <a:pPr marL="455613" indent="-455613">
              <a:buFont typeface="Wingdings" pitchFamily="2" charset="2"/>
              <a:buNone/>
            </a:pPr>
            <a:endParaRPr lang="en-US" altLang="en-US"/>
          </a:p>
          <a:p>
            <a:pPr marL="455613" indent="-455613">
              <a:buFont typeface="Wingdings" pitchFamily="2" charset="2"/>
              <a:buChar char="Ø"/>
            </a:pPr>
            <a:r>
              <a:rPr lang="en-US" altLang="en-US"/>
              <a:t>innovations bring about efficiency and lowers prices</a:t>
            </a:r>
          </a:p>
        </p:txBody>
      </p:sp>
      <p:pic>
        <p:nvPicPr>
          <p:cNvPr id="12293" name="Picture 5" descr="http://www.top-computers.com/images/pc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4919663"/>
            <a:ext cx="3124200" cy="19383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 descr="http://www.photographers.com/rongould/images/industrial1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2001838" cy="329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 descr="http://www.geocities.com/greeneggsandblub/May05/gradu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90600"/>
            <a:ext cx="3368675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n-US" altLang="en-US" b="1">
                <a:sym typeface="Wingdings 2" pitchFamily="18" charset="2"/>
              </a:rPr>
              <a:t>  Additional Goals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191000" cy="2667000"/>
          </a:xfrm>
        </p:spPr>
        <p:txBody>
          <a:bodyPr/>
          <a:lstStyle/>
          <a:p>
            <a:r>
              <a:rPr lang="en-US" altLang="en-US"/>
              <a:t>Environmental Protections</a:t>
            </a:r>
          </a:p>
          <a:p>
            <a:endParaRPr lang="en-US" altLang="en-US" sz="900"/>
          </a:p>
          <a:p>
            <a:r>
              <a:rPr lang="en-US" altLang="en-US"/>
              <a:t>Full Employment</a:t>
            </a:r>
          </a:p>
          <a:p>
            <a:endParaRPr lang="en-US" altLang="en-US" sz="900"/>
          </a:p>
          <a:p>
            <a:r>
              <a:rPr lang="en-US" altLang="en-US"/>
              <a:t>Universal healthcare</a:t>
            </a:r>
          </a:p>
        </p:txBody>
      </p:sp>
      <p:pic>
        <p:nvPicPr>
          <p:cNvPr id="13319" name="Picture 7" descr="http://www.3d-screensaver-downloads.com/images/free-nature-screensaver/big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143000"/>
            <a:ext cx="3810000" cy="2857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1" name="Picture 9" descr="http://images.google.com/images?q=tbn:xB_1HCt_iTiQRM:http://www.sf.med.va.gov/images-main-page/employmen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67200"/>
            <a:ext cx="219868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http://www.paterson-healthcare.co.uk/images/hom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16375"/>
            <a:ext cx="3657600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u="sng" dirty="0" smtClean="0"/>
              <a:t>CLOSURE: What Do I Need To Know For Tomorrow’s Quiz?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3429000"/>
            <a:ext cx="4495800" cy="34746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3 Basic Econ Questions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Factors of Production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Good vs. Service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Reading a Production Possibilities Curve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53116" y="3429000"/>
            <a:ext cx="4495800" cy="344620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What’s the fundamental economic problem?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Opportunity cost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Relationship of Trade-Offs and Opportunity Costs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DIRECTIONS</a:t>
            </a:r>
            <a:r>
              <a:rPr lang="en-US" dirty="0" smtClean="0"/>
              <a:t>: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Work with your partner.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Go through your notebook and highlight this information to study tonight for tomorrow’s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75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Section 3-17 </a:t>
            </a:r>
          </a:p>
        </p:txBody>
      </p:sp>
      <p:pic>
        <p:nvPicPr>
          <p:cNvPr id="40964" name="Picture 8" descr="S3_h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7762875" y="0"/>
            <a:ext cx="13795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21" descr="c23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51302"/>
            <a:ext cx="5006975" cy="387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Text Box 22"/>
          <p:cNvSpPr txBox="1">
            <a:spLocks noChangeArrowheads="1"/>
          </p:cNvSpPr>
          <p:nvPr/>
        </p:nvSpPr>
        <p:spPr bwMode="auto">
          <a:xfrm>
            <a:off x="4876800" y="1535835"/>
            <a:ext cx="3841750" cy="58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1800" dirty="0" smtClean="0">
                <a:solidFill>
                  <a:srgbClr val="FFFF99"/>
                </a:solidFill>
                <a:latin typeface="Arial" charset="0"/>
              </a:rPr>
              <a:t>Figure 1.6</a:t>
            </a:r>
            <a:br>
              <a:rPr lang="en-US" altLang="en-US" sz="1800" dirty="0" smtClean="0">
                <a:solidFill>
                  <a:srgbClr val="FFFF99"/>
                </a:solidFill>
                <a:latin typeface="Arial" charset="0"/>
              </a:rPr>
            </a:br>
            <a:r>
              <a:rPr lang="en-US" altLang="en-US" sz="1800" dirty="0" smtClean="0">
                <a:solidFill>
                  <a:srgbClr val="FFFF99"/>
                </a:solidFill>
                <a:latin typeface="Arial" charset="0"/>
              </a:rPr>
              <a:t>The Production Possibilities Frontier</a:t>
            </a:r>
          </a:p>
        </p:txBody>
      </p:sp>
      <p:sp>
        <p:nvSpPr>
          <p:cNvPr id="460825" name="Text Box 25"/>
          <p:cNvSpPr txBox="1">
            <a:spLocks noChangeArrowheads="1"/>
          </p:cNvSpPr>
          <p:nvPr/>
        </p:nvSpPr>
        <p:spPr bwMode="auto">
          <a:xfrm>
            <a:off x="1484313" y="433388"/>
            <a:ext cx="7314823" cy="117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39725" indent="-339725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dirty="0" smtClean="0">
                <a:solidFill>
                  <a:srgbClr val="FFCC00"/>
                </a:solidFill>
                <a:latin typeface="Arial" charset="0"/>
              </a:rPr>
              <a:t>REVIEWING Production Possibilities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3200" b="1" dirty="0">
                <a:solidFill>
                  <a:srgbClr val="FFCC00"/>
                </a:solidFill>
                <a:latin typeface="Arial" charset="0"/>
              </a:rPr>
              <a:t>	</a:t>
            </a:r>
            <a:r>
              <a:rPr lang="en-US" altLang="en-US" sz="3200" b="1" dirty="0" smtClean="0">
                <a:solidFill>
                  <a:srgbClr val="FFCC00"/>
                </a:solidFill>
                <a:latin typeface="Arial" charset="0"/>
              </a:rPr>
              <a:t>Growth – always the goal</a:t>
            </a:r>
            <a:endParaRPr lang="en-US" altLang="en-US" sz="1800" b="1" dirty="0" smtClean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6018995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“Butter” =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Consumer Goods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83635" y="3490268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“Guns” = Military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Goods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6200" y="3962400"/>
            <a:ext cx="2438400" cy="830997"/>
          </a:xfrm>
          <a:prstGeom prst="rect">
            <a:avLst/>
          </a:prstGeom>
          <a:solidFill>
            <a:schemeClr val="tx1">
              <a:lumMod val="5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Operating at </a:t>
            </a:r>
          </a:p>
          <a:p>
            <a:pPr algn="ctr"/>
            <a:r>
              <a:rPr lang="en-US" dirty="0" smtClean="0"/>
              <a:t>Full Potential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5334000" y="3581400"/>
            <a:ext cx="457200" cy="509032"/>
          </a:xfrm>
          <a:prstGeom prst="straightConnector1">
            <a:avLst/>
          </a:prstGeom>
          <a:noFill/>
          <a:ln w="76200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943600" y="4248275"/>
            <a:ext cx="609600" cy="47626"/>
          </a:xfrm>
          <a:prstGeom prst="straightConnector1">
            <a:avLst/>
          </a:prstGeom>
          <a:noFill/>
          <a:ln w="76200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019800" y="4690597"/>
            <a:ext cx="777875" cy="567203"/>
          </a:xfrm>
          <a:prstGeom prst="straightConnector1">
            <a:avLst/>
          </a:prstGeom>
          <a:noFill/>
          <a:ln w="76200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5791200" y="2743200"/>
            <a:ext cx="914400" cy="609600"/>
          </a:xfrm>
          <a:prstGeom prst="straightConnector1">
            <a:avLst/>
          </a:prstGeom>
          <a:noFill/>
          <a:ln w="76200" cap="flat" cmpd="sng" algn="ctr">
            <a:solidFill>
              <a:schemeClr val="bg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6254805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460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1447800"/>
          </a:xfrm>
        </p:spPr>
        <p:txBody>
          <a:bodyPr/>
          <a:lstStyle/>
          <a:p>
            <a:pPr eaLnBrk="1" hangingPunct="1"/>
            <a:r>
              <a:rPr lang="en-US" altLang="en-US" sz="4000" b="1" dirty="0" smtClean="0"/>
              <a:t>RECALLING YESTERDAY</a:t>
            </a:r>
            <a:br>
              <a:rPr lang="en-US" altLang="en-US" sz="4000" b="1" dirty="0" smtClean="0"/>
            </a:br>
            <a:r>
              <a:rPr lang="en-US" altLang="en-US" sz="4000" b="1" dirty="0" smtClean="0"/>
              <a:t>Answering the 3 Economic Questions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924800" cy="3429000"/>
          </a:xfrm>
          <a:solidFill>
            <a:srgbClr val="CCFFCC"/>
          </a:solidFill>
          <a:ln w="88900" cmpd="thinThick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4000" b="1" dirty="0" smtClean="0">
                <a:sym typeface="Wingdings 2" pitchFamily="18" charset="2"/>
              </a:rPr>
              <a:t>  ________________________?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4000" b="1" dirty="0" smtClean="0">
                <a:sym typeface="Wingdings 2" pitchFamily="18" charset="2"/>
              </a:rPr>
              <a:t>  ________________________?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4000" b="1" dirty="0" smtClean="0">
                <a:sym typeface="Wingdings 2" pitchFamily="18" charset="2"/>
              </a:rPr>
              <a:t>  ________________________?</a:t>
            </a:r>
            <a:endParaRPr lang="en-US" alt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53542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altLang="en-US" sz="5400" b="1">
                <a:sym typeface="Wingdings 2" pitchFamily="18" charset="2"/>
              </a:rPr>
              <a:t>What to Produce?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191000" cy="5105400"/>
          </a:xfrm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en-US"/>
              <a:t>What can we do best?</a:t>
            </a:r>
          </a:p>
          <a:p>
            <a:pPr>
              <a:buFont typeface="Wingdings" pitchFamily="2" charset="2"/>
              <a:buChar char="Ø"/>
            </a:pPr>
            <a:r>
              <a:rPr lang="en-US" altLang="en-US"/>
              <a:t>What are the Opportunity Costs?</a:t>
            </a:r>
          </a:p>
          <a:p>
            <a:pPr>
              <a:buFont typeface="Wingdings" pitchFamily="2" charset="2"/>
              <a:buChar char="Ø"/>
            </a:pPr>
            <a:r>
              <a:rPr lang="en-US" altLang="en-US"/>
              <a:t>Wants or needs?</a:t>
            </a:r>
          </a:p>
          <a:p>
            <a:pPr>
              <a:buFont typeface="Wingdings" pitchFamily="2" charset="2"/>
              <a:buChar char="Ø"/>
            </a:pPr>
            <a:r>
              <a:rPr lang="en-US" altLang="en-US"/>
              <a:t>Public Goods?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/>
              <a:t>National Defense?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/>
              <a:t>Education?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en-US"/>
              <a:t>Public Health?</a:t>
            </a:r>
          </a:p>
          <a:p>
            <a:pPr>
              <a:buFont typeface="Wingdings" pitchFamily="2" charset="2"/>
              <a:buChar char="Ø"/>
            </a:pPr>
            <a:r>
              <a:rPr lang="en-US" altLang="en-US"/>
              <a:t>How Much?</a:t>
            </a:r>
          </a:p>
        </p:txBody>
      </p:sp>
      <p:pic>
        <p:nvPicPr>
          <p:cNvPr id="4103" name="Picture 7" descr="http://www.cheap-computers-guide.com/image-files/pc1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143000"/>
            <a:ext cx="22860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9" descr="http://palmmac.typepad.com/palmmac/images/ipods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2209800" cy="172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www.quantumsoft.co.uk/files/clipart/jpegs/cars/Jaguar_SType_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143000"/>
            <a:ext cx="2339975" cy="175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img.shopping.com/cctool/PrdImg/images/pr/177X150/00/01/61/5d/ca/231582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48000"/>
            <a:ext cx="2022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http://www.fas.org/man/dod-101/sys/land/m1a1-ftvw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5" y="4989513"/>
            <a:ext cx="2492375" cy="186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http://survivingtwilight.com/images/Bernie%20in%20front%20of%20an%20up-armored%20Humve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18113"/>
            <a:ext cx="2187575" cy="163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r>
              <a:rPr lang="en-US" altLang="en-US" sz="5400" b="1">
                <a:sym typeface="Wingdings 2" pitchFamily="18" charset="2"/>
              </a:rPr>
              <a:t>How to Produce?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1910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b="1">
                <a:sym typeface="Wingdings" pitchFamily="2" charset="2"/>
              </a:rPr>
              <a:t>How are you going to make your product?</a:t>
            </a:r>
          </a:p>
          <a:p>
            <a:pPr>
              <a:buFontTx/>
              <a:buNone/>
            </a:pPr>
            <a:endParaRPr lang="en-US" altLang="en-US" sz="2800">
              <a:solidFill>
                <a:srgbClr val="996600"/>
              </a:solidFill>
              <a:sym typeface="Wingdings" pitchFamily="2" charset="2"/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rgbClr val="996600"/>
                </a:solidFill>
                <a:sym typeface="Wingdings" pitchFamily="2" charset="2"/>
              </a:rPr>
              <a:t></a:t>
            </a:r>
            <a:r>
              <a:rPr lang="en-US" altLang="en-US" sz="2800"/>
              <a:t> Assembly Line or Work Stations</a:t>
            </a:r>
          </a:p>
          <a:p>
            <a:pPr>
              <a:buFont typeface="Wingdings" pitchFamily="2" charset="2"/>
              <a:buNone/>
            </a:pPr>
            <a:r>
              <a:rPr lang="en-US" altLang="en-US" sz="2800">
                <a:solidFill>
                  <a:srgbClr val="996600"/>
                </a:solidFill>
                <a:sym typeface="Wingdings" pitchFamily="2" charset="2"/>
              </a:rPr>
              <a:t></a:t>
            </a:r>
            <a:r>
              <a:rPr lang="en-US" altLang="en-US" sz="2800">
                <a:sym typeface="Wingdings" pitchFamily="2" charset="2"/>
              </a:rPr>
              <a:t> Corporate Farms or  Family Farms</a:t>
            </a:r>
          </a:p>
          <a:p>
            <a:pPr>
              <a:buFont typeface="Wingdings" pitchFamily="2" charset="2"/>
              <a:buNone/>
            </a:pPr>
            <a:r>
              <a:rPr lang="en-US" altLang="en-US" sz="2800">
                <a:solidFill>
                  <a:srgbClr val="996600"/>
                </a:solidFill>
                <a:sym typeface="Wingdings" pitchFamily="2" charset="2"/>
              </a:rPr>
              <a:t></a:t>
            </a:r>
            <a:r>
              <a:rPr lang="en-US" altLang="en-US" sz="2800">
                <a:sym typeface="Wingdings" pitchFamily="2" charset="2"/>
              </a:rPr>
              <a:t> Technology/Computers</a:t>
            </a:r>
          </a:p>
          <a:p>
            <a:pPr>
              <a:buFont typeface="Wingdings" pitchFamily="2" charset="2"/>
              <a:buNone/>
            </a:pPr>
            <a:r>
              <a:rPr lang="en-US" altLang="en-US" sz="2800">
                <a:solidFill>
                  <a:srgbClr val="996600"/>
                </a:solidFill>
                <a:sym typeface="Wingdings" pitchFamily="2" charset="2"/>
              </a:rPr>
              <a:t></a:t>
            </a:r>
            <a:r>
              <a:rPr lang="en-US" altLang="en-US" sz="2800">
                <a:sym typeface="Wingdings" pitchFamily="2" charset="2"/>
              </a:rPr>
              <a:t> Robots or Humans</a:t>
            </a:r>
          </a:p>
        </p:txBody>
      </p:sp>
      <p:pic>
        <p:nvPicPr>
          <p:cNvPr id="5131" name="Picture 11" descr="http://www.photographers.com/rongould/images/industrial13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6750" y="1143000"/>
            <a:ext cx="212725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3" name="Picture 13" descr="http://www.westernsafety.com/crownmats/crownpgi-16to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260667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5400" b="1">
                <a:sym typeface="Wingdings 2" pitchFamily="18" charset="2"/>
              </a:rPr>
              <a:t>For whom to produce?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219200"/>
            <a:ext cx="4191000" cy="3429000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en-US" altLang="en-US" sz="3600" b="1" u="sng"/>
              <a:t>Markets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b="1">
                <a:sym typeface="Wingdings" pitchFamily="2" charset="2"/>
              </a:rPr>
              <a:t> Young or Old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b="1">
                <a:sym typeface="Wingdings" pitchFamily="2" charset="2"/>
              </a:rPr>
              <a:t>  Male or Female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b="1">
                <a:sym typeface="Wingdings" pitchFamily="2" charset="2"/>
              </a:rPr>
              <a:t>  Wealthy or Poor</a:t>
            </a:r>
          </a:p>
        </p:txBody>
      </p:sp>
      <p:pic>
        <p:nvPicPr>
          <p:cNvPr id="6151" name="Picture 7" descr="http://www.britishcouncil.org/brasil-330x220-lac-young-people-talking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05000"/>
            <a:ext cx="3429000" cy="2286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9" descr="http://www.jennysmith.net/yw/images/young-wom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419600"/>
            <a:ext cx="3143250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www.finalcall.com/artman/uploads/money_families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648200"/>
            <a:ext cx="25908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610600" cy="685800"/>
          </a:xfrm>
        </p:spPr>
        <p:txBody>
          <a:bodyPr/>
          <a:lstStyle/>
          <a:p>
            <a:r>
              <a:rPr lang="en-US" altLang="en-US" b="1"/>
              <a:t>Economic Goals &amp; Societal Values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>
              <a:lnSpc>
                <a:spcPct val="125000"/>
              </a:lnSpc>
              <a:buFontTx/>
              <a:buNone/>
            </a:pPr>
            <a:r>
              <a:rPr lang="en-US" altLang="en-US" b="1">
                <a:sym typeface="Wingdings 2" pitchFamily="18" charset="2"/>
              </a:rPr>
              <a:t>  Economic Efficiency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b="1">
                <a:sym typeface="Wingdings 2" pitchFamily="18" charset="2"/>
              </a:rPr>
              <a:t>  Economic Freedom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b="1">
                <a:sym typeface="Wingdings 2" pitchFamily="18" charset="2"/>
              </a:rPr>
              <a:t>  Economic Security &amp; Predictability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b="1">
                <a:sym typeface="Wingdings 2" pitchFamily="18" charset="2"/>
              </a:rPr>
              <a:t>  Economic Equity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b="1">
                <a:sym typeface="Wingdings 2" pitchFamily="18" charset="2"/>
              </a:rPr>
              <a:t>  Economic Growth &amp; Innovation</a:t>
            </a:r>
          </a:p>
          <a:p>
            <a:pPr>
              <a:lnSpc>
                <a:spcPct val="125000"/>
              </a:lnSpc>
              <a:buFontTx/>
              <a:buNone/>
            </a:pPr>
            <a:r>
              <a:rPr lang="en-US" altLang="en-US" b="1">
                <a:sym typeface="Wingdings 2" pitchFamily="18" charset="2"/>
              </a:rPr>
              <a:t>  Additional Goals</a:t>
            </a:r>
            <a:endParaRPr lang="en-US" alt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 b="1">
                <a:sym typeface="Wingdings 2" pitchFamily="18" charset="2"/>
              </a:rPr>
              <a:t>  Economic Efficiency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524000"/>
            <a:ext cx="4114800" cy="457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/>
              <a:t>Society must maximize its scarce resources by accurately assessing:</a:t>
            </a:r>
          </a:p>
          <a:p>
            <a:pPr marL="0" indent="0">
              <a:buFontTx/>
              <a:buNone/>
            </a:pPr>
            <a:r>
              <a:rPr lang="en-US" altLang="en-US"/>
              <a:t> </a:t>
            </a:r>
            <a:r>
              <a:rPr lang="en-US" altLang="en-US" b="1"/>
              <a:t>“What to Produce?”</a:t>
            </a:r>
          </a:p>
          <a:p>
            <a:pPr marL="0" indent="0">
              <a:buFontTx/>
              <a:buNone/>
            </a:pPr>
            <a:endParaRPr lang="en-US" altLang="en-US" sz="1000" b="1">
              <a:sym typeface="Wingdings" pitchFamily="2" charset="2"/>
            </a:endParaRPr>
          </a:p>
          <a:p>
            <a:pPr marL="0" indent="0">
              <a:buFontTx/>
              <a:buNone/>
            </a:pPr>
            <a:r>
              <a:rPr lang="en-US" altLang="en-US" b="1">
                <a:sym typeface="Wingdings" pitchFamily="2" charset="2"/>
              </a:rPr>
              <a:t>CDs or cassette tape</a:t>
            </a:r>
          </a:p>
          <a:p>
            <a:pPr marL="0" indent="0">
              <a:buFontTx/>
              <a:buNone/>
            </a:pPr>
            <a:endParaRPr lang="en-US" altLang="en-US" sz="1200" b="1">
              <a:sym typeface="Wingdings" pitchFamily="2" charset="2"/>
            </a:endParaRPr>
          </a:p>
          <a:p>
            <a:pPr marL="0" indent="0">
              <a:buFontTx/>
              <a:buNone/>
            </a:pPr>
            <a:r>
              <a:rPr lang="en-US" altLang="en-US" b="1">
                <a:sym typeface="Wingdings" pitchFamily="2" charset="2"/>
              </a:rPr>
              <a:t>typewriters or 			computers</a:t>
            </a:r>
          </a:p>
        </p:txBody>
      </p:sp>
      <p:pic>
        <p:nvPicPr>
          <p:cNvPr id="8199" name="Picture 7" descr="http://www.top-computers.com/images/pc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5156200"/>
            <a:ext cx="2743200" cy="1701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9" name="Picture 17" descr="http://www.mypencil.com/mall/brtml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45088"/>
            <a:ext cx="2057400" cy="171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6" name="Picture 24" descr="http://www.thorcentral.com/mp_redesign/images/discography/cassettes/detroit-tape-livepics-ca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2011363" cy="130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8" name="Picture 26" descr="http://upload.wikimedia.org/wikipedia/commons/d/d5/CD_autolev_crop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066800"/>
            <a:ext cx="2078038" cy="207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0" name="Picture 28" descr="http://www.apple.com/ipod/gallery/images/ipod03_200609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124200"/>
            <a:ext cx="2973388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Level Thinking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governments sometimes interfere with the economic goal of economic efficiency?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25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 Presenta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CC"/>
      </a:accent2>
      <a:accent3>
        <a:srgbClr val="AAAAAA"/>
      </a:accent3>
      <a:accent4>
        <a:srgbClr val="DADADA"/>
      </a:accent4>
      <a:accent5>
        <a:srgbClr val="CAAAAA"/>
      </a:accent5>
      <a:accent6>
        <a:srgbClr val="2D2DB9"/>
      </a:accent6>
      <a:hlink>
        <a:srgbClr val="FFFF99"/>
      </a:hlink>
      <a:folHlink>
        <a:srgbClr val="FFFF99"/>
      </a:folHlink>
    </a:clrScheme>
    <a:fontScheme name="Blank Presentation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ct val="20000"/>
          </a:spcAft>
          <a:buClrTx/>
          <a:buSzTx/>
          <a:buFontTx/>
          <a:buChar char="•"/>
          <a:tabLst/>
          <a:defRPr kumimoji="0" lang="en-US" altLang="en-US" sz="2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920</TotalTime>
  <Words>543</Words>
  <Application>Microsoft Office PowerPoint</Application>
  <PresentationFormat>On-screen Show (4:3)</PresentationFormat>
  <Paragraphs>104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Default Design</vt:lpstr>
      <vt:lpstr>12_TP030004031</vt:lpstr>
      <vt:lpstr>1_Default Design</vt:lpstr>
      <vt:lpstr>Blank Presentation</vt:lpstr>
      <vt:lpstr>Thursday August 21, 2014 Mr. Goblirsch – Economics</vt:lpstr>
      <vt:lpstr>Section 3-17 </vt:lpstr>
      <vt:lpstr>RECALLING YESTERDAY Answering the 3 Economic Questions</vt:lpstr>
      <vt:lpstr>What to Produce?</vt:lpstr>
      <vt:lpstr>How to Produce?</vt:lpstr>
      <vt:lpstr>For whom to produce?</vt:lpstr>
      <vt:lpstr>Economic Goals &amp; Societal Values</vt:lpstr>
      <vt:lpstr>  Economic Efficiency</vt:lpstr>
      <vt:lpstr>Higher Level Thinking</vt:lpstr>
      <vt:lpstr>  Economic Freedom</vt:lpstr>
      <vt:lpstr>Higher Level Thinking</vt:lpstr>
      <vt:lpstr>  Economic Security &amp; Predictability</vt:lpstr>
      <vt:lpstr>Higher Level Thinking</vt:lpstr>
      <vt:lpstr>  Economic Equity</vt:lpstr>
      <vt:lpstr>  Economic Growth &amp; Innovation</vt:lpstr>
      <vt:lpstr>  Additional Goals</vt:lpstr>
      <vt:lpstr>CLOSURE: What Do I Need To Know For Tomorrow’s Quiz?</vt:lpstr>
    </vt:vector>
  </TitlesOfParts>
  <Company>Modesto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 Economic Systems</dc:title>
  <dc:creator>Muncrief.d</dc:creator>
  <cp:lastModifiedBy>cgoblirsch</cp:lastModifiedBy>
  <cp:revision>13</cp:revision>
  <dcterms:created xsi:type="dcterms:W3CDTF">2007-01-23T21:58:22Z</dcterms:created>
  <dcterms:modified xsi:type="dcterms:W3CDTF">2014-08-21T21:33:15Z</dcterms:modified>
</cp:coreProperties>
</file>