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79" r:id="rId3"/>
    <p:sldId id="280" r:id="rId4"/>
    <p:sldId id="256" r:id="rId5"/>
    <p:sldId id="281" r:id="rId6"/>
    <p:sldId id="268" r:id="rId7"/>
    <p:sldId id="282" r:id="rId8"/>
    <p:sldId id="284" r:id="rId9"/>
    <p:sldId id="28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CC9900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C7551-5111-4BE2-B146-08B9CDBB02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33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75690-F3E7-4BEB-B88B-2F7013ACF9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93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A46B6-01DA-4C3C-BFB5-763451E3C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117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55A5CA-D461-4FF6-AB2D-39C98CD363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52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6258C7-38D4-467E-8144-3B5DF4514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921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10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2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67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1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7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095EF-1757-4964-9490-532D1C499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1319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412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11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65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80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9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41F6-00EF-46E0-8DE6-240EFD992E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72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13584-5FAC-4519-A03A-F2A2DF4E2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51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0CD6F-67F6-48B3-982F-FCA0351D87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45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2FA7D-5C44-4E18-BF81-CBA92A098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501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01873-1532-4DC0-807E-2475876598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90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6B844-01EA-4743-ADA1-2D0F302135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92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60962-3C45-4876-9772-8EC5B4C517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19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FE16DC-F1BE-48CF-AF27-9ADA5C5983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7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Monday August 25,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Identify the components of a free market economy and explain why the free market is self-regulating.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Self-Interest Journal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VIDEO CLIP: Star Wars Economics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INSTRUCTION: The Free Market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ACTIVITY: Select Stocks for Stock Market Simulation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CLOSURE: Free Market Review Discussion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Self-Interest Journal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Answer the following in a paragraph.</a:t>
            </a:r>
          </a:p>
          <a:p>
            <a:pPr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/>
              <a:t>What comes to your mind when you hear that somebody is acting out of their own self-interest?</a:t>
            </a:r>
          </a:p>
        </p:txBody>
      </p:sp>
    </p:spTree>
    <p:extLst>
      <p:ext uri="{BB962C8B-B14F-4D97-AF65-F5344CB8AC3E}">
        <p14:creationId xmlns:p14="http://schemas.microsoft.com/office/powerpoint/2010/main" val="344851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9497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Star Wars Economics Video Clip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Economists assume we make decisions based on _______________________.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making decisions, we look at ___________.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benefits from a voluntary exchange?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9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en-US" b="1"/>
              <a:t>Chapter 2:  Economic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" y="2438400"/>
            <a:ext cx="8305800" cy="3733800"/>
          </a:xfr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l">
              <a:lnSpc>
                <a:spcPct val="150000"/>
              </a:lnSpc>
              <a:buFontTx/>
              <a:buAutoNum type="arabicPeriod"/>
            </a:pPr>
            <a:r>
              <a:rPr lang="en-US" altLang="en-US" sz="3600" b="1" dirty="0" smtClean="0"/>
              <a:t>Traditional Economies</a:t>
            </a:r>
            <a:endParaRPr lang="en-US" altLang="en-US" sz="3600" b="1" dirty="0"/>
          </a:p>
          <a:p>
            <a:pPr marL="609600" indent="-609600" algn="l">
              <a:lnSpc>
                <a:spcPct val="150000"/>
              </a:lnSpc>
              <a:buFontTx/>
              <a:buAutoNum type="arabicPeriod"/>
            </a:pPr>
            <a:r>
              <a:rPr lang="en-US" altLang="en-US" sz="3600" b="1" dirty="0" smtClean="0"/>
              <a:t>Free </a:t>
            </a:r>
            <a:r>
              <a:rPr lang="en-US" altLang="en-US" sz="3600" b="1" dirty="0"/>
              <a:t>Market </a:t>
            </a:r>
            <a:r>
              <a:rPr lang="en-US" altLang="en-US" sz="3600" b="1" dirty="0" smtClean="0"/>
              <a:t>Economies</a:t>
            </a:r>
            <a:endParaRPr lang="en-US" altLang="en-US" sz="3600" b="1" dirty="0"/>
          </a:p>
          <a:p>
            <a:pPr marL="609600" indent="-609600" algn="l">
              <a:lnSpc>
                <a:spcPct val="150000"/>
              </a:lnSpc>
              <a:buFontTx/>
              <a:buAutoNum type="arabicPeriod"/>
            </a:pPr>
            <a:r>
              <a:rPr lang="en-US" altLang="en-US" sz="3600" b="1" dirty="0"/>
              <a:t>Centrally Planned Economies</a:t>
            </a:r>
          </a:p>
          <a:p>
            <a:pPr marL="609600" indent="-609600" algn="l">
              <a:lnSpc>
                <a:spcPct val="150000"/>
              </a:lnSpc>
              <a:buFontTx/>
              <a:buAutoNum type="arabicPeriod"/>
            </a:pPr>
            <a:r>
              <a:rPr lang="en-US" altLang="en-US" sz="3600" b="1" dirty="0"/>
              <a:t> </a:t>
            </a:r>
            <a:r>
              <a:rPr lang="en-US" altLang="en-US" sz="3600" b="1" dirty="0" smtClean="0"/>
              <a:t>Mixed </a:t>
            </a:r>
            <a:r>
              <a:rPr lang="en-US" altLang="en-US" sz="3600" b="1" dirty="0"/>
              <a:t>Economies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56252" y="1697358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4 Types of Economic Systems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497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STRUCTURED ACADEMIC DISCUSSION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&amp;   B.</a:t>
            </a:r>
          </a:p>
          <a:p>
            <a:pPr marL="0" indent="0">
              <a:buNone/>
            </a:pPr>
            <a:r>
              <a:rPr lang="en-US" sz="3600" dirty="0" smtClean="0"/>
              <a:t>The United States as a _________ economic system because 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37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altLang="en-US" b="1"/>
              <a:t>Section 2:  The Free Market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447800"/>
            <a:ext cx="4267200" cy="4724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3600" b="1" u="sng"/>
              <a:t>Capitalism </a:t>
            </a:r>
          </a:p>
          <a:p>
            <a:pPr>
              <a:buFontTx/>
              <a:buNone/>
            </a:pPr>
            <a:r>
              <a:rPr lang="en-US" altLang="en-US" sz="3600" b="1">
                <a:sym typeface="Wingdings" pitchFamily="2" charset="2"/>
              </a:rPr>
              <a:t></a:t>
            </a:r>
            <a:r>
              <a:rPr lang="en-US" altLang="en-US" sz="3200"/>
              <a:t>Profit Motive</a:t>
            </a:r>
          </a:p>
          <a:p>
            <a:pPr>
              <a:buFontTx/>
              <a:buNone/>
            </a:pPr>
            <a:r>
              <a:rPr lang="en-US" altLang="en-US" sz="3600" b="1">
                <a:sym typeface="Wingdings" pitchFamily="2" charset="2"/>
              </a:rPr>
              <a:t></a:t>
            </a:r>
            <a:r>
              <a:rPr lang="en-US" altLang="en-US" sz="3200"/>
              <a:t>Free Exchange</a:t>
            </a:r>
          </a:p>
          <a:p>
            <a:pPr>
              <a:buFontTx/>
              <a:buNone/>
            </a:pPr>
            <a:r>
              <a:rPr lang="en-US" altLang="en-US" sz="3600" b="1">
                <a:sym typeface="Wingdings" pitchFamily="2" charset="2"/>
              </a:rPr>
              <a:t></a:t>
            </a:r>
            <a:r>
              <a:rPr lang="en-US" altLang="en-US" sz="3200">
                <a:sym typeface="Wingdings" pitchFamily="2" charset="2"/>
              </a:rPr>
              <a:t>Private Ownership</a:t>
            </a:r>
          </a:p>
          <a:p>
            <a:pPr>
              <a:buFontTx/>
              <a:buNone/>
            </a:pPr>
            <a:r>
              <a:rPr lang="en-US" altLang="en-US" sz="3600" b="1">
                <a:sym typeface="Wingdings" pitchFamily="2" charset="2"/>
              </a:rPr>
              <a:t></a:t>
            </a:r>
            <a:r>
              <a:rPr lang="en-US" altLang="en-US" sz="3200">
                <a:sym typeface="Wingdings" pitchFamily="2" charset="2"/>
              </a:rPr>
              <a:t>Competition</a:t>
            </a:r>
          </a:p>
          <a:p>
            <a:pPr>
              <a:buFontTx/>
              <a:buNone/>
            </a:pPr>
            <a:r>
              <a:rPr lang="en-US" altLang="en-US" sz="3200" b="1">
                <a:sym typeface="Wingdings" pitchFamily="2" charset="2"/>
              </a:rPr>
              <a:t></a:t>
            </a:r>
            <a:r>
              <a:rPr lang="en-US" altLang="en-US" sz="3200">
                <a:sym typeface="Wingdings" pitchFamily="2" charset="2"/>
              </a:rPr>
              <a:t>Laissez Faire</a:t>
            </a:r>
            <a:r>
              <a:rPr lang="en-US" altLang="en-US" sz="3200" b="1">
                <a:sym typeface="Wingdings" pitchFamily="2" charset="2"/>
              </a:rPr>
              <a:t> - </a:t>
            </a:r>
            <a:r>
              <a:rPr lang="en-US" altLang="en-US" sz="3200">
                <a:sym typeface="Wingdings" pitchFamily="2" charset="2"/>
              </a:rPr>
              <a:t>No Govt. Involvement</a:t>
            </a:r>
          </a:p>
          <a:p>
            <a:pPr>
              <a:buFontTx/>
              <a:buNone/>
            </a:pPr>
            <a:endParaRPr lang="en-US" altLang="en-US" sz="3200">
              <a:sym typeface="Wingdings" pitchFamily="2" charset="2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219200"/>
            <a:ext cx="4191000" cy="5181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3600" b="1" u="sng"/>
              <a:t>Specialization</a:t>
            </a:r>
          </a:p>
          <a:p>
            <a:pPr>
              <a:buFontTx/>
              <a:buNone/>
            </a:pPr>
            <a:r>
              <a:rPr lang="en-US" altLang="en-US" sz="3600" b="1">
                <a:sym typeface="Wingdings" pitchFamily="2" charset="2"/>
              </a:rPr>
              <a:t></a:t>
            </a:r>
            <a:r>
              <a:rPr lang="en-US" altLang="en-US" sz="3200"/>
              <a:t>Concentrate on a few things</a:t>
            </a:r>
          </a:p>
          <a:p>
            <a:pPr>
              <a:buFontTx/>
              <a:buNone/>
            </a:pPr>
            <a:r>
              <a:rPr lang="en-US" altLang="en-US" sz="3600" b="1">
                <a:sym typeface="Wingdings" pitchFamily="2" charset="2"/>
              </a:rPr>
              <a:t></a:t>
            </a:r>
            <a:r>
              <a:rPr lang="en-US" altLang="en-US" sz="3200"/>
              <a:t>Creates efficiency</a:t>
            </a:r>
          </a:p>
          <a:p>
            <a:pPr>
              <a:buFontTx/>
              <a:buNone/>
            </a:pPr>
            <a:r>
              <a:rPr lang="en-US" altLang="en-US" sz="3600" b="1">
                <a:sym typeface="Wingdings" pitchFamily="2" charset="2"/>
              </a:rPr>
              <a:t></a:t>
            </a:r>
            <a:r>
              <a:rPr lang="en-US" altLang="en-US" sz="3200">
                <a:sym typeface="Wingdings" pitchFamily="2" charset="2"/>
              </a:rPr>
              <a:t>take what you produce and sell it to others—buy other people’s goods.</a:t>
            </a:r>
          </a:p>
          <a:p>
            <a:pPr algn="ctr">
              <a:buFontTx/>
              <a:buNone/>
            </a:pPr>
            <a:endParaRPr lang="en-US" altLang="en-US" sz="360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4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497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STRUCTURED ACADEMIC DISCUSSION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Capitalism is …</a:t>
            </a:r>
            <a:endParaRPr lang="en-US" sz="3600" dirty="0"/>
          </a:p>
          <a:p>
            <a:pPr marL="742950" indent="-742950">
              <a:buFont typeface="+mj-lt"/>
              <a:buAutoNum type="alphaUcPeriod"/>
            </a:pPr>
            <a:endParaRPr lang="en-US" sz="3600" dirty="0" smtClean="0"/>
          </a:p>
          <a:p>
            <a:pPr marL="742950" indent="-742950">
              <a:buFont typeface="+mj-lt"/>
              <a:buAutoNum type="alphaUcPeriod"/>
            </a:pPr>
            <a:r>
              <a:rPr lang="en-US" sz="3600" dirty="0" smtClean="0"/>
              <a:t>Specialization is 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001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THE DOW STOCK SIMULATION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You have $5,000 to invest in the stock market.  </a:t>
            </a:r>
            <a:r>
              <a:rPr lang="en-US" b="1" dirty="0" smtClean="0"/>
              <a:t>***You cannot spend over $5,000***</a:t>
            </a:r>
          </a:p>
          <a:p>
            <a:r>
              <a:rPr lang="en-US" dirty="0" smtClean="0"/>
              <a:t>Select 5 stocks from The Dow Jones Industrial Average to invest your money in.</a:t>
            </a:r>
          </a:p>
          <a:p>
            <a:r>
              <a:rPr lang="en-US" dirty="0" smtClean="0"/>
              <a:t>How many shares you buy of each stock is up to you.</a:t>
            </a:r>
          </a:p>
          <a:p>
            <a:r>
              <a:rPr lang="en-US" dirty="0" smtClean="0"/>
              <a:t>Multiply the # of shares you want by the Last trade amount to calculate the Total Worth of that stock.</a:t>
            </a:r>
          </a:p>
          <a:p>
            <a:pPr lvl="1"/>
            <a:r>
              <a:rPr lang="en-US" sz="3200" u="sng" dirty="0" smtClean="0"/>
              <a:t># shares</a:t>
            </a:r>
            <a:r>
              <a:rPr lang="en-US" sz="3200" dirty="0" smtClean="0"/>
              <a:t>   X   </a:t>
            </a:r>
            <a:r>
              <a:rPr lang="en-US" sz="3200" u="sng" dirty="0" smtClean="0"/>
              <a:t>Last Trade $</a:t>
            </a:r>
            <a:r>
              <a:rPr lang="en-US" sz="3200" dirty="0" smtClean="0"/>
              <a:t>  =  </a:t>
            </a:r>
            <a:r>
              <a:rPr lang="en-US" sz="3200" u="sng" dirty="0" smtClean="0"/>
              <a:t>Total Worth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823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497"/>
            <a:ext cx="7772400" cy="1143000"/>
          </a:xfrm>
        </p:spPr>
        <p:txBody>
          <a:bodyPr/>
          <a:lstStyle/>
          <a:p>
            <a:r>
              <a:rPr lang="en-US" b="1" dirty="0" smtClean="0"/>
              <a:t>Free Market Review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of the 4 types of economic systems is …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Profit is one of the main goals of a Capitalist/free market system because …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Competition is important to a Capitalist/free market system because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1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349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12_TP030004031</vt:lpstr>
      <vt:lpstr>Monday August 25, 2014 Mr. Goblirsch – Economics</vt:lpstr>
      <vt:lpstr>Star Wars Economics Video Clip</vt:lpstr>
      <vt:lpstr>Chapter 2:  Economic Systems</vt:lpstr>
      <vt:lpstr>STRUCTURED ACADEMIC DISCUSSION</vt:lpstr>
      <vt:lpstr>Section 2:  The Free Market</vt:lpstr>
      <vt:lpstr>STRUCTURED ACADEMIC DISCUSSION</vt:lpstr>
      <vt:lpstr>THE DOW STOCK SIMULATION</vt:lpstr>
      <vt:lpstr>Free Market Review Discussion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Economic Systems</dc:title>
  <dc:creator>Muncrief.d</dc:creator>
  <cp:lastModifiedBy>cgoblirsch</cp:lastModifiedBy>
  <cp:revision>11</cp:revision>
  <dcterms:created xsi:type="dcterms:W3CDTF">2007-01-23T21:58:22Z</dcterms:created>
  <dcterms:modified xsi:type="dcterms:W3CDTF">2014-08-26T14:42:46Z</dcterms:modified>
</cp:coreProperties>
</file>